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24" r:id="rId1"/>
    <p:sldMasterId id="2147483891" r:id="rId2"/>
    <p:sldMasterId id="2147483963" r:id="rId3"/>
    <p:sldMasterId id="2147483987" r:id="rId4"/>
  </p:sldMasterIdLst>
  <p:notesMasterIdLst>
    <p:notesMasterId r:id="rId41"/>
  </p:notesMasterIdLst>
  <p:handoutMasterIdLst>
    <p:handoutMasterId r:id="rId42"/>
  </p:handoutMasterIdLst>
  <p:sldIdLst>
    <p:sldId id="571" r:id="rId5"/>
    <p:sldId id="592" r:id="rId6"/>
    <p:sldId id="368" r:id="rId7"/>
    <p:sldId id="589" r:id="rId8"/>
    <p:sldId id="585" r:id="rId9"/>
    <p:sldId id="586" r:id="rId10"/>
    <p:sldId id="587" r:id="rId11"/>
    <p:sldId id="597" r:id="rId12"/>
    <p:sldId id="596" r:id="rId13"/>
    <p:sldId id="588" r:id="rId14"/>
    <p:sldId id="606" r:id="rId15"/>
    <p:sldId id="595" r:id="rId16"/>
    <p:sldId id="591" r:id="rId17"/>
    <p:sldId id="572" r:id="rId18"/>
    <p:sldId id="371" r:id="rId19"/>
    <p:sldId id="607" r:id="rId20"/>
    <p:sldId id="598" r:id="rId21"/>
    <p:sldId id="618" r:id="rId22"/>
    <p:sldId id="599" r:id="rId23"/>
    <p:sldId id="600" r:id="rId24"/>
    <p:sldId id="601" r:id="rId25"/>
    <p:sldId id="602" r:id="rId26"/>
    <p:sldId id="619" r:id="rId27"/>
    <p:sldId id="603" r:id="rId28"/>
    <p:sldId id="604" r:id="rId29"/>
    <p:sldId id="605" r:id="rId30"/>
    <p:sldId id="593" r:id="rId31"/>
    <p:sldId id="576" r:id="rId32"/>
    <p:sldId id="622" r:id="rId33"/>
    <p:sldId id="616" r:id="rId34"/>
    <p:sldId id="620" r:id="rId35"/>
    <p:sldId id="615" r:id="rId36"/>
    <p:sldId id="610" r:id="rId37"/>
    <p:sldId id="613" r:id="rId38"/>
    <p:sldId id="614" r:id="rId39"/>
    <p:sldId id="611" r:id="rId40"/>
  </p:sldIdLst>
  <p:sldSz cx="9144000" cy="5143500" type="screen16x9"/>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672E31BB-9F53-944C-AFF7-1F240E61BE18}">
          <p14:sldIdLst/>
        </p14:section>
        <p14:section name="Scientific Poster content flow" id="{591A3328-AB40-EB40-8371-0BE8997D5ECA}">
          <p14:sldIdLst>
            <p14:sldId id="571"/>
            <p14:sldId id="592"/>
            <p14:sldId id="368"/>
            <p14:sldId id="589"/>
            <p14:sldId id="585"/>
            <p14:sldId id="586"/>
            <p14:sldId id="587"/>
            <p14:sldId id="597"/>
            <p14:sldId id="596"/>
            <p14:sldId id="588"/>
            <p14:sldId id="606"/>
            <p14:sldId id="595"/>
            <p14:sldId id="591"/>
            <p14:sldId id="572"/>
            <p14:sldId id="371"/>
            <p14:sldId id="607"/>
            <p14:sldId id="598"/>
            <p14:sldId id="618"/>
            <p14:sldId id="599"/>
            <p14:sldId id="600"/>
            <p14:sldId id="601"/>
            <p14:sldId id="602"/>
            <p14:sldId id="619"/>
            <p14:sldId id="603"/>
            <p14:sldId id="604"/>
            <p14:sldId id="605"/>
            <p14:sldId id="593"/>
            <p14:sldId id="576"/>
            <p14:sldId id="622"/>
            <p14:sldId id="616"/>
            <p14:sldId id="620"/>
            <p14:sldId id="615"/>
            <p14:sldId id="610"/>
            <p14:sldId id="613"/>
            <p14:sldId id="614"/>
            <p14:sldId id="611"/>
          </p14:sldIdLst>
        </p14:section>
        <p14:section name="Sample slides" id="{FE79D234-09B0-7A4C-9C40-866AE14B99F0}">
          <p14:sldIdLst/>
        </p14:section>
        <p14:section name="Sample charts &amp; tables" id="{269F54EE-045D-8D4D-9D1D-F95D304254CD}">
          <p14:sldIdLst/>
        </p14:section>
        <p14:section name="Color palette" id="{65FF3ABE-B9F3-0A45-B4B2-DBFBFD1D9A4D}">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Anderson" initials="ZA" lastIdx="25" clrIdx="0">
    <p:extLst>
      <p:ext uri="{19B8F6BF-5375-455C-9EA6-DF929625EA0E}">
        <p15:presenceInfo xmlns:p15="http://schemas.microsoft.com/office/powerpoint/2012/main" userId="S::zanderson@vsapartners.com::b6da4b55-2f36-4779-ba8b-606d779a32e3" providerId="AD"/>
      </p:ext>
    </p:extLst>
  </p:cmAuthor>
  <p:cmAuthor id="2" name="Liz Sadler" initials="LS" lastIdx="36" clrIdx="1">
    <p:extLst>
      <p:ext uri="{19B8F6BF-5375-455C-9EA6-DF929625EA0E}">
        <p15:presenceInfo xmlns:p15="http://schemas.microsoft.com/office/powerpoint/2012/main" userId="Liz Sad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269C46-C8F4-6FFB-0D80-AFEB045AA18F}" v="32" dt="2025-05-15T04:16:25.4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89"/>
    <p:restoredTop sz="92965" autoAdjust="0"/>
  </p:normalViewPr>
  <p:slideViewPr>
    <p:cSldViewPr snapToGrid="0" snapToObjects="1">
      <p:cViewPr>
        <p:scale>
          <a:sx n="80" d="100"/>
          <a:sy n="80" d="100"/>
        </p:scale>
        <p:origin x="1166" y="360"/>
      </p:cViewPr>
      <p:guideLst>
        <p:guide orient="horz" pos="1620"/>
        <p:guide pos="2880"/>
      </p:guideLst>
    </p:cSldViewPr>
  </p:slideViewPr>
  <p:outlineViewPr>
    <p:cViewPr>
      <p:scale>
        <a:sx n="33" d="100"/>
        <a:sy n="33" d="100"/>
      </p:scale>
      <p:origin x="0" y="-23176"/>
    </p:cViewPr>
  </p:outlineViewPr>
  <p:notesTextViewPr>
    <p:cViewPr>
      <p:scale>
        <a:sx n="1" d="1"/>
        <a:sy n="1" d="1"/>
      </p:scale>
      <p:origin x="0" y="0"/>
    </p:cViewPr>
  </p:notesTextViewPr>
  <p:sorterViewPr>
    <p:cViewPr>
      <p:scale>
        <a:sx n="180" d="100"/>
        <a:sy n="180" d="100"/>
      </p:scale>
      <p:origin x="0" y="-6906"/>
    </p:cViewPr>
  </p:sorterViewPr>
  <p:notesViewPr>
    <p:cSldViewPr snapToGrid="0" snapToObjects="1">
      <p:cViewPr varScale="1">
        <p:scale>
          <a:sx n="84" d="100"/>
          <a:sy n="84" d="100"/>
        </p:scale>
        <p:origin x="391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panose="020B0503050203000203" pitchFamily="34" charset="0"/>
                <a:ea typeface="IBM Plex Sans" charset="0"/>
                <a:cs typeface="IBM Plex Sans" charset="0"/>
              </a:rPr>
              <a:pPr algn="l"/>
              <a:t>‹#›</a:t>
            </a:fld>
            <a:endParaRPr lang="en-US" sz="600" dirty="0">
              <a:solidFill>
                <a:schemeClr val="bg1"/>
              </a:solidFill>
              <a:latin typeface="IBM Plex Sans" panose="020B0503050203000203" pitchFamily="34" charset="0"/>
              <a:ea typeface="IBM Plex Sans" charset="0"/>
              <a:cs typeface="IBM Plex Sans"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dirty="0">
                <a:solidFill>
                  <a:schemeClr val="bg1"/>
                </a:solidFill>
                <a:latin typeface="IBM Plex Sans" panose="020B0503050203000203" pitchFamily="34" charset="0"/>
                <a:ea typeface="IBM Plex Sans" charset="0"/>
                <a:cs typeface="IBM Plex Sans" charset="0"/>
              </a:rPr>
              <a:t>Group Name / DOC ID / Month XX, 2020 / © 2020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22450" y="228600"/>
            <a:ext cx="3213100" cy="1807369"/>
          </a:xfrm>
          <a:prstGeom prst="rect">
            <a:avLst/>
          </a:prstGeom>
          <a:noFill/>
          <a:ln w="12700">
            <a:solidFill>
              <a:prstClr val="black"/>
            </a:solidFill>
          </a:ln>
        </p:spPr>
        <p:txBody>
          <a:bodyPr vert="horz" lIns="91440" tIns="45720" rIns="91440" bIns="45720" rtlCol="0" anchor="ctr"/>
          <a:lstStyle/>
          <a:p>
            <a:endParaRPr lang="en-US" dirty="0"/>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19456" y="2247900"/>
            <a:ext cx="6419088" cy="61595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803275" marR="0" lvl="4" indent="-171450" algn="l" defTabSz="914400" rtl="0" eaLnBrk="1" fontAlgn="base" latinLnBrk="0" hangingPunct="1">
              <a:lnSpc>
                <a:spcPct val="100000"/>
              </a:lnSpc>
              <a:spcBef>
                <a:spcPts val="600"/>
              </a:spcBef>
              <a:spcAft>
                <a:spcPct val="0"/>
              </a:spcAft>
              <a:buClr>
                <a:srgbClr val="000000"/>
              </a:buClr>
              <a:buSzTx/>
              <a:buFont typeface="IBM Plex Sans" charset="-120"/>
              <a:buChar char="»"/>
              <a:tabLst/>
              <a:defRPr/>
            </a:pPr>
            <a:r>
              <a:rPr kumimoji="0" lang="en-US" sz="10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Fifth level</a:t>
            </a:r>
          </a:p>
        </p:txBody>
      </p:sp>
      <p:sp>
        <p:nvSpPr>
          <p:cNvPr id="7" name="Slide Number Placeholder 6"/>
          <p:cNvSpPr>
            <a:spLocks noGrp="1"/>
          </p:cNvSpPr>
          <p:nvPr>
            <p:ph type="sldNum" sz="quarter" idx="5"/>
          </p:nvPr>
        </p:nvSpPr>
        <p:spPr>
          <a:xfrm>
            <a:off x="219456" y="8705088"/>
            <a:ext cx="338328" cy="228600"/>
          </a:xfrm>
          <a:prstGeom prst="rect">
            <a:avLst/>
          </a:prstGeom>
        </p:spPr>
        <p:txBody>
          <a:bodyPr vert="horz" lIns="0" tIns="0" rIns="0" bIns="0" rtlCol="0" anchor="b"/>
          <a:lstStyle>
            <a:lvl1pPr algn="l">
              <a:defRPr sz="600" b="0" i="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stStyle>
          <a:p>
            <a:fld id="{6E2E38B8-B0B4-AD41-AC6E-B781F46A9FD3}" type="slidenum">
              <a:rPr lang="en-US" smtClean="0"/>
              <a:pPr/>
              <a:t>‹#›</a:t>
            </a:fld>
            <a:endParaRPr lang="en-US" dirty="0"/>
          </a:p>
        </p:txBody>
      </p:sp>
      <p:sp>
        <p:nvSpPr>
          <p:cNvPr id="6" name="Footer Placeholder 5"/>
          <p:cNvSpPr>
            <a:spLocks noGrp="1"/>
          </p:cNvSpPr>
          <p:nvPr>
            <p:ph type="ftr" sz="quarter" idx="4"/>
          </p:nvPr>
        </p:nvSpPr>
        <p:spPr>
          <a:xfrm>
            <a:off x="630936" y="8705088"/>
            <a:ext cx="3657600" cy="228600"/>
          </a:xfrm>
          <a:prstGeom prst="rect">
            <a:avLst/>
          </a:prstGeom>
        </p:spPr>
        <p:txBody>
          <a:bodyPr vert="horz" lIns="0" tIns="0" rIns="0" bIns="0" rtlCol="0" anchor="b"/>
          <a:lstStyle>
            <a:lvl1pPr algn="l">
              <a:defRPr sz="600" b="0" i="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stStyle>
          <a:p>
            <a:r>
              <a:rPr lang="en-US" dirty="0"/>
              <a:t>Group Name / DOC ID / Month XX, 2020 / © 2020 IBM Corporation</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600"/>
      </a:spcBef>
      <a:defRPr sz="1000" b="0" i="0" kern="1200">
        <a:solidFill>
          <a:schemeClr val="bg1"/>
        </a:solidFill>
        <a:latin typeface="IBM Plex Sans" panose="020B0503050203000203" pitchFamily="34" charset="0"/>
        <a:ea typeface="+mn-ea"/>
        <a:cs typeface="+mn-cs"/>
      </a:defRPr>
    </a:lvl1pPr>
    <a:lvl2pPr marL="174625" indent="-169863" algn="l" defTabSz="914400" rtl="0" eaLnBrk="1" latinLnBrk="0" hangingPunct="1">
      <a:spcBef>
        <a:spcPts val="600"/>
      </a:spcBef>
      <a:buFont typeface="IBM Plex Sans"/>
      <a:buChar char="–"/>
      <a:tabLst/>
      <a:defRPr sz="1000" b="0" i="0" kern="1200">
        <a:solidFill>
          <a:schemeClr val="bg1"/>
        </a:solidFill>
        <a:latin typeface="IBM Plex Sans" panose="020B0503050203000203" pitchFamily="34" charset="0"/>
        <a:ea typeface="+mn-ea"/>
        <a:cs typeface="+mn-cs"/>
      </a:defRPr>
    </a:lvl2pPr>
    <a:lvl3pPr marL="347472" indent="-173736" algn="l" defTabSz="914400" rtl="0" eaLnBrk="1" latinLnBrk="0" hangingPunct="1">
      <a:spcBef>
        <a:spcPts val="600"/>
      </a:spcBef>
      <a:buFont typeface="Arial" panose="020B0604020202020204" pitchFamily="34" charset="0"/>
      <a:buChar char="•"/>
      <a:tabLst/>
      <a:defRPr sz="1000" b="0" i="0" kern="1200">
        <a:solidFill>
          <a:schemeClr val="bg1"/>
        </a:solidFill>
        <a:latin typeface="IBM Plex Sans" panose="020B0503050203000203" pitchFamily="34" charset="0"/>
        <a:ea typeface="+mn-ea"/>
        <a:cs typeface="+mn-cs"/>
      </a:defRPr>
    </a:lvl3pPr>
    <a:lvl4pPr marL="630936" indent="-173736" algn="l" defTabSz="914400" rtl="0" eaLnBrk="1" latinLnBrk="0" hangingPunct="1">
      <a:spcBef>
        <a:spcPts val="600"/>
      </a:spcBef>
      <a:buFont typeface="IBM Plex Sans"/>
      <a:buChar char="–"/>
      <a:tabLst/>
      <a:defRPr sz="1000" b="0" i="0" kern="1200">
        <a:solidFill>
          <a:schemeClr val="bg1"/>
        </a:solidFill>
        <a:latin typeface="IBM Plex Sans" panose="020B0503050203000203" pitchFamily="34" charset="0"/>
        <a:ea typeface="+mn-ea"/>
        <a:cs typeface="+mn-cs"/>
      </a:defRPr>
    </a:lvl4pPr>
    <a:lvl5pPr marL="174625" marR="0" indent="-169863" algn="l" defTabSz="914400" rtl="0" eaLnBrk="1" fontAlgn="base" latinLnBrk="0" hangingPunct="1">
      <a:lnSpc>
        <a:spcPct val="100000"/>
      </a:lnSpc>
      <a:spcBef>
        <a:spcPts val="600"/>
      </a:spcBef>
      <a:spcAft>
        <a:spcPct val="0"/>
      </a:spcAft>
      <a:buClr>
        <a:srgbClr val="000000"/>
      </a:buClr>
      <a:buSzTx/>
      <a:buFont typeface="IBM Plex Sans" charset="-120"/>
      <a:buChar char="»"/>
      <a:tabLst/>
      <a:defRPr sz="1000" b="0" i="0" kern="1200">
        <a:solidFill>
          <a:schemeClr val="bg1"/>
        </a:solidFill>
        <a:latin typeface="IBM Plex Sans" panose="020B050305020300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latin typeface="IBM Plex Sans"/>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2819965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10</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185665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11</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3800087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12</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878043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r>
              <a:rPr lang="en-US" sz="1000" b="0" i="0" u="none" strike="noStrike" dirty="0">
                <a:solidFill>
                  <a:srgbClr val="000000"/>
                </a:solidFill>
                <a:effectLst/>
                <a:latin typeface="Arial" panose="020B0604020202020204" pitchFamily="34" charset="0"/>
              </a:rPr>
              <a:t>Existing exploration techniques use black-box optimizations, which basically do not reason about efficiency of samples, leading to huge exploration time and inefficient solutions.</a:t>
            </a: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13</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2676916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r>
              <a:rPr lang="en-US" sz="1000" b="0" i="0" u="none" strike="noStrike" dirty="0">
                <a:solidFill>
                  <a:srgbClr val="000000"/>
                </a:solidFill>
                <a:effectLst/>
                <a:latin typeface="Arial" panose="020B0604020202020204" pitchFamily="34" charset="0"/>
              </a:rPr>
              <a:t>The key idea here is to make exploration explainable by using bottleneck analysis.  We do so by developing graph-based bottleneck characterization models of cost functions and use them to drive the constrained exploration for multiple workloads.</a:t>
            </a: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14</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563272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Our results show that for exploring edge deep learning accelerator designs for vision and language models, bottleneck-driven exploration could achieve about 6 times efficient solutions quickly, which is minutes or hours as compared to taking days or weeks. Thank you for your attention, and we look forward seeing you at our full presentation talk. </a:t>
            </a:r>
          </a:p>
        </p:txBody>
      </p:sp>
      <p:sp>
        <p:nvSpPr>
          <p:cNvPr id="4" name="Slide Number Placeholder 3"/>
          <p:cNvSpPr>
            <a:spLocks noGrp="1"/>
          </p:cNvSpPr>
          <p:nvPr>
            <p:ph type="sldNum" sz="quarter" idx="5"/>
          </p:nvPr>
        </p:nvSpPr>
        <p:spPr/>
        <p:txBody>
          <a:bodyPr/>
          <a:lstStyle/>
          <a:p>
            <a:fld id="{6E2E38B8-B0B4-AD41-AC6E-B781F46A9FD3}" type="slidenum">
              <a:rPr lang="en-US" smtClean="0"/>
              <a:pPr/>
              <a:t>15</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984241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16</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3475009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17</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4026309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18</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2423439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19</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485340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2825779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20</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996539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21</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3421513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22</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637966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23</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3688202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latin typeface="Arial"/>
              <a:cs typeface="Arial"/>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24</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143052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latin typeface="Arial"/>
              <a:cs typeface="Arial"/>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25</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3835951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latin typeface="Arial"/>
              <a:cs typeface="Arial"/>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26</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695727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27</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1014160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28</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2958138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30</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33905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4109696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31</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3384780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32</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2078487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33</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974667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34</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447399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35</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3505214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36</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789704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4</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3621008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5</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3041477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6</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161375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7</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878724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8</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342241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9</a:t>
            </a:fld>
            <a:endParaRPr lang="en-US" dirty="0"/>
          </a:p>
        </p:txBody>
      </p:sp>
      <p:sp>
        <p:nvSpPr>
          <p:cNvPr id="5" name="Footer Placeholder 4"/>
          <p:cNvSpPr>
            <a:spLocks noGrp="1"/>
          </p:cNvSpPr>
          <p:nvPr>
            <p:ph type="ftr" sz="quarter" idx="4"/>
          </p:nvPr>
        </p:nvSpPr>
        <p:spPr/>
        <p:txBody>
          <a:bodyPr/>
          <a:lstStyle/>
          <a:p>
            <a:r>
              <a:rPr lang="en-US"/>
              <a:t>Group Name / DOC ID / Month XX, 2020 / © 2020 IBM Corporation</a:t>
            </a:r>
            <a:endParaRPr lang="en-US" dirty="0"/>
          </a:p>
        </p:txBody>
      </p:sp>
    </p:spTree>
    <p:extLst>
      <p:ext uri="{BB962C8B-B14F-4D97-AF65-F5344CB8AC3E}">
        <p14:creationId xmlns:p14="http://schemas.microsoft.com/office/powerpoint/2010/main" val="1766665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7"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93812" y="4693077"/>
            <a:ext cx="521589" cy="206791"/>
          </a:xfrm>
          <a:prstGeom prst="rect">
            <a:avLst/>
          </a:prstGeom>
        </p:spPr>
      </p:pic>
      <p:sp>
        <p:nvSpPr>
          <p:cNvPr id="5" name="Title">
            <a:extLst>
              <a:ext uri="{FF2B5EF4-FFF2-40B4-BE49-F238E27FC236}">
                <a16:creationId xmlns:a16="http://schemas.microsoft.com/office/drawing/2014/main" id="{A612084C-5519-B046-8F37-E31EBE81D15D}"/>
              </a:ext>
            </a:extLst>
          </p:cNvPr>
          <p:cNvSpPr txBox="1">
            <a:spLocks/>
          </p:cNvSpPr>
          <p:nvPr userDrawn="1"/>
        </p:nvSpPr>
        <p:spPr>
          <a:xfrm>
            <a:off x="226411" y="4725783"/>
            <a:ext cx="4142232" cy="307259"/>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defTabSz="914400"/>
            <a:r>
              <a:rPr lang="en-US" sz="1600" b="1" i="0" kern="0" dirty="0">
                <a:latin typeface="IBM Plex Sans" panose="020B0503050203000203" pitchFamily="34" charset="0"/>
              </a:rPr>
              <a:t>Research</a:t>
            </a:r>
          </a:p>
        </p:txBody>
      </p:sp>
    </p:spTree>
    <p:extLst>
      <p:ext uri="{BB962C8B-B14F-4D97-AF65-F5344CB8AC3E}">
        <p14:creationId xmlns:p14="http://schemas.microsoft.com/office/powerpoint/2010/main" val="2120460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4791456" y="201168"/>
            <a:ext cx="4123944" cy="4294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84599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4791457" y="1243584"/>
            <a:ext cx="4123876"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43717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a:t>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3502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19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30125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8799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4791456" y="201168"/>
            <a:ext cx="1837944" cy="4294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7077456" y="201168"/>
            <a:ext cx="1837944" cy="4294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87397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rgbClr val="F3F3F3"/>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52878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56030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25712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8052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7"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93812" y="4693077"/>
            <a:ext cx="521589" cy="206791"/>
          </a:xfrm>
          <a:prstGeom prst="rect">
            <a:avLst/>
          </a:prstGeom>
        </p:spPr>
      </p:pic>
      <p:sp>
        <p:nvSpPr>
          <p:cNvPr id="6" name="Footer Placeholder">
            <a:extLst>
              <a:ext uri="{FF2B5EF4-FFF2-40B4-BE49-F238E27FC236}">
                <a16:creationId xmlns:a16="http://schemas.microsoft.com/office/drawing/2014/main" id="{CC09E7ED-3C24-6849-ABE0-8E7BD089964A}"/>
              </a:ext>
            </a:extLst>
          </p:cNvPr>
          <p:cNvSpPr>
            <a:spLocks noGrp="1"/>
          </p:cNvSpPr>
          <p:nvPr>
            <p:ph type="ftr" sz="quarter" idx="10"/>
          </p:nvPr>
        </p:nvSpPr>
        <p:spPr>
          <a:xfrm>
            <a:off x="228666" y="4787900"/>
            <a:ext cx="4114735" cy="166687"/>
          </a:xfrm>
        </p:spPr>
        <p:txBody>
          <a:bodyPr/>
          <a:lstStyle/>
          <a:p>
            <a:r>
              <a:rPr lang="en-US" dirty="0"/>
              <a:t>IBM confidential / Doc ID / Month XX, 2020 / © 2020 IBM Corporation</a:t>
            </a:r>
          </a:p>
        </p:txBody>
      </p:sp>
    </p:spTree>
    <p:extLst>
      <p:ext uri="{BB962C8B-B14F-4D97-AF65-F5344CB8AC3E}">
        <p14:creationId xmlns:p14="http://schemas.microsoft.com/office/powerpoint/2010/main" val="3403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0"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2" name="Content Placeholder 3"/>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290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1"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7" name="Content Placeholder 3"/>
          <p:cNvSpPr>
            <a:spLocks noGrp="1"/>
          </p:cNvSpPr>
          <p:nvPr>
            <p:ph sz="quarter" idx="20"/>
          </p:nvPr>
        </p:nvSpPr>
        <p:spPr>
          <a:xfrm>
            <a:off x="0" y="2570163"/>
            <a:ext cx="4572000" cy="2573337"/>
          </a:xfrm>
          <a:solidFill>
            <a:schemeClr val="tx1"/>
          </a:solidFill>
        </p:spPr>
        <p:txBody>
          <a:bodyPr lIns="219456" tIns="201168" rIns="228600" bIns="228600"/>
          <a:lstStyle>
            <a:lvl1pPr>
              <a:defRPr>
                <a:solidFill>
                  <a:schemeClr val="bg1"/>
                </a:solidFill>
              </a:defRPr>
            </a:lvl1pPr>
          </a:lstStyle>
          <a:p>
            <a:pPr lvl="0"/>
            <a:r>
              <a:rPr lang="en-US"/>
              <a:t>Edit Master text styles</a:t>
            </a:r>
          </a:p>
        </p:txBody>
      </p:sp>
      <p:sp>
        <p:nvSpPr>
          <p:cNvPr id="14" name="Content Placeholder 4"/>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8735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a:t>Click to edit Master title style</a:t>
            </a:r>
            <a:endParaRPr lang="en-US" dirty="0"/>
          </a:p>
        </p:txBody>
      </p:sp>
      <p:sp>
        <p:nvSpPr>
          <p:cNvPr id="7" name="Content Placeholder 1"/>
          <p:cNvSpPr>
            <a:spLocks noGrp="1"/>
          </p:cNvSpPr>
          <p:nvPr>
            <p:ph sz="quarter" idx="20"/>
          </p:nvPr>
        </p:nvSpPr>
        <p:spPr>
          <a:xfrm>
            <a:off x="0" y="2570163"/>
            <a:ext cx="2286000" cy="2573337"/>
          </a:xfrm>
          <a:solidFill>
            <a:srgbClr val="061F80"/>
          </a:solidFill>
        </p:spPr>
        <p:txBody>
          <a:bodyPr lIns="219456" tIns="201168" rIns="228600" bIns="228600"/>
          <a:lstStyle>
            <a:lvl1pPr>
              <a:defRPr>
                <a:solidFill>
                  <a:schemeClr val="bg1"/>
                </a:solidFill>
              </a:defRPr>
            </a:lvl1pPr>
          </a:lstStyle>
          <a:p>
            <a:pPr lvl="0"/>
            <a:r>
              <a:rPr lang="en-US"/>
              <a:t>Edit Master text styles</a:t>
            </a:r>
          </a:p>
        </p:txBody>
      </p:sp>
      <p:sp>
        <p:nvSpPr>
          <p:cNvPr id="14" name="Content Placeholder 2"/>
          <p:cNvSpPr>
            <a:spLocks noGrp="1"/>
          </p:cNvSpPr>
          <p:nvPr>
            <p:ph sz="quarter" idx="19"/>
          </p:nvPr>
        </p:nvSpPr>
        <p:spPr>
          <a:xfrm>
            <a:off x="2286001" y="2570163"/>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6" name="Content Placeholder 3"/>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1" name="Content Placeholder 4"/>
          <p:cNvSpPr>
            <a:spLocks noGrp="1"/>
          </p:cNvSpPr>
          <p:nvPr>
            <p:ph sz="quarter" idx="18"/>
          </p:nvPr>
        </p:nvSpPr>
        <p:spPr>
          <a:xfrm>
            <a:off x="6858000" y="2570162"/>
            <a:ext cx="2286000" cy="2573338"/>
          </a:xfrm>
          <a:solidFill>
            <a:srgbClr val="6EA6FF"/>
          </a:solidFill>
          <a:ln>
            <a:noFill/>
          </a:ln>
        </p:spPr>
        <p:txBody>
          <a:bodyPr lIns="219456" tIns="201168" rIns="228600" bIns="228600"/>
          <a:lstStyle>
            <a:lvl1pPr>
              <a:defRPr>
                <a:solidFill>
                  <a:schemeClr val="tx1"/>
                </a:solidFill>
              </a:defRPr>
            </a:lvl1pPr>
          </a:lstStyle>
          <a:p>
            <a:pPr lvl="0"/>
            <a:r>
              <a:rPr lang="en-US"/>
              <a:t>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62981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230659" y="1276350"/>
            <a:ext cx="4110682" cy="3328601"/>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Picture Placeholder">
            <a:extLst>
              <a:ext uri="{FF2B5EF4-FFF2-40B4-BE49-F238E27FC236}">
                <a16:creationId xmlns:a16="http://schemas.microsoft.com/office/drawing/2014/main" id="{D8762821-155E-254E-9CDA-B342327866CA}"/>
              </a:ext>
            </a:extLst>
          </p:cNvPr>
          <p:cNvSpPr>
            <a:spLocks noGrp="1"/>
          </p:cNvSpPr>
          <p:nvPr>
            <p:ph type="pic" sz="quarter" idx="13"/>
          </p:nvPr>
        </p:nvSpPr>
        <p:spPr>
          <a:xfrm>
            <a:off x="4800600" y="1276350"/>
            <a:ext cx="4110682" cy="3328601"/>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1045410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3" y="2571750"/>
            <a:ext cx="2286003"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228666" y="201613"/>
            <a:ext cx="4143375" cy="4294187"/>
          </a:xfrm>
        </p:spPr>
        <p:txBody>
          <a:bodyPr/>
          <a:lstStyle/>
          <a:p>
            <a:r>
              <a:rPr lang="en-US"/>
              <a:t>Click to edit Master title style</a:t>
            </a:r>
            <a:endParaRPr lang="en-US" dirty="0"/>
          </a:p>
        </p:txBody>
      </p:sp>
    </p:spTree>
    <p:extLst>
      <p:ext uri="{BB962C8B-B14F-4D97-AF65-F5344CB8AC3E}">
        <p14:creationId xmlns:p14="http://schemas.microsoft.com/office/powerpoint/2010/main" val="1998328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4572000" y="0"/>
            <a:ext cx="2286000" cy="5148072"/>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6858000" y="0"/>
            <a:ext cx="2286000" cy="5148072"/>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Research / Doc ID / Month XX, 2020 / © 2020 IBM Corporation</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8556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19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2514600" y="1243584"/>
            <a:ext cx="6400800"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7495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0492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2505456" y="1261208"/>
            <a:ext cx="1837944" cy="3234591"/>
          </a:xfrm>
        </p:spPr>
        <p:txBody>
          <a:bodyPr/>
          <a:lstStyle>
            <a:lvl1pPr>
              <a:spcBef>
                <a:spcPts val="300"/>
              </a:spcBef>
              <a:defRPr sz="1000"/>
            </a:lvl1pPr>
            <a:lvl2pPr>
              <a:spcBef>
                <a:spcPts val="300"/>
              </a:spcBef>
              <a:defRPr sz="1000"/>
            </a:lvl2pPr>
            <a:lvl3pPr>
              <a:spcBef>
                <a:spcPts val="300"/>
              </a:spcBef>
              <a:defRPr sz="1000"/>
            </a:lvl3pPr>
            <a:lvl4pPr>
              <a:spcBef>
                <a:spcPts val="300"/>
              </a:spcBef>
              <a:defRPr sz="1000"/>
            </a:lvl4pPr>
            <a:lvl5pPr>
              <a:spcBef>
                <a:spcPts val="300"/>
              </a:spcBef>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05653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2505456" y="1261208"/>
            <a:ext cx="1837944" cy="3234591"/>
          </a:xfrm>
        </p:spPr>
        <p:txBody>
          <a:bodyPr/>
          <a:lstStyle>
            <a:lvl1pPr>
              <a:spcBef>
                <a:spcPts val="300"/>
              </a:spcBef>
              <a:defRPr sz="1000"/>
            </a:lvl1pPr>
            <a:lvl2pPr>
              <a:spcBef>
                <a:spcPts val="300"/>
              </a:spcBef>
              <a:defRPr sz="1000"/>
            </a:lvl2pPr>
            <a:lvl3pPr>
              <a:spcBef>
                <a:spcPts val="300"/>
              </a:spcBef>
              <a:defRPr sz="1000"/>
            </a:lvl3pPr>
            <a:lvl4pPr>
              <a:spcBef>
                <a:spcPts val="300"/>
              </a:spcBef>
              <a:defRPr sz="1000"/>
            </a:lvl4pPr>
            <a:lvl5pPr>
              <a:spcBef>
                <a:spcPts val="300"/>
              </a:spcBef>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269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96A476C6-1263-F248-84DC-A8F704C55E1B}"/>
              </a:ext>
            </a:extLst>
          </p:cNvPr>
          <p:cNvPicPr>
            <a:picLocks noChangeAspect="1"/>
          </p:cNvPicPr>
          <p:nvPr userDrawn="1"/>
        </p:nvPicPr>
        <p:blipFill>
          <a:blip r:embed="rId2"/>
          <a:stretch>
            <a:fillRect/>
          </a:stretch>
        </p:blipFill>
        <p:spPr>
          <a:xfrm>
            <a:off x="228600" y="4693158"/>
            <a:ext cx="1750987" cy="210118"/>
          </a:xfrm>
          <a:prstGeom prst="rect">
            <a:avLst/>
          </a:prstGeom>
        </p:spPr>
      </p:pic>
    </p:spTree>
    <p:extLst>
      <p:ext uri="{BB962C8B-B14F-4D97-AF65-F5344CB8AC3E}">
        <p14:creationId xmlns:p14="http://schemas.microsoft.com/office/powerpoint/2010/main" val="2637273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2505457" y="201168"/>
            <a:ext cx="6409876" cy="4294632"/>
          </a:xfrm>
        </p:spPr>
        <p:txBody>
          <a:bodyPr lIns="0" tIns="0" rIns="91440" bIns="91440"/>
          <a:lstStyle/>
          <a:p>
            <a:r>
              <a:rPr lang="en-US"/>
              <a:t>Click icon to add table</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6275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94160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856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33088"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61873"/>
            <a:ext cx="4123944" cy="1309877"/>
          </a:xfrm>
        </p:spPr>
        <p:txBody>
          <a:bodyPr/>
          <a:lstStyle>
            <a:lvl1pPr>
              <a:spcBef>
                <a:spcPts val="0"/>
              </a:spcBef>
              <a:defRPr sz="1000"/>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a:t>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23658" y="3205697"/>
            <a:ext cx="6405743" cy="1309876"/>
          </a:xfrm>
        </p:spPr>
        <p:txBody>
          <a:bodyPr anchor="b"/>
          <a:lstStyle>
            <a:lvl1pPr>
              <a:spcBef>
                <a:spcPts val="300"/>
              </a:spcBef>
              <a:defRPr sz="600"/>
            </a:lvl1pPr>
            <a:lvl2pPr>
              <a:defRPr sz="600"/>
            </a:lvl2pPr>
            <a:lvl3pPr>
              <a:defRPr sz="600"/>
            </a:lvl3pPr>
            <a:lvl4pPr>
              <a:defRPr sz="600"/>
            </a:lvl4pPr>
            <a:lvl5pPr>
              <a:defRPr sz="600"/>
            </a:lvl5pPr>
          </a:lstStyle>
          <a:p>
            <a:pPr lvl="0"/>
            <a:r>
              <a:rPr lang="en-US"/>
              <a:t>Edit Master text styles</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68518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925954" y="2315617"/>
            <a:ext cx="1292095" cy="512269"/>
          </a:xfrm>
          <a:prstGeom prst="rect">
            <a:avLst/>
          </a:prstGeom>
        </p:spPr>
      </p:pic>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7739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pic>
        <p:nvPicPr>
          <p:cNvPr id="6" name="Picture"/>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93812" y="4692553"/>
            <a:ext cx="521589" cy="208108"/>
          </a:xfrm>
          <a:prstGeom prst="rect">
            <a:avLst/>
          </a:prstGeom>
        </p:spPr>
      </p:pic>
    </p:spTree>
    <p:extLst>
      <p:ext uri="{BB962C8B-B14F-4D97-AF65-F5344CB8AC3E}">
        <p14:creationId xmlns:p14="http://schemas.microsoft.com/office/powerpoint/2010/main" val="1794504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70074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85390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72605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1315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IBM Research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6536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1"/>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51276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237428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6" name="Text Placeholde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58130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4791457"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43752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85785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7268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605741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6" name="Text Placeholder 1"/>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4687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p>
            <a:r>
              <a:rPr lang="en-US" dirty="0"/>
              <a:t>Click to edit Master title style</a:t>
            </a:r>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4641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04468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020237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037231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36174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82808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6"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1"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3"/>
          <p:cNvSpPr>
            <a:spLocks noGrp="1"/>
          </p:cNvSpPr>
          <p:nvPr>
            <p:ph sz="quarter" idx="20"/>
          </p:nvPr>
        </p:nvSpPr>
        <p:spPr>
          <a:xfrm>
            <a:off x="0" y="2570163"/>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4"/>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327739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dirty="0"/>
              <a:t>Click to edit Master title style</a:t>
            </a:r>
          </a:p>
        </p:txBody>
      </p:sp>
      <p:sp>
        <p:nvSpPr>
          <p:cNvPr id="13" name="Content Placeholder 1"/>
          <p:cNvSpPr>
            <a:spLocks noGrp="1"/>
          </p:cNvSpPr>
          <p:nvPr>
            <p:ph sz="quarter" idx="20"/>
          </p:nvPr>
        </p:nvSpPr>
        <p:spPr>
          <a:xfrm>
            <a:off x="0" y="2570163"/>
            <a:ext cx="2286000" cy="2573337"/>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4"/>
          <p:cNvSpPr>
            <a:spLocks noGrp="1"/>
          </p:cNvSpPr>
          <p:nvPr>
            <p:ph sz="quarter" idx="18"/>
          </p:nvPr>
        </p:nvSpPr>
        <p:spPr>
          <a:xfrm>
            <a:off x="6858000" y="2570162"/>
            <a:ext cx="2286000" cy="2573338"/>
          </a:xfrm>
          <a:solidFill>
            <a:srgbClr val="6EA6FF"/>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13815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en-US" dirty="0"/>
              <a:t>Click to edit Master title style</a:t>
            </a:r>
          </a:p>
        </p:txBody>
      </p:sp>
      <p:sp>
        <p:nvSpPr>
          <p:cNvPr id="6" name="Picture Placeholder"/>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92425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dirty="0"/>
              <a:t>Drag picture to placeholder or click icon to add</a:t>
            </a:r>
          </a:p>
        </p:txBody>
      </p:sp>
      <p:sp>
        <p:nvSpPr>
          <p:cNvPr id="6" name="Text Placeholder"/>
          <p:cNvSpPr>
            <a:spLocks noGrp="1"/>
          </p:cNvSpPr>
          <p:nvPr>
            <p:ph type="body" sz="quarter" idx="12"/>
          </p:nvPr>
        </p:nvSpPr>
        <p:spPr>
          <a:xfrm>
            <a:off x="-3" y="2571750"/>
            <a:ext cx="2286003" cy="2571750"/>
          </a:xfrm>
          <a:solidFill>
            <a:schemeClr val="tx2"/>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318794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solidFill>
            <a:srgbClr val="061F80"/>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86426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36059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89881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IBM Plex Sans" panose="020B0503050203000203" pitchFamily="34" charset="0"/>
              </a:defRPr>
            </a:lvl1pPr>
          </a:lstStyle>
          <a:p>
            <a:pPr lvl="0"/>
            <a:r>
              <a:rPr lang="en-US"/>
              <a:t>Edit Master text styles</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657594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2505456" y="1259626"/>
            <a:ext cx="1837944" cy="3252216"/>
          </a:xfrm>
        </p:spPr>
        <p:txBody>
          <a:bodyPr/>
          <a:lstStyle>
            <a:lvl1pPr>
              <a:spcBef>
                <a:spcPts val="300"/>
              </a:spcBef>
              <a:defRPr sz="1400"/>
            </a:lvl1pPr>
            <a:lvl2pPr>
              <a:spcBef>
                <a:spcPts val="1100"/>
              </a:spcBef>
              <a:defRPr sz="1400"/>
            </a:lvl2pPr>
            <a:lvl3pPr>
              <a:spcBef>
                <a:spcPts val="1100"/>
              </a:spcBef>
              <a:defRPr sz="1400"/>
            </a:lvl3pPr>
            <a:lvl4pPr>
              <a:spcBef>
                <a:spcPts val="1100"/>
              </a:spcBef>
              <a:defRPr sz="1400"/>
            </a:lvl4pPr>
            <a:lvl5pPr>
              <a:spcBef>
                <a:spcPts val="110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6452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62634"/>
            <a:ext cx="1837944" cy="3252216"/>
          </a:xfrm>
        </p:spPr>
        <p:txBody>
          <a:bodyPr/>
          <a:lstStyle>
            <a:lvl1pPr>
              <a:spcBef>
                <a:spcPts val="300"/>
              </a:spcBef>
              <a:defRPr sz="1000"/>
            </a:lvl1pPr>
            <a:lvl2pPr>
              <a:spcBef>
                <a:spcPts val="300"/>
              </a:spcBef>
              <a:defRPr sz="1000"/>
            </a:lvl2pPr>
            <a:lvl3pPr>
              <a:spcBef>
                <a:spcPts val="300"/>
              </a:spcBef>
              <a:defRPr sz="1000"/>
            </a:lvl3pPr>
            <a:lvl4pPr>
              <a:spcBef>
                <a:spcPts val="300"/>
              </a:spcBef>
              <a:defRPr sz="1000"/>
            </a:lvl4pPr>
            <a:lvl5pPr>
              <a:spcBef>
                <a:spcPts val="300"/>
              </a:spcBef>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094675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2505457" y="201168"/>
            <a:ext cx="6409876" cy="4294632"/>
          </a:xfrm>
        </p:spPr>
        <p:txBody>
          <a:bodyPr lIns="0" tIns="0" rIns="91440" bIns="91440"/>
          <a:lstStyle/>
          <a:p>
            <a:r>
              <a:rPr lang="en-US" dirty="0"/>
              <a:t>Click icon to add table</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107208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369024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917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19456" y="3209544"/>
            <a:ext cx="6409944" cy="1307592"/>
          </a:xfrm>
        </p:spPr>
        <p:txBody>
          <a:bodyPr anchor="b"/>
          <a:lstStyle>
            <a:lvl1pPr>
              <a:spcBef>
                <a:spcPts val="300"/>
              </a:spcBef>
              <a:defRPr sz="600"/>
            </a:lvl1pPr>
            <a:lvl2pPr>
              <a:defRPr sz="600"/>
            </a:lvl2pPr>
            <a:lvl3pPr>
              <a:defRPr sz="600"/>
            </a:lvl3pPr>
            <a:lvl4pPr>
              <a:defRPr sz="600"/>
            </a:lvl4pPr>
            <a:lvl5pPr>
              <a:defRPr sz="600"/>
            </a:lvl5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448213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5"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923196" y="2312885"/>
            <a:ext cx="1297608" cy="517732"/>
          </a:xfrm>
          <a:prstGeom prst="rect">
            <a:avLst/>
          </a:prstGeom>
        </p:spPr>
      </p:pic>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18931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5/14/2025</a:t>
            </a:fld>
            <a:endParaRPr lang="en-US" dirty="0"/>
          </a:p>
        </p:txBody>
      </p:sp>
      <p:sp>
        <p:nvSpPr>
          <p:cNvPr id="5" name="Footer Placeholder 4"/>
          <p:cNvSpPr>
            <a:spLocks noGrp="1"/>
          </p:cNvSpPr>
          <p:nvPr>
            <p:ph type="ftr" sz="quarter" idx="11"/>
          </p:nvPr>
        </p:nvSpPr>
        <p:spPr/>
        <p:txBody>
          <a:bodyPr/>
          <a:lstStyle/>
          <a:p>
            <a:r>
              <a:rPr lang="en-US"/>
              <a:t>IBM Research / Doc ID / Month XX, 2020 / © 2020 IBM Corporation</a:t>
            </a:r>
            <a:endParaRPr lang="en-US" dirty="0"/>
          </a:p>
        </p:txBody>
      </p:sp>
      <p:sp>
        <p:nvSpPr>
          <p:cNvPr id="6" name="Slide Number Placeholder 5"/>
          <p:cNvSpPr>
            <a:spLocks noGrp="1"/>
          </p:cNvSpPr>
          <p:nvPr>
            <p:ph type="sldNum" sz="quarter" idx="12"/>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68659841"/>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5/14/2025</a:t>
            </a:fld>
            <a:endParaRPr lang="en-US" dirty="0"/>
          </a:p>
        </p:txBody>
      </p:sp>
      <p:sp>
        <p:nvSpPr>
          <p:cNvPr id="5" name="Footer Placeholder 4"/>
          <p:cNvSpPr>
            <a:spLocks noGrp="1"/>
          </p:cNvSpPr>
          <p:nvPr>
            <p:ph type="ftr" sz="quarter" idx="11"/>
          </p:nvPr>
        </p:nvSpPr>
        <p:spPr/>
        <p:txBody>
          <a:bodyPr/>
          <a:lstStyle/>
          <a:p>
            <a:r>
              <a:rPr lang="en-US"/>
              <a:t>IBM Research / Doc ID / Month XX, 2020 / © 2020 IBM Corporation</a:t>
            </a:r>
            <a:endParaRPr lang="en-US" dirty="0"/>
          </a:p>
        </p:txBody>
      </p:sp>
      <p:sp>
        <p:nvSpPr>
          <p:cNvPr id="6" name="Slide Number Placeholder 5"/>
          <p:cNvSpPr>
            <a:spLocks noGrp="1"/>
          </p:cNvSpPr>
          <p:nvPr>
            <p:ph type="sldNum" sz="quarter" idx="12"/>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32421877"/>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5/14/2025</a:t>
            </a:fld>
            <a:endParaRPr lang="en-US" dirty="0"/>
          </a:p>
        </p:txBody>
      </p:sp>
      <p:sp>
        <p:nvSpPr>
          <p:cNvPr id="5" name="Footer Placeholder 4"/>
          <p:cNvSpPr>
            <a:spLocks noGrp="1"/>
          </p:cNvSpPr>
          <p:nvPr>
            <p:ph type="ftr" sz="quarter" idx="11"/>
          </p:nvPr>
        </p:nvSpPr>
        <p:spPr/>
        <p:txBody>
          <a:bodyPr/>
          <a:lstStyle/>
          <a:p>
            <a:r>
              <a:rPr lang="en-US"/>
              <a:t>IBM Research / Doc ID / Month XX, 2020 / © 2020 IBM Corporation</a:t>
            </a:r>
            <a:endParaRPr lang="en-US" dirty="0"/>
          </a:p>
        </p:txBody>
      </p:sp>
      <p:sp>
        <p:nvSpPr>
          <p:cNvPr id="6" name="Slide Number Placeholder 5"/>
          <p:cNvSpPr>
            <a:spLocks noGrp="1"/>
          </p:cNvSpPr>
          <p:nvPr>
            <p:ph type="sldNum" sz="quarter" idx="12"/>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4924211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IBM Plex Sans" panose="020B0503050203000203" pitchFamily="34" charset="0"/>
              </a:defRPr>
            </a:lvl1pPr>
          </a:lstStyle>
          <a:p>
            <a:pPr lvl="0"/>
            <a:r>
              <a:rPr lang="en-US"/>
              <a:t>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681281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5/14/2025</a:t>
            </a:fld>
            <a:endParaRPr lang="en-US" dirty="0"/>
          </a:p>
        </p:txBody>
      </p:sp>
      <p:sp>
        <p:nvSpPr>
          <p:cNvPr id="6" name="Footer Placeholder 5"/>
          <p:cNvSpPr>
            <a:spLocks noGrp="1"/>
          </p:cNvSpPr>
          <p:nvPr>
            <p:ph type="ftr" sz="quarter" idx="11"/>
          </p:nvPr>
        </p:nvSpPr>
        <p:spPr/>
        <p:txBody>
          <a:bodyPr/>
          <a:lstStyle/>
          <a:p>
            <a:r>
              <a:rPr lang="en-US"/>
              <a:t>IBM Research / Doc ID / Month XX, 2020 / © 2020 IBM Corporation</a:t>
            </a:r>
            <a:endParaRPr lang="en-US" dirty="0"/>
          </a:p>
        </p:txBody>
      </p:sp>
      <p:sp>
        <p:nvSpPr>
          <p:cNvPr id="7" name="Slide Number Placeholder 6"/>
          <p:cNvSpPr>
            <a:spLocks noGrp="1"/>
          </p:cNvSpPr>
          <p:nvPr>
            <p:ph type="sldNum" sz="quarter" idx="12"/>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5868664"/>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5/14/2025</a:t>
            </a:fld>
            <a:endParaRPr lang="en-US" dirty="0"/>
          </a:p>
        </p:txBody>
      </p:sp>
      <p:sp>
        <p:nvSpPr>
          <p:cNvPr id="8" name="Footer Placeholder 7"/>
          <p:cNvSpPr>
            <a:spLocks noGrp="1"/>
          </p:cNvSpPr>
          <p:nvPr>
            <p:ph type="ftr" sz="quarter" idx="11"/>
          </p:nvPr>
        </p:nvSpPr>
        <p:spPr/>
        <p:txBody>
          <a:bodyPr/>
          <a:lstStyle/>
          <a:p>
            <a:r>
              <a:rPr lang="en-US"/>
              <a:t>IBM Research / Doc ID / Month XX, 2020 / © 2020 IBM Corporation</a:t>
            </a:r>
            <a:endParaRPr lang="en-US" dirty="0"/>
          </a:p>
        </p:txBody>
      </p:sp>
      <p:sp>
        <p:nvSpPr>
          <p:cNvPr id="9" name="Slide Number Placeholder 8"/>
          <p:cNvSpPr>
            <a:spLocks noGrp="1"/>
          </p:cNvSpPr>
          <p:nvPr>
            <p:ph type="sldNum" sz="quarter" idx="12"/>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92270956"/>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5/14/2025</a:t>
            </a:fld>
            <a:endParaRPr lang="en-US" dirty="0"/>
          </a:p>
        </p:txBody>
      </p:sp>
      <p:sp>
        <p:nvSpPr>
          <p:cNvPr id="4" name="Footer Placeholder 3"/>
          <p:cNvSpPr>
            <a:spLocks noGrp="1"/>
          </p:cNvSpPr>
          <p:nvPr>
            <p:ph type="ftr" sz="quarter" idx="11"/>
          </p:nvPr>
        </p:nvSpPr>
        <p:spPr/>
        <p:txBody>
          <a:bodyPr/>
          <a:lstStyle/>
          <a:p>
            <a:r>
              <a:rPr lang="en-US"/>
              <a:t>IBM Research / Doc ID / Month XX, 2020 / © 2020 IBM Corporation</a:t>
            </a:r>
            <a:endParaRPr lang="en-US" dirty="0"/>
          </a:p>
        </p:txBody>
      </p:sp>
      <p:sp>
        <p:nvSpPr>
          <p:cNvPr id="5" name="Slide Number Placeholder 4"/>
          <p:cNvSpPr>
            <a:spLocks noGrp="1"/>
          </p:cNvSpPr>
          <p:nvPr>
            <p:ph type="sldNum" sz="quarter" idx="12"/>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99989315"/>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5/14/2025</a:t>
            </a:fld>
            <a:endParaRPr lang="en-US" dirty="0"/>
          </a:p>
        </p:txBody>
      </p:sp>
      <p:sp>
        <p:nvSpPr>
          <p:cNvPr id="3" name="Footer Placeholder 2"/>
          <p:cNvSpPr>
            <a:spLocks noGrp="1"/>
          </p:cNvSpPr>
          <p:nvPr>
            <p:ph type="ftr" sz="quarter" idx="11"/>
          </p:nvPr>
        </p:nvSpPr>
        <p:spPr/>
        <p:txBody>
          <a:bodyPr/>
          <a:lstStyle/>
          <a:p>
            <a:r>
              <a:rPr lang="en-US"/>
              <a:t>IBM Research / Doc ID / Month XX, 2020 / © 2020 IBM Corporation</a:t>
            </a:r>
            <a:endParaRPr lang="en-US" dirty="0"/>
          </a:p>
        </p:txBody>
      </p:sp>
      <p:sp>
        <p:nvSpPr>
          <p:cNvPr id="4" name="Slide Number Placeholder 3"/>
          <p:cNvSpPr>
            <a:spLocks noGrp="1"/>
          </p:cNvSpPr>
          <p:nvPr>
            <p:ph type="sldNum" sz="quarter" idx="12"/>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25763729"/>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5/14/2025</a:t>
            </a:fld>
            <a:endParaRPr lang="en-US" dirty="0"/>
          </a:p>
        </p:txBody>
      </p:sp>
      <p:sp>
        <p:nvSpPr>
          <p:cNvPr id="6" name="Footer Placeholder 5"/>
          <p:cNvSpPr>
            <a:spLocks noGrp="1"/>
          </p:cNvSpPr>
          <p:nvPr>
            <p:ph type="ftr" sz="quarter" idx="11"/>
          </p:nvPr>
        </p:nvSpPr>
        <p:spPr/>
        <p:txBody>
          <a:bodyPr/>
          <a:lstStyle/>
          <a:p>
            <a:r>
              <a:rPr lang="en-US"/>
              <a:t>IBM Research / Doc ID / Month XX, 2020 / © 2020 IBM Corporation</a:t>
            </a:r>
            <a:endParaRPr lang="en-US" dirty="0"/>
          </a:p>
        </p:txBody>
      </p:sp>
      <p:sp>
        <p:nvSpPr>
          <p:cNvPr id="7" name="Slide Number Placeholder 6"/>
          <p:cNvSpPr>
            <a:spLocks noGrp="1"/>
          </p:cNvSpPr>
          <p:nvPr>
            <p:ph type="sldNum" sz="quarter" idx="12"/>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38853342"/>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5/14/2025</a:t>
            </a:fld>
            <a:endParaRPr lang="en-US" dirty="0"/>
          </a:p>
        </p:txBody>
      </p:sp>
      <p:sp>
        <p:nvSpPr>
          <p:cNvPr id="6" name="Footer Placeholder 5"/>
          <p:cNvSpPr>
            <a:spLocks noGrp="1"/>
          </p:cNvSpPr>
          <p:nvPr>
            <p:ph type="ftr" sz="quarter" idx="11"/>
          </p:nvPr>
        </p:nvSpPr>
        <p:spPr/>
        <p:txBody>
          <a:bodyPr/>
          <a:lstStyle/>
          <a:p>
            <a:r>
              <a:rPr lang="en-US"/>
              <a:t>IBM Research / Doc ID / Month XX, 2020 / © 2020 IBM Corporation</a:t>
            </a:r>
            <a:endParaRPr lang="en-US" dirty="0"/>
          </a:p>
        </p:txBody>
      </p:sp>
      <p:sp>
        <p:nvSpPr>
          <p:cNvPr id="7" name="Slide Number Placeholder 6"/>
          <p:cNvSpPr>
            <a:spLocks noGrp="1"/>
          </p:cNvSpPr>
          <p:nvPr>
            <p:ph type="sldNum" sz="quarter" idx="12"/>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59906252"/>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5/14/2025</a:t>
            </a:fld>
            <a:endParaRPr lang="en-US" dirty="0"/>
          </a:p>
        </p:txBody>
      </p:sp>
      <p:sp>
        <p:nvSpPr>
          <p:cNvPr id="5" name="Footer Placeholder 4"/>
          <p:cNvSpPr>
            <a:spLocks noGrp="1"/>
          </p:cNvSpPr>
          <p:nvPr>
            <p:ph type="ftr" sz="quarter" idx="11"/>
          </p:nvPr>
        </p:nvSpPr>
        <p:spPr/>
        <p:txBody>
          <a:bodyPr/>
          <a:lstStyle/>
          <a:p>
            <a:r>
              <a:rPr lang="en-US"/>
              <a:t>IBM Research / Doc ID / Month XX, 2020 / © 2020 IBM Corporation</a:t>
            </a:r>
            <a:endParaRPr lang="en-US" dirty="0"/>
          </a:p>
        </p:txBody>
      </p:sp>
      <p:sp>
        <p:nvSpPr>
          <p:cNvPr id="6" name="Slide Number Placeholder 5"/>
          <p:cNvSpPr>
            <a:spLocks noGrp="1"/>
          </p:cNvSpPr>
          <p:nvPr>
            <p:ph type="sldNum" sz="quarter" idx="12"/>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68099945"/>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5/14/2025</a:t>
            </a:fld>
            <a:endParaRPr lang="en-US" dirty="0"/>
          </a:p>
        </p:txBody>
      </p:sp>
      <p:sp>
        <p:nvSpPr>
          <p:cNvPr id="5" name="Footer Placeholder 4"/>
          <p:cNvSpPr>
            <a:spLocks noGrp="1"/>
          </p:cNvSpPr>
          <p:nvPr>
            <p:ph type="ftr" sz="quarter" idx="11"/>
          </p:nvPr>
        </p:nvSpPr>
        <p:spPr/>
        <p:txBody>
          <a:bodyPr/>
          <a:lstStyle/>
          <a:p>
            <a:r>
              <a:rPr lang="en-US"/>
              <a:t>IBM Research / Doc ID / Month XX, 2020 / © 2020 IBM Corporation</a:t>
            </a:r>
            <a:endParaRPr lang="en-US" dirty="0"/>
          </a:p>
        </p:txBody>
      </p:sp>
      <p:sp>
        <p:nvSpPr>
          <p:cNvPr id="6" name="Slide Number Placeholder 5"/>
          <p:cNvSpPr>
            <a:spLocks noGrp="1"/>
          </p:cNvSpPr>
          <p:nvPr>
            <p:ph type="sldNum" sz="quarter" idx="12"/>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65213479"/>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0AA75-5FA8-E945-84FB-174A9F9B8F60}"/>
              </a:ext>
            </a:extLst>
          </p:cNvPr>
          <p:cNvSpPr>
            <a:spLocks noGrp="1"/>
          </p:cNvSpPr>
          <p:nvPr>
            <p:ph type="ctrTitle"/>
          </p:nvPr>
        </p:nvSpPr>
        <p:spPr>
          <a:xfrm>
            <a:off x="342900" y="1371599"/>
            <a:ext cx="8455914" cy="2400300"/>
          </a:xfrm>
        </p:spPr>
        <p:txBody>
          <a:bodyPr anchor="ctr" anchorCtr="0"/>
          <a:lstStyle>
            <a:lvl1pPr algn="l">
              <a:defRPr sz="3375" b="0">
                <a:solidFill>
                  <a:srgbClr val="225F98"/>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D438689-ACF5-504B-889E-00549194B9FC}"/>
              </a:ext>
            </a:extLst>
          </p:cNvPr>
          <p:cNvSpPr>
            <a:spLocks noGrp="1"/>
          </p:cNvSpPr>
          <p:nvPr>
            <p:ph type="subTitle" idx="1" hasCustomPrompt="1"/>
          </p:nvPr>
        </p:nvSpPr>
        <p:spPr>
          <a:xfrm>
            <a:off x="5369814" y="4457701"/>
            <a:ext cx="3429000" cy="186974"/>
          </a:xfrm>
        </p:spPr>
        <p:txBody>
          <a:bodyPr lIns="0" tIns="0" rIns="0" bIns="0">
            <a:spAutoFit/>
          </a:bodyPr>
          <a:lstStyle>
            <a:lvl1pPr marL="0" indent="0" algn="r">
              <a:buNone/>
              <a:defRPr sz="1350">
                <a:solidFill>
                  <a:srgbClr val="225F98"/>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Driving Collaborative Innovation</a:t>
            </a:r>
          </a:p>
        </p:txBody>
      </p:sp>
      <p:pic>
        <p:nvPicPr>
          <p:cNvPr id="9" name="Picture 8">
            <a:extLst>
              <a:ext uri="{FF2B5EF4-FFF2-40B4-BE49-F238E27FC236}">
                <a16:creationId xmlns:a16="http://schemas.microsoft.com/office/drawing/2014/main" id="{9A143C46-92CE-EE43-A275-336CAA09C0E4}"/>
              </a:ext>
            </a:extLst>
          </p:cNvPr>
          <p:cNvPicPr>
            <a:picLocks noChangeAspect="1"/>
          </p:cNvPicPr>
          <p:nvPr userDrawn="1"/>
        </p:nvPicPr>
        <p:blipFill>
          <a:blip r:embed="rId2"/>
          <a:stretch>
            <a:fillRect/>
          </a:stretch>
        </p:blipFill>
        <p:spPr>
          <a:xfrm>
            <a:off x="342900" y="342900"/>
            <a:ext cx="2019300" cy="684765"/>
          </a:xfrm>
          <a:prstGeom prst="rect">
            <a:avLst/>
          </a:prstGeom>
        </p:spPr>
      </p:pic>
      <p:sp>
        <p:nvSpPr>
          <p:cNvPr id="4" name="Footer Placeholder 3">
            <a:extLst>
              <a:ext uri="{FF2B5EF4-FFF2-40B4-BE49-F238E27FC236}">
                <a16:creationId xmlns:a16="http://schemas.microsoft.com/office/drawing/2014/main" id="{A52FDD37-1F20-A040-DED5-9636FE793FB1}"/>
              </a:ext>
            </a:extLst>
          </p:cNvPr>
          <p:cNvSpPr>
            <a:spLocks noGrp="1"/>
          </p:cNvSpPr>
          <p:nvPr>
            <p:ph type="ftr" sz="quarter" idx="10"/>
          </p:nvPr>
        </p:nvSpPr>
        <p:spPr/>
        <p:txBody>
          <a:bodyPr/>
          <a:lstStyle>
            <a:lvl1pPr>
              <a:defRPr/>
            </a:lvl1pPr>
          </a:lstStyle>
          <a:p>
            <a:r>
              <a:rPr lang="en-US" dirty="0"/>
              <a:t>Task 3154.001 (AIHW)</a:t>
            </a:r>
          </a:p>
        </p:txBody>
      </p:sp>
      <p:sp>
        <p:nvSpPr>
          <p:cNvPr id="5" name="Slide Number Placeholder 4">
            <a:extLst>
              <a:ext uri="{FF2B5EF4-FFF2-40B4-BE49-F238E27FC236}">
                <a16:creationId xmlns:a16="http://schemas.microsoft.com/office/drawing/2014/main" id="{4C2FBE7D-E8D5-BE9F-5284-48D83694F366}"/>
              </a:ext>
            </a:extLst>
          </p:cNvPr>
          <p:cNvSpPr>
            <a:spLocks noGrp="1"/>
          </p:cNvSpPr>
          <p:nvPr>
            <p:ph type="sldNum" sz="quarter" idx="11"/>
          </p:nvPr>
        </p:nvSpPr>
        <p:spPr/>
        <p:txBody>
          <a:bodyPr/>
          <a:lstStyle/>
          <a:p>
            <a:fld id="{23B2D0D0-7CC3-49AC-87EA-E4809F9E013C}" type="slidenum">
              <a:rPr lang="en-US" smtClean="0"/>
              <a:pPr/>
              <a:t>‹#›</a:t>
            </a:fld>
            <a:endParaRPr lang="en-US" dirty="0"/>
          </a:p>
        </p:txBody>
      </p:sp>
    </p:spTree>
    <p:extLst>
      <p:ext uri="{BB962C8B-B14F-4D97-AF65-F5344CB8AC3E}">
        <p14:creationId xmlns:p14="http://schemas.microsoft.com/office/powerpoint/2010/main" val="5354349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A3DA-252B-1247-B38D-947141359FC9}"/>
              </a:ext>
            </a:extLst>
          </p:cNvPr>
          <p:cNvSpPr>
            <a:spLocks noGrp="1"/>
          </p:cNvSpPr>
          <p:nvPr>
            <p:ph type="title"/>
          </p:nvPr>
        </p:nvSpPr>
        <p:spPr>
          <a:xfrm>
            <a:off x="342900" y="2743200"/>
            <a:ext cx="8455914" cy="1371600"/>
          </a:xfrm>
        </p:spPr>
        <p:txBody>
          <a:bodyPr anchor="ctr" anchorCtr="0">
            <a:normAutofit/>
          </a:bodyPr>
          <a:lstStyle>
            <a:lvl1pPr>
              <a:defRPr sz="2700">
                <a:solidFill>
                  <a:srgbClr val="225F98"/>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lumMod val="50000"/>
                    <a:lumOff val="50000"/>
                  </a:schemeClr>
                </a:solidFill>
                <a:latin typeface="Gill Sans MT" panose="020B0502020104020203" pitchFamily="34" charset="0"/>
              </a:defRPr>
            </a:lvl1pPr>
          </a:lstStyle>
          <a:p>
            <a:r>
              <a:rPr lang="en-US"/>
              <a:t>SRC Select Disclosure OR SRC Confidential</a:t>
            </a:r>
            <a:endParaRPr lang="en-US" dirty="0"/>
          </a:p>
        </p:txBody>
      </p:sp>
      <p:sp>
        <p:nvSpPr>
          <p:cNvPr id="4" name="Slide Number Placeholder 3"/>
          <p:cNvSpPr>
            <a:spLocks noGrp="1"/>
          </p:cNvSpPr>
          <p:nvPr>
            <p:ph type="sldNum" sz="quarter" idx="11"/>
          </p:nvPr>
        </p:nvSpPr>
        <p:spPr/>
        <p:txBody>
          <a:bodyPr/>
          <a:lstStyle/>
          <a:p>
            <a:fld id="{23B2D0D0-7CC3-49AC-87EA-E4809F9E013C}" type="slidenum">
              <a:rPr lang="en-US" smtClean="0"/>
              <a:t>‹#›</a:t>
            </a:fld>
            <a:endParaRPr lang="en-US" dirty="0"/>
          </a:p>
        </p:txBody>
      </p:sp>
    </p:spTree>
    <p:extLst>
      <p:ext uri="{BB962C8B-B14F-4D97-AF65-F5344CB8AC3E}">
        <p14:creationId xmlns:p14="http://schemas.microsoft.com/office/powerpoint/2010/main" val="1616695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011237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BE284-391B-4542-871D-8613D51DE1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C0C015-AB42-B247-8988-D77553576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1"/>
          </p:nvPr>
        </p:nvSpPr>
        <p:spPr/>
        <p:txBody>
          <a:bodyPr/>
          <a:lstStyle/>
          <a:p>
            <a:fld id="{23B2D0D0-7CC3-49AC-87EA-E4809F9E013C}" type="slidenum">
              <a:rPr lang="en-US" smtClean="0"/>
              <a:t>‹#›</a:t>
            </a:fld>
            <a:endParaRPr lang="en-US" dirty="0"/>
          </a:p>
        </p:txBody>
      </p:sp>
      <p:sp>
        <p:nvSpPr>
          <p:cNvPr id="8" name="Footer Placeholder 7"/>
          <p:cNvSpPr>
            <a:spLocks noGrp="1"/>
          </p:cNvSpPr>
          <p:nvPr>
            <p:ph type="ftr" sz="quarter" idx="12"/>
          </p:nvPr>
        </p:nvSpPr>
        <p:spPr/>
        <p:txBody>
          <a:bodyPr/>
          <a:lstStyle/>
          <a:p>
            <a:r>
              <a:rPr lang="en-US"/>
              <a:t>SRC Select Disclosure OR SRC Confidential</a:t>
            </a:r>
            <a:endParaRPr lang="en-US" dirty="0"/>
          </a:p>
        </p:txBody>
      </p:sp>
    </p:spTree>
    <p:extLst>
      <p:ext uri="{BB962C8B-B14F-4D97-AF65-F5344CB8AC3E}">
        <p14:creationId xmlns:p14="http://schemas.microsoft.com/office/powerpoint/2010/main" val="20459250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FE82A-20A5-8343-990C-F3175FC7381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DFDB1C-8FEF-0146-8854-7A8929930AFA}"/>
              </a:ext>
            </a:extLst>
          </p:cNvPr>
          <p:cNvSpPr>
            <a:spLocks noGrp="1"/>
          </p:cNvSpPr>
          <p:nvPr>
            <p:ph sz="half" idx="1"/>
          </p:nvPr>
        </p:nvSpPr>
        <p:spPr>
          <a:xfrm>
            <a:off x="260604" y="943550"/>
            <a:ext cx="41148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0CE9E89-739A-6646-B8B9-7E0F48954F05}"/>
              </a:ext>
            </a:extLst>
          </p:cNvPr>
          <p:cNvSpPr>
            <a:spLocks noGrp="1"/>
          </p:cNvSpPr>
          <p:nvPr>
            <p:ph sz="half" idx="2"/>
          </p:nvPr>
        </p:nvSpPr>
        <p:spPr>
          <a:xfrm>
            <a:off x="4718304" y="943550"/>
            <a:ext cx="41148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SRC Select Disclosure OR SRC Confidential</a:t>
            </a:r>
            <a:endParaRPr lang="en-US" dirty="0"/>
          </a:p>
        </p:txBody>
      </p:sp>
      <p:sp>
        <p:nvSpPr>
          <p:cNvPr id="6" name="Slide Number Placeholder 5"/>
          <p:cNvSpPr>
            <a:spLocks noGrp="1"/>
          </p:cNvSpPr>
          <p:nvPr>
            <p:ph type="sldNum" sz="quarter" idx="11"/>
          </p:nvPr>
        </p:nvSpPr>
        <p:spPr/>
        <p:txBody>
          <a:bodyPr/>
          <a:lstStyle/>
          <a:p>
            <a:fld id="{23B2D0D0-7CC3-49AC-87EA-E4809F9E013C}" type="slidenum">
              <a:rPr lang="en-US" smtClean="0"/>
              <a:t>‹#›</a:t>
            </a:fld>
            <a:endParaRPr lang="en-US" dirty="0"/>
          </a:p>
        </p:txBody>
      </p:sp>
    </p:spTree>
    <p:extLst>
      <p:ext uri="{BB962C8B-B14F-4D97-AF65-F5344CB8AC3E}">
        <p14:creationId xmlns:p14="http://schemas.microsoft.com/office/powerpoint/2010/main" val="3064196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3EBE-2A34-254D-92E6-D9C7E2E21FED}"/>
              </a:ext>
            </a:extLst>
          </p:cNvPr>
          <p:cNvSpPr>
            <a:spLocks noGrp="1"/>
          </p:cNvSpPr>
          <p:nvPr>
            <p:ph type="title"/>
          </p:nvPr>
        </p:nvSpPr>
        <p:spPr>
          <a:xfrm>
            <a:off x="260604" y="260604"/>
            <a:ext cx="2949178" cy="1200150"/>
          </a:xfrm>
        </p:spPr>
        <p:txBody>
          <a:bodyPr tIns="0" bIns="0" anchor="t" anchorCtr="0"/>
          <a:lstStyle>
            <a:lvl1pPr>
              <a:defRPr sz="1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9E63B44-DE5E-054A-A662-E2ABCA841426}"/>
              </a:ext>
            </a:extLst>
          </p:cNvPr>
          <p:cNvSpPr>
            <a:spLocks noGrp="1"/>
          </p:cNvSpPr>
          <p:nvPr>
            <p:ph idx="1"/>
          </p:nvPr>
        </p:nvSpPr>
        <p:spPr>
          <a:xfrm>
            <a:off x="3485371" y="260604"/>
            <a:ext cx="5335524" cy="411480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0820B42-7F92-4645-B83A-C873FA7D0415}"/>
              </a:ext>
            </a:extLst>
          </p:cNvPr>
          <p:cNvSpPr>
            <a:spLocks noGrp="1"/>
          </p:cNvSpPr>
          <p:nvPr>
            <p:ph type="body" sz="half" idx="2"/>
          </p:nvPr>
        </p:nvSpPr>
        <p:spPr>
          <a:xfrm>
            <a:off x="260604" y="1632204"/>
            <a:ext cx="2949178" cy="2743200"/>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Footer Placeholder 4"/>
          <p:cNvSpPr>
            <a:spLocks noGrp="1"/>
          </p:cNvSpPr>
          <p:nvPr>
            <p:ph type="ftr" sz="quarter" idx="10"/>
          </p:nvPr>
        </p:nvSpPr>
        <p:spPr/>
        <p:txBody>
          <a:bodyPr/>
          <a:lstStyle/>
          <a:p>
            <a:r>
              <a:rPr lang="en-US"/>
              <a:t>SRC Select Disclosure OR SRC Confidential</a:t>
            </a:r>
            <a:endParaRPr lang="en-US" dirty="0"/>
          </a:p>
        </p:txBody>
      </p:sp>
      <p:sp>
        <p:nvSpPr>
          <p:cNvPr id="6" name="Slide Number Placeholder 5"/>
          <p:cNvSpPr>
            <a:spLocks noGrp="1"/>
          </p:cNvSpPr>
          <p:nvPr>
            <p:ph type="sldNum" sz="quarter" idx="11"/>
          </p:nvPr>
        </p:nvSpPr>
        <p:spPr/>
        <p:txBody>
          <a:bodyPr/>
          <a:lstStyle/>
          <a:p>
            <a:fld id="{23B2D0D0-7CC3-49AC-87EA-E4809F9E013C}" type="slidenum">
              <a:rPr lang="en-US" smtClean="0"/>
              <a:t>‹#›</a:t>
            </a:fld>
            <a:endParaRPr lang="en-US" dirty="0"/>
          </a:p>
        </p:txBody>
      </p:sp>
    </p:spTree>
    <p:extLst>
      <p:ext uri="{BB962C8B-B14F-4D97-AF65-F5344CB8AC3E}">
        <p14:creationId xmlns:p14="http://schemas.microsoft.com/office/powerpoint/2010/main" val="4072201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73D0-029B-AA4D-8823-C9242F9633C8}"/>
              </a:ext>
            </a:extLst>
          </p:cNvPr>
          <p:cNvSpPr>
            <a:spLocks noGrp="1"/>
          </p:cNvSpPr>
          <p:nvPr>
            <p:ph type="title"/>
          </p:nvPr>
        </p:nvSpPr>
        <p:spPr>
          <a:xfrm>
            <a:off x="260604" y="260604"/>
            <a:ext cx="2949178" cy="1200150"/>
          </a:xfrm>
        </p:spPr>
        <p:txBody>
          <a:bodyPr tIns="0" bIns="0" anchor="t" anchorCtr="0"/>
          <a:lstStyle>
            <a:lvl1pPr>
              <a:defRPr sz="1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A24B21-EC0D-6042-81D9-18462B5DB332}"/>
              </a:ext>
            </a:extLst>
          </p:cNvPr>
          <p:cNvSpPr>
            <a:spLocks noGrp="1"/>
          </p:cNvSpPr>
          <p:nvPr>
            <p:ph type="pic" idx="1"/>
          </p:nvPr>
        </p:nvSpPr>
        <p:spPr>
          <a:xfrm>
            <a:off x="3485371" y="260603"/>
            <a:ext cx="5335524"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p>
        </p:txBody>
      </p:sp>
      <p:sp>
        <p:nvSpPr>
          <p:cNvPr id="4" name="Text Placeholder 3">
            <a:extLst>
              <a:ext uri="{FF2B5EF4-FFF2-40B4-BE49-F238E27FC236}">
                <a16:creationId xmlns:a16="http://schemas.microsoft.com/office/drawing/2014/main" id="{99F47EA4-3D94-5C49-9DAC-0D75CB5CD74F}"/>
              </a:ext>
            </a:extLst>
          </p:cNvPr>
          <p:cNvSpPr>
            <a:spLocks noGrp="1"/>
          </p:cNvSpPr>
          <p:nvPr>
            <p:ph type="body" sz="half" idx="2"/>
          </p:nvPr>
        </p:nvSpPr>
        <p:spPr>
          <a:xfrm>
            <a:off x="260604" y="1632204"/>
            <a:ext cx="2949178" cy="2743200"/>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Footer Placeholder 4"/>
          <p:cNvSpPr>
            <a:spLocks noGrp="1"/>
          </p:cNvSpPr>
          <p:nvPr>
            <p:ph type="ftr" sz="quarter" idx="10"/>
          </p:nvPr>
        </p:nvSpPr>
        <p:spPr/>
        <p:txBody>
          <a:bodyPr/>
          <a:lstStyle/>
          <a:p>
            <a:r>
              <a:rPr lang="en-US"/>
              <a:t>SRC Select Disclosure OR SRC Confidential</a:t>
            </a:r>
            <a:endParaRPr lang="en-US" dirty="0"/>
          </a:p>
        </p:txBody>
      </p:sp>
      <p:sp>
        <p:nvSpPr>
          <p:cNvPr id="6" name="Slide Number Placeholder 5"/>
          <p:cNvSpPr>
            <a:spLocks noGrp="1"/>
          </p:cNvSpPr>
          <p:nvPr>
            <p:ph type="sldNum" sz="quarter" idx="11"/>
          </p:nvPr>
        </p:nvSpPr>
        <p:spPr/>
        <p:txBody>
          <a:bodyPr/>
          <a:lstStyle/>
          <a:p>
            <a:fld id="{23B2D0D0-7CC3-49AC-87EA-E4809F9E013C}" type="slidenum">
              <a:rPr lang="en-US" smtClean="0"/>
              <a:t>‹#›</a:t>
            </a:fld>
            <a:endParaRPr lang="en-US" dirty="0"/>
          </a:p>
        </p:txBody>
      </p:sp>
    </p:spTree>
    <p:extLst>
      <p:ext uri="{BB962C8B-B14F-4D97-AF65-F5344CB8AC3E}">
        <p14:creationId xmlns:p14="http://schemas.microsoft.com/office/powerpoint/2010/main" val="13136406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BE284-391B-4542-871D-8613D51DE166}"/>
              </a:ext>
            </a:extLst>
          </p:cNvPr>
          <p:cNvSpPr>
            <a:spLocks noGrp="1"/>
          </p:cNvSpPr>
          <p:nvPr>
            <p:ph type="title"/>
          </p:nvPr>
        </p:nvSpPr>
        <p:spPr/>
        <p:txBody>
          <a:bodyPr/>
          <a:lstStyle/>
          <a:p>
            <a:r>
              <a:rPr lang="en-US"/>
              <a:t>Click to edit Master title style</a:t>
            </a:r>
            <a:endParaRPr lang="en-US" dirty="0"/>
          </a:p>
        </p:txBody>
      </p:sp>
      <p:sp>
        <p:nvSpPr>
          <p:cNvPr id="7" name="Slide Number Placeholder 6"/>
          <p:cNvSpPr>
            <a:spLocks noGrp="1"/>
          </p:cNvSpPr>
          <p:nvPr>
            <p:ph type="sldNum" sz="quarter" idx="11"/>
          </p:nvPr>
        </p:nvSpPr>
        <p:spPr/>
        <p:txBody>
          <a:bodyPr/>
          <a:lstStyle/>
          <a:p>
            <a:fld id="{23B2D0D0-7CC3-49AC-87EA-E4809F9E013C}" type="slidenum">
              <a:rPr lang="en-US" smtClean="0"/>
              <a:t>‹#›</a:t>
            </a:fld>
            <a:endParaRPr lang="en-US" dirty="0"/>
          </a:p>
        </p:txBody>
      </p:sp>
      <p:sp>
        <p:nvSpPr>
          <p:cNvPr id="8" name="Footer Placeholder 7"/>
          <p:cNvSpPr>
            <a:spLocks noGrp="1"/>
          </p:cNvSpPr>
          <p:nvPr>
            <p:ph type="ftr" sz="quarter" idx="12"/>
          </p:nvPr>
        </p:nvSpPr>
        <p:spPr/>
        <p:txBody>
          <a:bodyPr/>
          <a:lstStyle/>
          <a:p>
            <a:r>
              <a:rPr lang="en-US"/>
              <a:t>SRC Select Disclosure OR SRC Confidential</a:t>
            </a:r>
            <a:endParaRPr lang="en-US" dirty="0"/>
          </a:p>
        </p:txBody>
      </p:sp>
    </p:spTree>
    <p:extLst>
      <p:ext uri="{BB962C8B-B14F-4D97-AF65-F5344CB8AC3E}">
        <p14:creationId xmlns:p14="http://schemas.microsoft.com/office/powerpoint/2010/main" val="8763503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23B2D0D0-7CC3-49AC-87EA-E4809F9E013C}" type="slidenum">
              <a:rPr lang="en-US" smtClean="0"/>
              <a:t>‹#›</a:t>
            </a:fld>
            <a:endParaRPr lang="en-US" dirty="0"/>
          </a:p>
        </p:txBody>
      </p:sp>
      <p:sp>
        <p:nvSpPr>
          <p:cNvPr id="8" name="Footer Placeholder 7"/>
          <p:cNvSpPr>
            <a:spLocks noGrp="1"/>
          </p:cNvSpPr>
          <p:nvPr>
            <p:ph type="ftr" sz="quarter" idx="12"/>
          </p:nvPr>
        </p:nvSpPr>
        <p:spPr/>
        <p:txBody>
          <a:bodyPr/>
          <a:lstStyle/>
          <a:p>
            <a:r>
              <a:rPr lang="en-US"/>
              <a:t>SRC Select Disclosure OR SRC Confidential</a:t>
            </a:r>
            <a:endParaRPr lang="en-US" dirty="0"/>
          </a:p>
        </p:txBody>
      </p:sp>
    </p:spTree>
    <p:extLst>
      <p:ext uri="{BB962C8B-B14F-4D97-AF65-F5344CB8AC3E}">
        <p14:creationId xmlns:p14="http://schemas.microsoft.com/office/powerpoint/2010/main" val="12836167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 Content (white, no log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BE284-391B-4542-871D-8613D51DE1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C0C015-AB42-B247-8988-D77553576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1"/>
          </p:nvPr>
        </p:nvSpPr>
        <p:spPr/>
        <p:txBody>
          <a:bodyPr/>
          <a:lstStyle/>
          <a:p>
            <a:fld id="{23B2D0D0-7CC3-49AC-87EA-E4809F9E013C}" type="slidenum">
              <a:rPr lang="en-US" smtClean="0"/>
              <a:t>‹#›</a:t>
            </a:fld>
            <a:endParaRPr lang="en-US" dirty="0"/>
          </a:p>
        </p:txBody>
      </p:sp>
      <p:sp>
        <p:nvSpPr>
          <p:cNvPr id="8" name="Footer Placeholder 7"/>
          <p:cNvSpPr>
            <a:spLocks noGrp="1"/>
          </p:cNvSpPr>
          <p:nvPr>
            <p:ph type="ftr" sz="quarter" idx="12"/>
          </p:nvPr>
        </p:nvSpPr>
        <p:spPr/>
        <p:txBody>
          <a:bodyPr/>
          <a:lstStyle/>
          <a:p>
            <a:r>
              <a:rPr lang="en-US"/>
              <a:t>SRC Select Disclosure OR SRC Confidential</a:t>
            </a:r>
            <a:endParaRPr lang="en-US" dirty="0"/>
          </a:p>
        </p:txBody>
      </p:sp>
    </p:spTree>
    <p:extLst>
      <p:ext uri="{BB962C8B-B14F-4D97-AF65-F5344CB8AC3E}">
        <p14:creationId xmlns:p14="http://schemas.microsoft.com/office/powerpoint/2010/main" val="252428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White, no logo)">
    <p:bg>
      <p:bgPr>
        <a:solidFill>
          <a:schemeClr val="bg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23B2D0D0-7CC3-49AC-87EA-E4809F9E013C}" type="slidenum">
              <a:rPr lang="en-US" smtClean="0"/>
              <a:t>‹#›</a:t>
            </a:fld>
            <a:endParaRPr lang="en-US" dirty="0"/>
          </a:p>
        </p:txBody>
      </p:sp>
      <p:sp>
        <p:nvSpPr>
          <p:cNvPr id="8" name="Footer Placeholder 7"/>
          <p:cNvSpPr>
            <a:spLocks noGrp="1"/>
          </p:cNvSpPr>
          <p:nvPr>
            <p:ph type="ftr" sz="quarter" idx="12"/>
          </p:nvPr>
        </p:nvSpPr>
        <p:spPr/>
        <p:txBody>
          <a:bodyPr/>
          <a:lstStyle/>
          <a:p>
            <a:r>
              <a:rPr lang="en-US"/>
              <a:t>SRC Select Disclosure OR SRC Confidential</a:t>
            </a:r>
            <a:endParaRPr lang="en-US" dirty="0"/>
          </a:p>
        </p:txBody>
      </p:sp>
    </p:spTree>
    <p:extLst>
      <p:ext uri="{BB962C8B-B14F-4D97-AF65-F5344CB8AC3E}">
        <p14:creationId xmlns:p14="http://schemas.microsoft.com/office/powerpoint/2010/main" val="36813158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2218" y="514350"/>
            <a:ext cx="4114800" cy="4114800"/>
          </a:xfrm>
          <a:prstGeom prst="rect">
            <a:avLst/>
          </a:prstGeom>
        </p:spPr>
      </p:pic>
    </p:spTree>
    <p:extLst>
      <p:ext uri="{BB962C8B-B14F-4D97-AF65-F5344CB8AC3E}">
        <p14:creationId xmlns:p14="http://schemas.microsoft.com/office/powerpoint/2010/main" val="147423721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Research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776311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6.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a:t>IBM Research / Doc ID / Month XX, 2020 / © 2020 IBM Corporation</a:t>
            </a:r>
            <a:endParaRPr lang="en-US" dirty="0"/>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927666890"/>
      </p:ext>
    </p:extLst>
  </p:cSld>
  <p:clrMap bg1="dk1" tx1="lt1" bg2="dk2" tx2="lt2" accent1="accent1" accent2="accent2" accent3="accent3" accent4="accent4" accent5="accent5" accent6="accent6" hlink="hlink" folHlink="folHlink"/>
  <p:sldLayoutIdLst>
    <p:sldLayoutId id="2147483825" r:id="rId1"/>
    <p:sldLayoutId id="2147483961" r:id="rId2"/>
    <p:sldLayoutId id="2147483960"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8" r:id="rId15"/>
    <p:sldLayoutId id="2147483839" r:id="rId16"/>
    <p:sldLayoutId id="2147483840" r:id="rId17"/>
    <p:sldLayoutId id="2147483841" r:id="rId18"/>
    <p:sldLayoutId id="2147483842" r:id="rId19"/>
    <p:sldLayoutId id="2147483843" r:id="rId20"/>
    <p:sldLayoutId id="2147483959"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56" r:id="rId33"/>
    <p:sldLayoutId id="2147483857" r:id="rId34"/>
  </p:sldLayoutIdLst>
  <p:hf hdr="0" dt="0"/>
  <p:txStyles>
    <p:title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IBM Plex San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IBM Plex Sans"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IBM Plex Sans"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IBM Plex Sans"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88"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a:t>IBM Research / Doc ID / Month XX, 2020 / © 2020 IBM Corporation</a:t>
            </a:r>
            <a:endParaRPr lang="en-US" dirty="0"/>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40078074"/>
      </p:ext>
    </p:extLst>
  </p:cSld>
  <p:clrMap bg1="dk1" tx1="lt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 id="2147483914" r:id="rId23"/>
    <p:sldLayoutId id="2147483915" r:id="rId24"/>
    <p:sldLayoutId id="2147483916" r:id="rId25"/>
    <p:sldLayoutId id="2147483917" r:id="rId26"/>
    <p:sldLayoutId id="2147483918" r:id="rId27"/>
    <p:sldLayoutId id="2147483919" r:id="rId28"/>
    <p:sldLayoutId id="2147483920" r:id="rId29"/>
    <p:sldLayoutId id="2147483921" r:id="rId30"/>
    <p:sldLayoutId id="2147483922" r:id="rId31"/>
    <p:sldLayoutId id="2147483923" r:id="rId32"/>
  </p:sldLayoutIdLst>
  <p:hf hdr="0" dt="0"/>
  <p:txStyles>
    <p:titleStyle>
      <a:lvl1pPr algn="l" rtl="0" eaLnBrk="1" fontAlgn="base" hangingPunct="1">
        <a:lnSpc>
          <a:spcPct val="90000"/>
        </a:lnSpc>
        <a:spcBef>
          <a:spcPct val="0"/>
        </a:spcBef>
        <a:spcAft>
          <a:spcPct val="0"/>
        </a:spcAft>
        <a:defRPr sz="2400" b="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88"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5/14/2025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IBM Research / Doc ID / Month XX, 2020 / © 2020 IBM Corporation</a:t>
            </a: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9395FB3-9C97-154F-86B2-7E381B951268}" type="slidenum">
              <a:rPr lang="en-US" smtClean="0"/>
              <a:pPr/>
              <a:t>‹#›</a:t>
            </a:fld>
            <a:endParaRPr lang="en-US" dirty="0"/>
          </a:p>
        </p:txBody>
      </p:sp>
      <p:grpSp>
        <p:nvGrpSpPr>
          <p:cNvPr id="7" name="Group 1" descr="Outside edge tick marks for alignment">
            <a:extLst>
              <a:ext uri="{FF2B5EF4-FFF2-40B4-BE49-F238E27FC236}">
                <a16:creationId xmlns:a16="http://schemas.microsoft.com/office/drawing/2014/main" id="{BF50FEDB-2059-36C3-18A7-8A074DCD8802}"/>
              </a:ex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8" name="Group 7">
              <a:extLst>
                <a:ext uri="{FF2B5EF4-FFF2-40B4-BE49-F238E27FC236}">
                  <a16:creationId xmlns:a16="http://schemas.microsoft.com/office/drawing/2014/main" id="{6971A6C7-4B7D-1A07-238F-BD435F00A4CC}"/>
                </a:ext>
              </a:extLst>
            </p:cNvPr>
            <p:cNvGrpSpPr/>
            <p:nvPr userDrawn="1"/>
          </p:nvGrpSpPr>
          <p:grpSpPr>
            <a:xfrm>
              <a:off x="228600" y="-110490"/>
              <a:ext cx="8686732" cy="91440"/>
              <a:chOff x="228600" y="-152400"/>
              <a:chExt cx="8686732" cy="152400"/>
            </a:xfrm>
          </p:grpSpPr>
          <p:cxnSp>
            <p:nvCxnSpPr>
              <p:cNvPr id="41" name="Straight Connector 40">
                <a:extLst>
                  <a:ext uri="{FF2B5EF4-FFF2-40B4-BE49-F238E27FC236}">
                    <a16:creationId xmlns:a16="http://schemas.microsoft.com/office/drawing/2014/main" id="{C9FB49F9-06EE-F2C3-878C-0AC79A49D6EF}"/>
                  </a:ex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1B040D0F-FA87-08AC-C98F-0EB448ABADA8}"/>
                  </a:ex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05C5974E-D65E-09A7-0CDB-D306BF340E8B}"/>
                  </a:ex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BE858515-5317-5F15-D321-61E841EADBAF}"/>
                  </a:ex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40CAED1D-E21B-FD48-6DEF-7D3AC0309E55}"/>
                  </a:ex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6C5DE857-50EF-365B-0A02-9B32FF971009}"/>
                  </a:ex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21626CF3-AE30-D330-6232-B379EC2A88BD}"/>
                  </a:ex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507860FF-B1F8-33F8-3D42-0E01F9D3CF9C}"/>
                  </a:ex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AEB5488B-0001-911D-2DCE-F594BA928827}"/>
                  </a:ex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25241D57-9974-0D45-1A0D-B92C542F0BCA}"/>
                  </a:ex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470190DB-8B87-B318-654D-F6A985713CC5}"/>
                  </a:ex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DE1F72E4-DC10-3E61-EA54-9D33F986B147}"/>
                </a:ext>
              </a:extLst>
            </p:cNvPr>
            <p:cNvGrpSpPr/>
            <p:nvPr userDrawn="1"/>
          </p:nvGrpSpPr>
          <p:grpSpPr>
            <a:xfrm>
              <a:off x="228600" y="5162550"/>
              <a:ext cx="8686732" cy="91440"/>
              <a:chOff x="228600" y="5143500"/>
              <a:chExt cx="8686732" cy="152400"/>
            </a:xfrm>
          </p:grpSpPr>
          <p:cxnSp>
            <p:nvCxnSpPr>
              <p:cNvPr id="30" name="Straight Connector 29">
                <a:extLst>
                  <a:ext uri="{FF2B5EF4-FFF2-40B4-BE49-F238E27FC236}">
                    <a16:creationId xmlns:a16="http://schemas.microsoft.com/office/drawing/2014/main" id="{82182F8F-D069-F0F7-5BCE-10A93746E5BE}"/>
                  </a:ex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E965156-2997-5679-9E17-8624326BF86B}"/>
                  </a:ex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CAC7B46-1CD2-CF8C-8BB2-AC557272A0F9}"/>
                  </a:ex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913D57B-E053-186E-F11D-E16B8EA29F91}"/>
                  </a:ex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C56829B-688D-F820-2A0B-304CF47CAE0C}"/>
                  </a:ex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A76564E-5723-DED3-5A50-BC22866AACBF}"/>
                  </a:ex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0B74AAC6-92E4-6676-E7D7-CC8BEF01656D}"/>
                  </a:ex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D32ED67D-D395-B7CB-7E4F-A8EF219DC5A5}"/>
                  </a:ex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FA1B7C7B-114B-E992-16E2-D28F1FF21141}"/>
                  </a:ex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8BE7022B-237B-D409-E11B-8336E28E647B}"/>
                  </a:ex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9758CA5D-00AD-0C16-CAD8-CEA018039ED6}"/>
                  </a:ex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683A8C72-B644-D83A-95C8-FB440BBA8E6D}"/>
                </a:ext>
              </a:extLst>
            </p:cNvPr>
            <p:cNvGrpSpPr/>
            <p:nvPr userDrawn="1"/>
          </p:nvGrpSpPr>
          <p:grpSpPr>
            <a:xfrm>
              <a:off x="-109730" y="237744"/>
              <a:ext cx="91440" cy="4664456"/>
              <a:chOff x="-109730" y="237744"/>
              <a:chExt cx="91440" cy="4664456"/>
            </a:xfrm>
          </p:grpSpPr>
          <p:cxnSp>
            <p:nvCxnSpPr>
              <p:cNvPr id="21" name="Straight Connector 20">
                <a:extLst>
                  <a:ext uri="{FF2B5EF4-FFF2-40B4-BE49-F238E27FC236}">
                    <a16:creationId xmlns:a16="http://schemas.microsoft.com/office/drawing/2014/main" id="{115308A5-F2AA-081D-631D-6D6F1DD21523}"/>
                  </a:ex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DF5F306-149F-CB32-6AC5-F9E517FAC6D3}"/>
                  </a:ex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0436628B-48D7-92E5-51F2-48AB47AF7639}"/>
                  </a:ex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8AC98EA-0BC2-002D-12BD-C8E993430483}"/>
                  </a:ex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26653927-C5B5-4E5D-0EB2-1DBAC27B85F6}"/>
                  </a:ex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63EC954-0657-A271-04E5-451B57DD72BA}"/>
                  </a:ex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712EE6E0-F933-C543-6439-4CAB41974885}"/>
                  </a:ex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304B54EC-429A-19AC-B0A7-E1856A502BD9}"/>
                  </a:ex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325C53F-C835-DC5F-8DC8-7C344C7C04E1}"/>
                  </a:ex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0FFCA44A-081C-E9F4-26AE-81B8D758FF32}"/>
                </a:ext>
              </a:extLst>
            </p:cNvPr>
            <p:cNvGrpSpPr/>
            <p:nvPr userDrawn="1"/>
          </p:nvGrpSpPr>
          <p:grpSpPr>
            <a:xfrm>
              <a:off x="9163050" y="237744"/>
              <a:ext cx="91440" cy="4663440"/>
              <a:chOff x="-109730" y="231394"/>
              <a:chExt cx="91440" cy="4663440"/>
            </a:xfrm>
          </p:grpSpPr>
          <p:cxnSp>
            <p:nvCxnSpPr>
              <p:cNvPr id="12" name="Straight Connector 11">
                <a:extLst>
                  <a:ext uri="{FF2B5EF4-FFF2-40B4-BE49-F238E27FC236}">
                    <a16:creationId xmlns:a16="http://schemas.microsoft.com/office/drawing/2014/main" id="{AA565C25-28C3-0BB1-6E7D-45A773F1F9C6}"/>
                  </a:ex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9DC5BB6-6AFF-536C-9C74-C204C12753C5}"/>
                  </a:ex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59FDA1D-DF31-41B6-3446-082C73D4C6E9}"/>
                  </a:ex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BAF3220-3714-7F93-A823-BB43060851BD}"/>
                  </a:ex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2EC3005-0929-8145-C276-54AB9B99A070}"/>
                  </a:ex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AD7DE697-24FB-026C-E824-9921E27EDD06}"/>
                  </a:ex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8374F98-54E0-F6C6-7618-052964EE68DE}"/>
                  </a:ex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B7F32DC-5C13-72DA-7E54-F1BC36F058C3}"/>
                  </a:ex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2C39F593-A816-EFC9-B40A-599B69258245}"/>
                  </a:ex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50069399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88"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6" orient="horz" pos="812" userDrawn="1">
          <p15:clr>
            <a:srgbClr val="F26B43"/>
          </p15:clr>
        </p15:guide>
        <p15:guide id="17" orient="horz" pos="1620" userDrawn="1">
          <p15:clr>
            <a:srgbClr val="F26B43"/>
          </p15:clr>
        </p15:guide>
        <p15:guide id="18" orient="horz" pos="1216" userDrawn="1">
          <p15:clr>
            <a:srgbClr val="F26B43"/>
          </p15:clr>
        </p15:guide>
        <p15:guide id="19" orient="horz" pos="2022" userDrawn="1">
          <p15:clr>
            <a:srgbClr val="F26B43"/>
          </p15:clr>
        </p15:guide>
        <p15:guide id="20" orient="horz" pos="242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322ED8A-5597-5841-8683-815D7506312B}"/>
              </a:ext>
            </a:extLst>
          </p:cNvPr>
          <p:cNvCxnSpPr>
            <a:cxnSpLocks/>
          </p:cNvCxnSpPr>
          <p:nvPr userDrawn="1"/>
        </p:nvCxnSpPr>
        <p:spPr>
          <a:xfrm>
            <a:off x="1405890" y="4762469"/>
            <a:ext cx="7427214"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C8863C2-2253-F24E-8507-EAFFBE8A0C58}"/>
              </a:ext>
            </a:extLst>
          </p:cNvPr>
          <p:cNvPicPr>
            <a:picLocks noChangeAspect="1"/>
          </p:cNvPicPr>
          <p:nvPr userDrawn="1"/>
        </p:nvPicPr>
        <p:blipFill>
          <a:blip r:embed="rId14"/>
          <a:srcRect/>
          <a:stretch/>
        </p:blipFill>
        <p:spPr>
          <a:xfrm>
            <a:off x="260604" y="4592787"/>
            <a:ext cx="898398" cy="336811"/>
          </a:xfrm>
          <a:prstGeom prst="rect">
            <a:avLst/>
          </a:prstGeom>
        </p:spPr>
      </p:pic>
      <p:sp>
        <p:nvSpPr>
          <p:cNvPr id="2" name="Title Placeholder 1">
            <a:extLst>
              <a:ext uri="{FF2B5EF4-FFF2-40B4-BE49-F238E27FC236}">
                <a16:creationId xmlns:a16="http://schemas.microsoft.com/office/drawing/2014/main" id="{4B0C53A6-03FC-6341-BF57-2AB1CCDAE649}"/>
              </a:ext>
            </a:extLst>
          </p:cNvPr>
          <p:cNvSpPr>
            <a:spLocks noGrp="1"/>
          </p:cNvSpPr>
          <p:nvPr>
            <p:ph type="title"/>
          </p:nvPr>
        </p:nvSpPr>
        <p:spPr>
          <a:xfrm>
            <a:off x="260604" y="260604"/>
            <a:ext cx="8572500" cy="4800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4EC20D-DCB0-D447-BF33-EF0550CF7D99}"/>
              </a:ext>
            </a:extLst>
          </p:cNvPr>
          <p:cNvSpPr>
            <a:spLocks noGrp="1"/>
          </p:cNvSpPr>
          <p:nvPr>
            <p:ph type="body" idx="1"/>
          </p:nvPr>
        </p:nvSpPr>
        <p:spPr>
          <a:xfrm>
            <a:off x="260604" y="946404"/>
            <a:ext cx="85725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3"/>
          </p:nvPr>
        </p:nvSpPr>
        <p:spPr>
          <a:xfrm>
            <a:off x="5747004" y="4766311"/>
            <a:ext cx="2743200" cy="273844"/>
          </a:xfrm>
          <a:prstGeom prst="rect">
            <a:avLst/>
          </a:prstGeom>
        </p:spPr>
        <p:txBody>
          <a:bodyPr vert="horz" lIns="0" tIns="45720" rIns="0" bIns="45720" rtlCol="0" anchor="ctr"/>
          <a:lstStyle>
            <a:lvl1pPr algn="r">
              <a:defRPr sz="731">
                <a:solidFill>
                  <a:schemeClr val="tx1">
                    <a:lumMod val="50000"/>
                    <a:lumOff val="50000"/>
                  </a:schemeClr>
                </a:solidFill>
                <a:latin typeface="Gill Sans MT" panose="020B0502020104020203" pitchFamily="34" charset="0"/>
              </a:defRPr>
            </a:lvl1pPr>
          </a:lstStyle>
          <a:p>
            <a:r>
              <a:rPr lang="en-US" dirty="0"/>
              <a:t>Task 3154.001 (AIHW)</a:t>
            </a:r>
          </a:p>
        </p:txBody>
      </p:sp>
      <p:sp>
        <p:nvSpPr>
          <p:cNvPr id="5" name="Slide Number Placeholder 4"/>
          <p:cNvSpPr>
            <a:spLocks noGrp="1"/>
          </p:cNvSpPr>
          <p:nvPr>
            <p:ph type="sldNum" sz="quarter" idx="4"/>
          </p:nvPr>
        </p:nvSpPr>
        <p:spPr>
          <a:xfrm>
            <a:off x="8490204" y="4766311"/>
            <a:ext cx="342900" cy="273844"/>
          </a:xfrm>
          <a:prstGeom prst="rect">
            <a:avLst/>
          </a:prstGeom>
        </p:spPr>
        <p:txBody>
          <a:bodyPr vert="horz" lIns="0" tIns="45720" rIns="0" bIns="45720" rtlCol="0" anchor="ctr"/>
          <a:lstStyle>
            <a:lvl1pPr algn="r">
              <a:defRPr sz="731" b="0">
                <a:solidFill>
                  <a:srgbClr val="225F98"/>
                </a:solidFill>
                <a:latin typeface="+mj-lt"/>
              </a:defRPr>
            </a:lvl1pPr>
          </a:lstStyle>
          <a:p>
            <a:fld id="{23B2D0D0-7CC3-49AC-87EA-E4809F9E013C}" type="slidenum">
              <a:rPr lang="en-US" smtClean="0"/>
              <a:pPr/>
              <a:t>‹#›</a:t>
            </a:fld>
            <a:endParaRPr lang="en-US" dirty="0"/>
          </a:p>
        </p:txBody>
      </p:sp>
    </p:spTree>
    <p:extLst>
      <p:ext uri="{BB962C8B-B14F-4D97-AF65-F5344CB8AC3E}">
        <p14:creationId xmlns:p14="http://schemas.microsoft.com/office/powerpoint/2010/main" val="3199996188"/>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hf hdr="0" ftr="0" dt="0"/>
  <p:txStyles>
    <p:titleStyle>
      <a:lvl1pPr algn="l" defTabSz="514350" rtl="0" eaLnBrk="1" latinLnBrk="0" hangingPunct="1">
        <a:lnSpc>
          <a:spcPct val="90000"/>
        </a:lnSpc>
        <a:spcBef>
          <a:spcPct val="0"/>
        </a:spcBef>
        <a:buNone/>
        <a:defRPr sz="2025" kern="1200">
          <a:solidFill>
            <a:srgbClr val="225F98"/>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Gill Sans MT" panose="020B0502020104020203" pitchFamily="34"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Gill Sans MT" panose="020B0502020104020203" pitchFamily="34"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Gill Sans MT" panose="020B0502020104020203" pitchFamily="34"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Gill Sans MT" panose="020B0502020104020203"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Gill Sans MT" panose="020B0502020104020203"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sv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4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42.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2.png"/><Relationship Id="rId26" Type="http://schemas.openxmlformats.org/officeDocument/2006/relationships/image" Target="../media/image90.png"/><Relationship Id="rId3" Type="http://schemas.openxmlformats.org/officeDocument/2006/relationships/image" Target="../media/image68.jpeg"/><Relationship Id="rId21" Type="http://schemas.openxmlformats.org/officeDocument/2006/relationships/image" Target="../media/image85.png"/><Relationship Id="rId7" Type="http://schemas.openxmlformats.org/officeDocument/2006/relationships/image" Target="../media/image72.png"/><Relationship Id="rId12" Type="http://schemas.openxmlformats.org/officeDocument/2006/relationships/image" Target="../media/image77.png"/><Relationship Id="rId17" Type="http://schemas.microsoft.com/office/2007/relationships/hdphoto" Target="../media/hdphoto1.wdp"/><Relationship Id="rId25" Type="http://schemas.openxmlformats.org/officeDocument/2006/relationships/image" Target="../media/image89.png"/><Relationship Id="rId2" Type="http://schemas.openxmlformats.org/officeDocument/2006/relationships/notesSlide" Target="../notesSlides/notesSlide27.xml"/><Relationship Id="rId16" Type="http://schemas.openxmlformats.org/officeDocument/2006/relationships/image" Target="../media/image81.png"/><Relationship Id="rId20" Type="http://schemas.openxmlformats.org/officeDocument/2006/relationships/image" Target="../media/image84.png"/><Relationship Id="rId29" Type="http://schemas.openxmlformats.org/officeDocument/2006/relationships/image" Target="../media/image93.png"/><Relationship Id="rId1" Type="http://schemas.openxmlformats.org/officeDocument/2006/relationships/slideLayout" Target="../slideLayouts/slideLayout42.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8.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7.png"/><Relationship Id="rId28" Type="http://schemas.openxmlformats.org/officeDocument/2006/relationships/image" Target="../media/image92.png"/><Relationship Id="rId10" Type="http://schemas.openxmlformats.org/officeDocument/2006/relationships/image" Target="../media/image75.png"/><Relationship Id="rId19" Type="http://schemas.openxmlformats.org/officeDocument/2006/relationships/image" Target="../media/image83.png"/><Relationship Id="rId31" Type="http://schemas.openxmlformats.org/officeDocument/2006/relationships/image" Target="../media/image9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6.png"/><Relationship Id="rId27" Type="http://schemas.openxmlformats.org/officeDocument/2006/relationships/image" Target="../media/image91.png"/><Relationship Id="rId30"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42.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0280C63B-A7BF-DE88-C899-7900380C1106}"/>
              </a:ext>
            </a:extLst>
          </p:cNvPr>
          <p:cNvSpPr txBox="1">
            <a:spLocks/>
          </p:cNvSpPr>
          <p:nvPr/>
        </p:nvSpPr>
        <p:spPr>
          <a:xfrm>
            <a:off x="228665" y="1211943"/>
            <a:ext cx="8752302" cy="1647371"/>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9600" b="1" i="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algn="ctr" defTabSz="914400"/>
            <a:r>
              <a:rPr lang="en-US" sz="3200" kern="0" dirty="0">
                <a:solidFill>
                  <a:schemeClr val="tx1"/>
                </a:solidFill>
                <a:latin typeface="IBM Plex Sans Light" panose="020B0403050203000203" pitchFamily="34" charset="0"/>
              </a:rPr>
              <a:t>An Agile Methodology for Designing Efficient Domain-Specific Architectures</a:t>
            </a:r>
            <a:endParaRPr lang="en-US" sz="1400" b="0" kern="0" dirty="0">
              <a:solidFill>
                <a:schemeClr val="tx1"/>
              </a:solidFill>
              <a:latin typeface="IBM Plex Sans Light" panose="020B0403050203000203" pitchFamily="34" charset="0"/>
            </a:endParaRPr>
          </a:p>
          <a:p>
            <a:pPr algn="ctr" defTabSz="914400"/>
            <a:endParaRPr lang="en-US" sz="1600" b="0" kern="0" dirty="0">
              <a:solidFill>
                <a:schemeClr val="tx1"/>
              </a:solidFill>
              <a:latin typeface="IBM Plex Sans Light" panose="020B0403050203000203" pitchFamily="34" charset="0"/>
            </a:endParaRPr>
          </a:p>
          <a:p>
            <a:pPr algn="ctr" defTabSz="914400"/>
            <a:br>
              <a:rPr lang="en-US" sz="1600" b="0" kern="0" dirty="0">
                <a:solidFill>
                  <a:schemeClr val="tx1"/>
                </a:solidFill>
                <a:latin typeface="IBM Plex Sans Light" panose="020B0403050203000203" pitchFamily="34" charset="0"/>
              </a:rPr>
            </a:br>
            <a:r>
              <a:rPr lang="en-US" sz="2000" kern="0" dirty="0" err="1">
                <a:solidFill>
                  <a:schemeClr val="tx1"/>
                </a:solidFill>
                <a:latin typeface="+mn-lt"/>
              </a:rPr>
              <a:t>Shail</a:t>
            </a:r>
            <a:r>
              <a:rPr lang="en-US" sz="2000" kern="0" dirty="0">
                <a:solidFill>
                  <a:schemeClr val="tx1"/>
                </a:solidFill>
                <a:latin typeface="+mn-lt"/>
              </a:rPr>
              <a:t> Dave</a:t>
            </a:r>
            <a:br>
              <a:rPr lang="en-US" sz="1600" b="0" kern="0" dirty="0">
                <a:solidFill>
                  <a:schemeClr val="tx1"/>
                </a:solidFill>
                <a:latin typeface="+mn-lt"/>
              </a:rPr>
            </a:br>
            <a:endParaRPr lang="en-US" sz="1600" b="0" kern="0" dirty="0">
              <a:solidFill>
                <a:schemeClr val="tx1"/>
              </a:solidFill>
              <a:latin typeface="+mn-lt"/>
            </a:endParaRPr>
          </a:p>
        </p:txBody>
      </p:sp>
      <p:sp>
        <p:nvSpPr>
          <p:cNvPr id="5" name="TextBox 4">
            <a:extLst>
              <a:ext uri="{FF2B5EF4-FFF2-40B4-BE49-F238E27FC236}">
                <a16:creationId xmlns:a16="http://schemas.microsoft.com/office/drawing/2014/main" id="{CADDE247-D177-BD81-8732-D4E451783D86}"/>
              </a:ext>
            </a:extLst>
          </p:cNvPr>
          <p:cNvSpPr txBox="1"/>
          <p:nvPr/>
        </p:nvSpPr>
        <p:spPr>
          <a:xfrm>
            <a:off x="542511" y="3172077"/>
            <a:ext cx="8372824" cy="341632"/>
          </a:xfrm>
          <a:prstGeom prst="rect">
            <a:avLst/>
          </a:prstGeom>
          <a:noFill/>
        </p:spPr>
        <p:txBody>
          <a:bodyPr wrap="square">
            <a:spAutoFit/>
          </a:bodyPr>
          <a:lstStyle/>
          <a:p>
            <a:pPr algn="ctr" fontAlgn="base">
              <a:lnSpc>
                <a:spcPct val="90000"/>
              </a:lnSpc>
              <a:spcBef>
                <a:spcPct val="0"/>
              </a:spcBef>
              <a:spcAft>
                <a:spcPct val="0"/>
              </a:spcAft>
            </a:pPr>
            <a:r>
              <a:rPr lang="en-US" sz="1800" b="1" dirty="0"/>
              <a:t>Ph.D. Dissertation Defense</a:t>
            </a:r>
            <a:endParaRPr lang="en-US" sz="1800" dirty="0"/>
          </a:p>
        </p:txBody>
      </p:sp>
      <p:pic>
        <p:nvPicPr>
          <p:cNvPr id="6" name="Picture 2" descr="A S U">
            <a:extLst>
              <a:ext uri="{FF2B5EF4-FFF2-40B4-BE49-F238E27FC236}">
                <a16:creationId xmlns:a16="http://schemas.microsoft.com/office/drawing/2014/main" id="{73BDCEB4-49DA-560F-1324-197DD8928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130" y="4171733"/>
            <a:ext cx="2371586" cy="42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250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94610A4-C6B1-9870-E240-E0FAE19FC5E0}"/>
              </a:ext>
            </a:extLst>
          </p:cNvPr>
          <p:cNvSpPr>
            <a:spLocks noGrp="1"/>
          </p:cNvSpPr>
          <p:nvPr>
            <p:ph type="body" sz="quarter" idx="12"/>
          </p:nvPr>
        </p:nvSpPr>
        <p:spPr>
          <a:xfrm>
            <a:off x="384629" y="4067904"/>
            <a:ext cx="6911075" cy="759797"/>
          </a:xfrm>
        </p:spPr>
        <p:txBody>
          <a:bodyPr/>
          <a:lstStyle/>
          <a:p>
            <a:pPr marL="285750" indent="-285750">
              <a:spcBef>
                <a:spcPts val="900"/>
              </a:spcBef>
              <a:buFont typeface="Wingdings" panose="05000000000000000000" pitchFamily="2" charset="2"/>
              <a:buChar char="Ø"/>
            </a:pPr>
            <a:r>
              <a:rPr lang="en-US" sz="1600" dirty="0"/>
              <a:t>Adapts to characteristics of DNN layer/tensors &amp; hardware architecture</a:t>
            </a:r>
          </a:p>
          <a:p>
            <a:pPr marL="285750" indent="-285750">
              <a:spcBef>
                <a:spcPts val="900"/>
              </a:spcBef>
              <a:buFont typeface="Wingdings" panose="05000000000000000000" pitchFamily="2" charset="2"/>
              <a:buChar char="Ø"/>
            </a:pPr>
            <a:r>
              <a:rPr lang="en-US" sz="1600" dirty="0"/>
              <a:t>Non-intuitive mappings that are optimized for various key factors</a:t>
            </a:r>
          </a:p>
          <a:p>
            <a:pPr marL="285750" indent="-285750">
              <a:spcBef>
                <a:spcPts val="900"/>
              </a:spcBef>
              <a:buFont typeface="Wingdings" panose="05000000000000000000" pitchFamily="2" charset="2"/>
              <a:buChar char="Ø"/>
            </a:pPr>
            <a:endParaRPr lang="en-US" dirty="0"/>
          </a:p>
          <a:p>
            <a:pPr marL="457202" lvl="1" indent="-285750">
              <a:spcBef>
                <a:spcPts val="900"/>
              </a:spcBef>
              <a:buFont typeface="Wingdings" panose="05000000000000000000" pitchFamily="2" charset="2"/>
              <a:buChar char="Ø"/>
            </a:pP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z="1100" smtClean="0"/>
              <a:pPr/>
              <a:t>10</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321484" cy="830997"/>
          </a:xfrm>
          <a:prstGeom prst="rect">
            <a:avLst/>
          </a:prstGeom>
          <a:noFill/>
        </p:spPr>
        <p:txBody>
          <a:bodyPr wrap="square">
            <a:spAutoFit/>
          </a:bodyPr>
          <a:lstStyle/>
          <a:p>
            <a:r>
              <a:rPr lang="en-US" sz="2400" b="1" dirty="0"/>
              <a:t>Comprehensive </a:t>
            </a:r>
            <a:r>
              <a:rPr lang="en-US" sz="2400" b="1" dirty="0" err="1"/>
              <a:t>MapSpace</a:t>
            </a:r>
            <a:r>
              <a:rPr lang="en-US" sz="2400" b="1" dirty="0"/>
              <a:t> Leads to More Efficient Solutions than Fixed Dataflows</a:t>
            </a:r>
          </a:p>
        </p:txBody>
      </p:sp>
      <p:sp>
        <p:nvSpPr>
          <p:cNvPr id="2" name="TextBox 1">
            <a:extLst>
              <a:ext uri="{FF2B5EF4-FFF2-40B4-BE49-F238E27FC236}">
                <a16:creationId xmlns:a16="http://schemas.microsoft.com/office/drawing/2014/main" id="{B34E34DB-4603-999D-1F0A-FEBE8139466F}"/>
              </a:ext>
            </a:extLst>
          </p:cNvPr>
          <p:cNvSpPr txBox="1"/>
          <p:nvPr/>
        </p:nvSpPr>
        <p:spPr>
          <a:xfrm>
            <a:off x="4925255" y="953383"/>
            <a:ext cx="4580537" cy="584775"/>
          </a:xfrm>
          <a:prstGeom prst="rect">
            <a:avLst/>
          </a:prstGeom>
          <a:noFill/>
        </p:spPr>
        <p:txBody>
          <a:bodyPr wrap="square" rtlCol="0">
            <a:spAutoFit/>
          </a:bodyPr>
          <a:lstStyle/>
          <a:p>
            <a:pPr algn="ctr"/>
            <a:r>
              <a:rPr lang="en-US" sz="1600" b="1" dirty="0">
                <a:latin typeface="Candara" panose="020E0502030303020204" pitchFamily="34" charset="0"/>
              </a:rPr>
              <a:t>Example Mapping of ResNet Conv5_2</a:t>
            </a:r>
            <a:br>
              <a:rPr lang="en-US" sz="1600" b="1" dirty="0">
                <a:latin typeface="Candara" panose="020E0502030303020204" pitchFamily="34" charset="0"/>
              </a:rPr>
            </a:br>
            <a:r>
              <a:rPr lang="en-US" sz="1600" b="1" dirty="0">
                <a:latin typeface="Candara" panose="020E0502030303020204" pitchFamily="34" charset="0"/>
              </a:rPr>
              <a:t>with Output Stationary Dataflow</a:t>
            </a:r>
          </a:p>
        </p:txBody>
      </p:sp>
      <p:pic>
        <p:nvPicPr>
          <p:cNvPr id="3" name="Picture 2">
            <a:extLst>
              <a:ext uri="{FF2B5EF4-FFF2-40B4-BE49-F238E27FC236}">
                <a16:creationId xmlns:a16="http://schemas.microsoft.com/office/drawing/2014/main" id="{2433F0B5-2DBD-502E-396A-738B3915386F}"/>
              </a:ext>
            </a:extLst>
          </p:cNvPr>
          <p:cNvPicPr>
            <a:picLocks noChangeAspect="1"/>
          </p:cNvPicPr>
          <p:nvPr/>
        </p:nvPicPr>
        <p:blipFill>
          <a:blip r:embed="rId3"/>
          <a:stretch>
            <a:fillRect/>
          </a:stretch>
        </p:blipFill>
        <p:spPr>
          <a:xfrm>
            <a:off x="5389756" y="1622845"/>
            <a:ext cx="3651536" cy="1163713"/>
          </a:xfrm>
          <a:prstGeom prst="rect">
            <a:avLst/>
          </a:prstGeom>
        </p:spPr>
      </p:pic>
      <p:pic>
        <p:nvPicPr>
          <p:cNvPr id="5" name="Picture 4">
            <a:extLst>
              <a:ext uri="{FF2B5EF4-FFF2-40B4-BE49-F238E27FC236}">
                <a16:creationId xmlns:a16="http://schemas.microsoft.com/office/drawing/2014/main" id="{916B7B4F-482D-961A-1385-7868B6F0EBD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3384" y="1542498"/>
            <a:ext cx="4580537" cy="2285399"/>
          </a:xfrm>
          <a:prstGeom prst="rect">
            <a:avLst/>
          </a:prstGeom>
        </p:spPr>
      </p:pic>
      <p:sp>
        <p:nvSpPr>
          <p:cNvPr id="7" name="TextBox 6">
            <a:extLst>
              <a:ext uri="{FF2B5EF4-FFF2-40B4-BE49-F238E27FC236}">
                <a16:creationId xmlns:a16="http://schemas.microsoft.com/office/drawing/2014/main" id="{C224AC3C-1C06-3922-1854-186A6BBCE5AB}"/>
              </a:ext>
            </a:extLst>
          </p:cNvPr>
          <p:cNvSpPr txBox="1"/>
          <p:nvPr/>
        </p:nvSpPr>
        <p:spPr>
          <a:xfrm>
            <a:off x="266840" y="1162567"/>
            <a:ext cx="6731618" cy="300082"/>
          </a:xfrm>
          <a:prstGeom prst="rect">
            <a:avLst/>
          </a:prstGeom>
          <a:noFill/>
        </p:spPr>
        <p:txBody>
          <a:bodyPr wrap="square">
            <a:spAutoFit/>
          </a:bodyPr>
          <a:lstStyle/>
          <a:p>
            <a:r>
              <a:rPr lang="en-US" dirty="0"/>
              <a:t>~9X Reduction in EDP and ~6X Low Latency</a:t>
            </a:r>
          </a:p>
        </p:txBody>
      </p:sp>
      <p:pic>
        <p:nvPicPr>
          <p:cNvPr id="13" name="Picture 12">
            <a:extLst>
              <a:ext uri="{FF2B5EF4-FFF2-40B4-BE49-F238E27FC236}">
                <a16:creationId xmlns:a16="http://schemas.microsoft.com/office/drawing/2014/main" id="{2C40B060-DEBB-F475-E48E-6D764B26108B}"/>
              </a:ext>
            </a:extLst>
          </p:cNvPr>
          <p:cNvPicPr>
            <a:picLocks noChangeAspect="1"/>
          </p:cNvPicPr>
          <p:nvPr/>
        </p:nvPicPr>
        <p:blipFill>
          <a:blip r:embed="rId5"/>
          <a:stretch>
            <a:fillRect/>
          </a:stretch>
        </p:blipFill>
        <p:spPr>
          <a:xfrm>
            <a:off x="5389756" y="2786558"/>
            <a:ext cx="3407266" cy="1028890"/>
          </a:xfrm>
          <a:prstGeom prst="rect">
            <a:avLst/>
          </a:prstGeom>
        </p:spPr>
      </p:pic>
      <p:sp>
        <p:nvSpPr>
          <p:cNvPr id="14" name="TextBox 13">
            <a:extLst>
              <a:ext uri="{FF2B5EF4-FFF2-40B4-BE49-F238E27FC236}">
                <a16:creationId xmlns:a16="http://schemas.microsoft.com/office/drawing/2014/main" id="{F3D28FE2-A4EB-9950-E312-E4196DEA5A6E}"/>
              </a:ext>
            </a:extLst>
          </p:cNvPr>
          <p:cNvSpPr txBox="1"/>
          <p:nvPr/>
        </p:nvSpPr>
        <p:spPr>
          <a:xfrm>
            <a:off x="266840" y="4827701"/>
            <a:ext cx="3664786" cy="307777"/>
          </a:xfrm>
          <a:prstGeom prst="rect">
            <a:avLst/>
          </a:prstGeom>
          <a:noFill/>
        </p:spPr>
        <p:txBody>
          <a:bodyPr wrap="none" rtlCol="0">
            <a:spAutoFit/>
          </a:bodyPr>
          <a:lstStyle/>
          <a:p>
            <a:pPr algn="l"/>
            <a:r>
              <a:rPr lang="en-US" sz="1400" dirty="0" err="1">
                <a:solidFill>
                  <a:schemeClr val="tx1"/>
                </a:solidFill>
                <a:latin typeface="IBM Plex Sans" charset="0"/>
                <a:ea typeface="IBM Plex Sans" charset="0"/>
                <a:cs typeface="IBM Plex Sans" charset="0"/>
              </a:rPr>
              <a:t>dMazeRunner</a:t>
            </a:r>
            <a:r>
              <a:rPr lang="en-US" sz="1400" dirty="0">
                <a:solidFill>
                  <a:schemeClr val="tx1"/>
                </a:solidFill>
                <a:latin typeface="IBM Plex Sans" charset="0"/>
                <a:ea typeface="IBM Plex Sans" charset="0"/>
                <a:cs typeface="IBM Plex Sans" charset="0"/>
              </a:rPr>
              <a:t> [CODES+ISSS / ESWEEK ’19]</a:t>
            </a:r>
          </a:p>
        </p:txBody>
      </p:sp>
    </p:spTree>
    <p:extLst>
      <p:ext uri="{BB962C8B-B14F-4D97-AF65-F5344CB8AC3E}">
        <p14:creationId xmlns:p14="http://schemas.microsoft.com/office/powerpoint/2010/main" val="4123162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11</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321484" cy="461665"/>
          </a:xfrm>
          <a:prstGeom prst="rect">
            <a:avLst/>
          </a:prstGeom>
          <a:noFill/>
        </p:spPr>
        <p:txBody>
          <a:bodyPr wrap="square">
            <a:spAutoFit/>
          </a:bodyPr>
          <a:lstStyle/>
          <a:p>
            <a:r>
              <a:rPr lang="en-US" sz="2400" b="1" dirty="0"/>
              <a:t>Quick Demo</a:t>
            </a:r>
          </a:p>
        </p:txBody>
      </p:sp>
      <p:sp>
        <p:nvSpPr>
          <p:cNvPr id="8" name="Rectangle 7">
            <a:extLst>
              <a:ext uri="{FF2B5EF4-FFF2-40B4-BE49-F238E27FC236}">
                <a16:creationId xmlns:a16="http://schemas.microsoft.com/office/drawing/2014/main" id="{58574561-1460-4E62-7F2E-070422CF0E0E}"/>
              </a:ext>
            </a:extLst>
          </p:cNvPr>
          <p:cNvSpPr/>
          <p:nvPr/>
        </p:nvSpPr>
        <p:spPr>
          <a:xfrm>
            <a:off x="2481747" y="4740245"/>
            <a:ext cx="4903843"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Release: </a:t>
            </a:r>
            <a:r>
              <a:rPr lang="en-US" sz="1600" dirty="0">
                <a:solidFill>
                  <a:srgbClr val="0070C0"/>
                </a:solidFill>
                <a:latin typeface="Calibri" panose="020F0502020204030204" pitchFamily="34" charset="0"/>
                <a:cs typeface="Calibri" panose="020F0502020204030204" pitchFamily="34" charset="0"/>
              </a:rPr>
              <a:t>https://github.com/MPSLab-ASU/dMazeRunner</a:t>
            </a:r>
          </a:p>
        </p:txBody>
      </p:sp>
    </p:spTree>
    <p:extLst>
      <p:ext uri="{BB962C8B-B14F-4D97-AF65-F5344CB8AC3E}">
        <p14:creationId xmlns:p14="http://schemas.microsoft.com/office/powerpoint/2010/main" val="179907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12</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321484" cy="461665"/>
          </a:xfrm>
          <a:prstGeom prst="rect">
            <a:avLst/>
          </a:prstGeom>
          <a:noFill/>
        </p:spPr>
        <p:txBody>
          <a:bodyPr wrap="square">
            <a:spAutoFit/>
          </a:bodyPr>
          <a:lstStyle/>
          <a:p>
            <a:r>
              <a:rPr lang="en-US" sz="2400" b="1" dirty="0"/>
              <a:t>Overview of Proposed Design Methodology</a:t>
            </a:r>
          </a:p>
        </p:txBody>
      </p:sp>
      <p:grpSp>
        <p:nvGrpSpPr>
          <p:cNvPr id="35" name="Group 34">
            <a:extLst>
              <a:ext uri="{FF2B5EF4-FFF2-40B4-BE49-F238E27FC236}">
                <a16:creationId xmlns:a16="http://schemas.microsoft.com/office/drawing/2014/main" id="{E1EF3E3B-E649-DBF2-6C1B-941DB64ACEB6}"/>
              </a:ext>
            </a:extLst>
          </p:cNvPr>
          <p:cNvGrpSpPr/>
          <p:nvPr/>
        </p:nvGrpSpPr>
        <p:grpSpPr>
          <a:xfrm>
            <a:off x="131871" y="913607"/>
            <a:ext cx="8750872" cy="3621773"/>
            <a:chOff x="-20526" y="964406"/>
            <a:chExt cx="8750872" cy="3621773"/>
          </a:xfrm>
        </p:grpSpPr>
        <p:sp>
          <p:nvSpPr>
            <p:cNvPr id="5" name="Rectangle 4">
              <a:extLst>
                <a:ext uri="{FF2B5EF4-FFF2-40B4-BE49-F238E27FC236}">
                  <a16:creationId xmlns:a16="http://schemas.microsoft.com/office/drawing/2014/main" id="{7AAD1BC7-7AE9-9633-A1C2-B23E7F33E99F}"/>
                </a:ext>
              </a:extLst>
            </p:cNvPr>
            <p:cNvSpPr/>
            <p:nvPr/>
          </p:nvSpPr>
          <p:spPr>
            <a:xfrm>
              <a:off x="1742375" y="964406"/>
              <a:ext cx="5225829" cy="3607594"/>
            </a:xfrm>
            <a:prstGeom prst="rect">
              <a:avLst/>
            </a:prstGeom>
            <a:pattFill prst="wdUpDiag">
              <a:fgClr>
                <a:sysClr val="window" lastClr="FFFFFF">
                  <a:lumMod val="95000"/>
                </a:sysClr>
              </a:fgClr>
              <a:bgClr>
                <a:sysClr val="window" lastClr="FFFFFF"/>
              </a:bgClr>
            </a:pattFill>
            <a:ln w="19050" cap="flat" cmpd="sng" algn="ctr">
              <a:solidFill>
                <a:srgbClr val="727CA3">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6" name="Rectangle 5">
              <a:extLst>
                <a:ext uri="{FF2B5EF4-FFF2-40B4-BE49-F238E27FC236}">
                  <a16:creationId xmlns:a16="http://schemas.microsoft.com/office/drawing/2014/main" id="{9046F15D-A4F0-2181-0ECF-E6697AF7F279}"/>
                </a:ext>
              </a:extLst>
            </p:cNvPr>
            <p:cNvSpPr/>
            <p:nvPr/>
          </p:nvSpPr>
          <p:spPr>
            <a:xfrm>
              <a:off x="2176883" y="2954093"/>
              <a:ext cx="1941664" cy="1305061"/>
            </a:xfrm>
            <a:prstGeom prst="rect">
              <a:avLst/>
            </a:prstGeom>
            <a:solidFill>
              <a:srgbClr val="9FB8CD">
                <a:lumMod val="40000"/>
                <a:lumOff val="60000"/>
              </a:srgbClr>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a:ln>
                    <a:noFill/>
                  </a:ln>
                  <a:solidFill>
                    <a:srgbClr val="3333CC"/>
                  </a:solidFill>
                  <a:effectLst/>
                  <a:uLnTx/>
                  <a:uFillTx/>
                  <a:latin typeface="IBM Plex Sans Regular (Body)"/>
                  <a:ea typeface="+mn-ea"/>
                  <a:cs typeface="+mn-cs"/>
                </a:rPr>
                <a:t>Agile Execution Modeling</a:t>
              </a:r>
            </a:p>
          </p:txBody>
        </p:sp>
        <p:sp>
          <p:nvSpPr>
            <p:cNvPr id="7" name="Rectangle 6">
              <a:extLst>
                <a:ext uri="{FF2B5EF4-FFF2-40B4-BE49-F238E27FC236}">
                  <a16:creationId xmlns:a16="http://schemas.microsoft.com/office/drawing/2014/main" id="{6885A216-DFF7-1D4C-3464-819174E42EE6}"/>
                </a:ext>
              </a:extLst>
            </p:cNvPr>
            <p:cNvSpPr/>
            <p:nvPr/>
          </p:nvSpPr>
          <p:spPr>
            <a:xfrm>
              <a:off x="4892695" y="1689230"/>
              <a:ext cx="1941664" cy="1305061"/>
            </a:xfrm>
            <a:prstGeom prst="rect">
              <a:avLst/>
            </a:prstGeom>
            <a:solidFill>
              <a:srgbClr val="FFC9C9"/>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C00000"/>
                  </a:solidFill>
                  <a:effectLst/>
                  <a:uLnTx/>
                  <a:uFillTx/>
                  <a:latin typeface="IBM Plex Sans Regular (Body)"/>
                  <a:ea typeface="+mn-ea"/>
                  <a:cs typeface="+mn-cs"/>
                </a:rPr>
                <a:t>Explainable Codesign Exploration</a:t>
              </a:r>
            </a:p>
          </p:txBody>
        </p:sp>
        <p:sp>
          <p:nvSpPr>
            <p:cNvPr id="8" name="Arrow: Right 7">
              <a:extLst>
                <a:ext uri="{FF2B5EF4-FFF2-40B4-BE49-F238E27FC236}">
                  <a16:creationId xmlns:a16="http://schemas.microsoft.com/office/drawing/2014/main" id="{23A311E5-831C-4207-1E52-B68C3785EA11}"/>
                </a:ext>
              </a:extLst>
            </p:cNvPr>
            <p:cNvSpPr/>
            <p:nvPr/>
          </p:nvSpPr>
          <p:spPr>
            <a:xfrm rot="1384263">
              <a:off x="4212201" y="1713986"/>
              <a:ext cx="692703" cy="262244"/>
            </a:xfrm>
            <a:prstGeom prst="rightArrow">
              <a:avLst/>
            </a:prstGeom>
            <a:solidFill>
              <a:sysClr val="window" lastClr="FFFFFF">
                <a:lumMod val="50000"/>
              </a:sysClr>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9" name="Rectangle 8">
              <a:extLst>
                <a:ext uri="{FF2B5EF4-FFF2-40B4-BE49-F238E27FC236}">
                  <a16:creationId xmlns:a16="http://schemas.microsoft.com/office/drawing/2014/main" id="{E1DABE9A-B0A5-D71D-2368-D6F516609378}"/>
                </a:ext>
              </a:extLst>
            </p:cNvPr>
            <p:cNvSpPr/>
            <p:nvPr/>
          </p:nvSpPr>
          <p:spPr>
            <a:xfrm>
              <a:off x="2082724" y="1176333"/>
              <a:ext cx="2138822" cy="1305061"/>
            </a:xfrm>
            <a:prstGeom prst="rect">
              <a:avLst/>
            </a:prstGeom>
            <a:solidFill>
              <a:srgbClr val="BAE8BA"/>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a:ln>
                    <a:noFill/>
                  </a:ln>
                  <a:solidFill>
                    <a:srgbClr val="008000"/>
                  </a:solidFill>
                  <a:effectLst/>
                  <a:uLnTx/>
                  <a:uFillTx/>
                  <a:latin typeface="IBM Plex Sans Regular (Body)"/>
                  <a:ea typeface="+mn-ea"/>
                  <a:cs typeface="+mn-cs"/>
                </a:rPr>
                <a:t>Comprehensive </a:t>
              </a:r>
              <a:r>
                <a:rPr kumimoji="0" lang="en-US" sz="2100" b="0" i="0" u="none" strike="noStrike" kern="0" cap="none" spc="0" normalizeH="0" baseline="0" noProof="0" dirty="0">
                  <a:ln>
                    <a:noFill/>
                  </a:ln>
                  <a:solidFill>
                    <a:srgbClr val="008000"/>
                  </a:solidFill>
                  <a:effectLst/>
                  <a:uLnTx/>
                  <a:uFillTx/>
                  <a:latin typeface="IBM Plex Sans Regular (Body)"/>
                  <a:ea typeface="+mn-ea"/>
                  <a:cs typeface="+mn-cs"/>
                </a:rPr>
                <a:t>Design Space</a:t>
              </a:r>
              <a:br>
                <a:rPr kumimoji="0" lang="en-US" sz="2100" b="0" i="0" u="none" strike="noStrike" kern="0" cap="none" spc="0" normalizeH="0" baseline="0" noProof="0" dirty="0">
                  <a:ln>
                    <a:noFill/>
                  </a:ln>
                  <a:solidFill>
                    <a:srgbClr val="008000"/>
                  </a:solidFill>
                  <a:effectLst/>
                  <a:uLnTx/>
                  <a:uFillTx/>
                  <a:latin typeface="IBM Plex Sans Regular (Body)"/>
                  <a:ea typeface="+mn-ea"/>
                  <a:cs typeface="+mn-cs"/>
                </a:rPr>
              </a:br>
              <a:r>
                <a:rPr kumimoji="0" lang="en-US" sz="2100" b="0" i="0" u="none" strike="noStrike" kern="0" cap="none" spc="0" normalizeH="0" baseline="0" noProof="0" dirty="0">
                  <a:ln>
                    <a:noFill/>
                  </a:ln>
                  <a:solidFill>
                    <a:srgbClr val="008000"/>
                  </a:solidFill>
                  <a:effectLst/>
                  <a:uLnTx/>
                  <a:uFillTx/>
                  <a:latin typeface="IBM Plex Sans Regular (Body)"/>
                  <a:ea typeface="+mn-ea"/>
                  <a:cs typeface="+mn-cs"/>
                </a:rPr>
                <a:t>Formulation</a:t>
              </a:r>
            </a:p>
          </p:txBody>
        </p:sp>
        <p:sp>
          <p:nvSpPr>
            <p:cNvPr id="11" name="Arrow: Left-Right 10">
              <a:extLst>
                <a:ext uri="{FF2B5EF4-FFF2-40B4-BE49-F238E27FC236}">
                  <a16:creationId xmlns:a16="http://schemas.microsoft.com/office/drawing/2014/main" id="{E3389149-B2B1-9889-EEE4-210BD83C2DC7}"/>
                </a:ext>
              </a:extLst>
            </p:cNvPr>
            <p:cNvSpPr/>
            <p:nvPr/>
          </p:nvSpPr>
          <p:spPr>
            <a:xfrm rot="8332400">
              <a:off x="4088861" y="2837011"/>
              <a:ext cx="800151" cy="230737"/>
            </a:xfrm>
            <a:prstGeom prst="leftRightArrow">
              <a:avLst/>
            </a:prstGeom>
            <a:solidFill>
              <a:sysClr val="window" lastClr="FFFFFF">
                <a:lumMod val="50000"/>
              </a:sysClr>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12" name="TextBox 322">
              <a:extLst>
                <a:ext uri="{FF2B5EF4-FFF2-40B4-BE49-F238E27FC236}">
                  <a16:creationId xmlns:a16="http://schemas.microsoft.com/office/drawing/2014/main" id="{51BCFB03-BC4F-A087-3007-2E6DBEFBE99D}"/>
                </a:ext>
              </a:extLst>
            </p:cNvPr>
            <p:cNvSpPr txBox="1"/>
            <p:nvPr/>
          </p:nvSpPr>
          <p:spPr>
            <a:xfrm>
              <a:off x="92356" y="1534053"/>
              <a:ext cx="1175358"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DSA Design </a:t>
              </a:r>
              <a:br>
                <a:rPr lang="en-US" sz="1500" dirty="0">
                  <a:solidFill>
                    <a:prstClr val="black"/>
                  </a:solidFill>
                  <a:latin typeface="IBM Plex Sans Regular (Body)"/>
                  <a:cs typeface="Calibri" panose="020F0502020204030204" pitchFamily="34" charset="0"/>
                </a:rPr>
              </a:br>
              <a:r>
                <a:rPr lang="en-US" sz="1500" dirty="0">
                  <a:solidFill>
                    <a:prstClr val="black"/>
                  </a:solidFill>
                  <a:latin typeface="IBM Plex Sans Regular (Body)"/>
                  <a:cs typeface="Calibri" panose="020F0502020204030204" pitchFamily="34" charset="0"/>
                </a:rPr>
                <a:t>Space</a:t>
              </a:r>
            </a:p>
          </p:txBody>
        </p:sp>
        <p:sp>
          <p:nvSpPr>
            <p:cNvPr id="13" name="TextBox 323">
              <a:extLst>
                <a:ext uri="{FF2B5EF4-FFF2-40B4-BE49-F238E27FC236}">
                  <a16:creationId xmlns:a16="http://schemas.microsoft.com/office/drawing/2014/main" id="{EF554620-E4EB-E423-EE3E-499F73246759}"/>
                </a:ext>
              </a:extLst>
            </p:cNvPr>
            <p:cNvSpPr txBox="1"/>
            <p:nvPr/>
          </p:nvSpPr>
          <p:spPr>
            <a:xfrm>
              <a:off x="106434" y="4078348"/>
              <a:ext cx="1163184" cy="507831"/>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Time-To-Design</a:t>
              </a:r>
            </a:p>
          </p:txBody>
        </p:sp>
        <p:sp>
          <p:nvSpPr>
            <p:cNvPr id="14" name="TextBox 28">
              <a:extLst>
                <a:ext uri="{FF2B5EF4-FFF2-40B4-BE49-F238E27FC236}">
                  <a16:creationId xmlns:a16="http://schemas.microsoft.com/office/drawing/2014/main" id="{DEE8F3EE-7863-E475-922B-5A54F60AD31F}"/>
                </a:ext>
              </a:extLst>
            </p:cNvPr>
            <p:cNvSpPr txBox="1"/>
            <p:nvPr/>
          </p:nvSpPr>
          <p:spPr>
            <a:xfrm flipH="1">
              <a:off x="74856" y="2688493"/>
              <a:ext cx="1582854" cy="133882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lumMod val="50000"/>
                      <a:lumOff val="50000"/>
                    </a:prstClr>
                  </a:solidFill>
                  <a:latin typeface="IBM Plex Sans Regular (Body)"/>
                  <a:cs typeface="Calibri" panose="020F0502020204030204" pitchFamily="34" charset="0"/>
                </a:rPr>
                <a:t>(latency, </a:t>
              </a:r>
              <a:br>
                <a:rPr lang="en-US" sz="1500" dirty="0">
                  <a:solidFill>
                    <a:prstClr val="black">
                      <a:lumMod val="50000"/>
                      <a:lumOff val="50000"/>
                    </a:prstClr>
                  </a:solidFill>
                  <a:latin typeface="IBM Plex Sans Regular (Body)"/>
                  <a:cs typeface="Calibri" panose="020F0502020204030204" pitchFamily="34" charset="0"/>
                </a:rPr>
              </a:br>
              <a:r>
                <a:rPr lang="en-US" sz="1500" dirty="0">
                  <a:solidFill>
                    <a:prstClr val="black">
                      <a:lumMod val="50000"/>
                      <a:lumOff val="50000"/>
                    </a:prstClr>
                  </a:solidFill>
                  <a:latin typeface="IBM Plex Sans Regular (Body)"/>
                  <a:cs typeface="Calibri" panose="020F0502020204030204" pitchFamily="34" charset="0"/>
                </a:rPr>
                <a:t>die area, </a:t>
              </a:r>
              <a:br>
                <a:rPr lang="en-US" sz="1500" dirty="0">
                  <a:solidFill>
                    <a:prstClr val="black">
                      <a:lumMod val="50000"/>
                      <a:lumOff val="50000"/>
                    </a:prstClr>
                  </a:solidFill>
                  <a:latin typeface="IBM Plex Sans Regular (Body)"/>
                  <a:cs typeface="Calibri" panose="020F0502020204030204" pitchFamily="34" charset="0"/>
                </a:rPr>
              </a:br>
              <a:r>
                <a:rPr lang="en-US" sz="1500" dirty="0">
                  <a:solidFill>
                    <a:prstClr val="black">
                      <a:lumMod val="50000"/>
                      <a:lumOff val="50000"/>
                    </a:prstClr>
                  </a:solidFill>
                  <a:latin typeface="IBM Plex Sans Regular (Body)"/>
                  <a:cs typeface="Calibri" panose="020F0502020204030204" pitchFamily="34" charset="0"/>
                </a:rPr>
                <a:t>power, throughput, </a:t>
              </a:r>
              <a:br>
                <a:rPr lang="en-US" sz="1500" dirty="0">
                  <a:solidFill>
                    <a:prstClr val="black">
                      <a:lumMod val="50000"/>
                      <a:lumOff val="50000"/>
                    </a:prstClr>
                  </a:solidFill>
                  <a:latin typeface="IBM Plex Sans Regular (Body)"/>
                  <a:cs typeface="Calibri" panose="020F0502020204030204" pitchFamily="34" charset="0"/>
                </a:rPr>
              </a:br>
              <a:r>
                <a:rPr lang="en-US" sz="1500" dirty="0">
                  <a:solidFill>
                    <a:prstClr val="black">
                      <a:lumMod val="50000"/>
                      <a:lumOff val="50000"/>
                    </a:prstClr>
                  </a:solidFill>
                  <a:latin typeface="IBM Plex Sans Regular (Body)"/>
                  <a:cs typeface="Calibri" panose="020F0502020204030204" pitchFamily="34" charset="0"/>
                </a:rPr>
                <a:t>storage, energy,</a:t>
              </a:r>
              <a:br>
                <a:rPr lang="en-US" sz="1500" dirty="0">
                  <a:solidFill>
                    <a:prstClr val="black">
                      <a:lumMod val="50000"/>
                      <a:lumOff val="50000"/>
                    </a:prstClr>
                  </a:solidFill>
                  <a:latin typeface="IBM Plex Sans Regular (Body)"/>
                  <a:cs typeface="Calibri" panose="020F0502020204030204" pitchFamily="34" charset="0"/>
                </a:rPr>
              </a:br>
              <a:r>
                <a:rPr lang="en-US" sz="1500" dirty="0">
                  <a:solidFill>
                    <a:prstClr val="black">
                      <a:lumMod val="50000"/>
                      <a:lumOff val="50000"/>
                    </a:prstClr>
                  </a:solidFill>
                  <a:latin typeface="IBM Plex Sans Regular (Body)"/>
                  <a:cs typeface="Calibri" panose="020F0502020204030204" pitchFamily="34" charset="0"/>
                </a:rPr>
                <a:t>accuracy, price)</a:t>
              </a:r>
            </a:p>
          </p:txBody>
        </p:sp>
        <p:cxnSp>
          <p:nvCxnSpPr>
            <p:cNvPr id="16" name="Straight Arrow Connector 15">
              <a:extLst>
                <a:ext uri="{FF2B5EF4-FFF2-40B4-BE49-F238E27FC236}">
                  <a16:creationId xmlns:a16="http://schemas.microsoft.com/office/drawing/2014/main" id="{31FC8987-2E32-CC9E-B5C2-A9F18C411856}"/>
                </a:ext>
              </a:extLst>
            </p:cNvPr>
            <p:cNvCxnSpPr>
              <a:cxnSpLocks/>
            </p:cNvCxnSpPr>
            <p:nvPr/>
          </p:nvCxnSpPr>
          <p:spPr>
            <a:xfrm>
              <a:off x="1167592" y="4270991"/>
              <a:ext cx="546908" cy="0"/>
            </a:xfrm>
            <a:prstGeom prst="straightConnector1">
              <a:avLst/>
            </a:prstGeom>
            <a:noFill/>
            <a:ln w="28575" cap="flat" cmpd="sng" algn="ctr">
              <a:solidFill>
                <a:sysClr val="windowText" lastClr="000000"/>
              </a:solidFill>
              <a:prstDash val="solid"/>
              <a:miter lim="800000"/>
              <a:tailEnd type="triangle"/>
            </a:ln>
            <a:effectLst/>
          </p:spPr>
        </p:cxnSp>
        <p:sp>
          <p:nvSpPr>
            <p:cNvPr id="17" name="TextBox 112">
              <a:extLst>
                <a:ext uri="{FF2B5EF4-FFF2-40B4-BE49-F238E27FC236}">
                  <a16:creationId xmlns:a16="http://schemas.microsoft.com/office/drawing/2014/main" id="{700ED5B3-411C-01AC-F575-A2D92CE742DE}"/>
                </a:ext>
              </a:extLst>
            </p:cNvPr>
            <p:cNvSpPr txBox="1"/>
            <p:nvPr/>
          </p:nvSpPr>
          <p:spPr>
            <a:xfrm>
              <a:off x="-20526" y="2492689"/>
              <a:ext cx="1323436" cy="27296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75000"/>
                </a:lnSpc>
              </a:pPr>
              <a:r>
                <a:rPr lang="en-US" sz="1500" dirty="0">
                  <a:solidFill>
                    <a:prstClr val="black"/>
                  </a:solidFill>
                  <a:latin typeface="IBM Plex Sans Regular (Body)"/>
                  <a:cs typeface="Calibri" panose="020F0502020204030204" pitchFamily="34" charset="0"/>
                </a:rPr>
                <a:t>Constraints</a:t>
              </a:r>
            </a:p>
          </p:txBody>
        </p:sp>
        <p:sp>
          <p:nvSpPr>
            <p:cNvPr id="18" name="TextBox 115">
              <a:extLst>
                <a:ext uri="{FF2B5EF4-FFF2-40B4-BE49-F238E27FC236}">
                  <a16:creationId xmlns:a16="http://schemas.microsoft.com/office/drawing/2014/main" id="{FE4FC12A-9477-9C82-5C26-06A9993AF7CB}"/>
                </a:ext>
              </a:extLst>
            </p:cNvPr>
            <p:cNvSpPr txBox="1"/>
            <p:nvPr/>
          </p:nvSpPr>
          <p:spPr>
            <a:xfrm>
              <a:off x="110101" y="2083755"/>
              <a:ext cx="1105496" cy="27103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75000"/>
                </a:lnSpc>
              </a:pPr>
              <a:r>
                <a:rPr lang="en-US" sz="1500" dirty="0">
                  <a:solidFill>
                    <a:prstClr val="black"/>
                  </a:solidFill>
                  <a:latin typeface="IBM Plex Sans Regular (Body)"/>
                  <a:cs typeface="Calibri" panose="020F0502020204030204" pitchFamily="34" charset="0"/>
                </a:rPr>
                <a:t>Objectives</a:t>
              </a:r>
            </a:p>
          </p:txBody>
        </p:sp>
        <p:cxnSp>
          <p:nvCxnSpPr>
            <p:cNvPr id="19" name="Straight Arrow Connector 18">
              <a:extLst>
                <a:ext uri="{FF2B5EF4-FFF2-40B4-BE49-F238E27FC236}">
                  <a16:creationId xmlns:a16="http://schemas.microsoft.com/office/drawing/2014/main" id="{C04FE3E7-D032-F64C-995E-7E0B65B32ECF}"/>
                </a:ext>
              </a:extLst>
            </p:cNvPr>
            <p:cNvCxnSpPr>
              <a:cxnSpLocks/>
            </p:cNvCxnSpPr>
            <p:nvPr/>
          </p:nvCxnSpPr>
          <p:spPr>
            <a:xfrm>
              <a:off x="1173373" y="2621609"/>
              <a:ext cx="533984" cy="3719"/>
            </a:xfrm>
            <a:prstGeom prst="straightConnector1">
              <a:avLst/>
            </a:prstGeom>
            <a:noFill/>
            <a:ln w="28575" cap="flat" cmpd="sng" algn="ctr">
              <a:solidFill>
                <a:sysClr val="windowText" lastClr="000000"/>
              </a:solidFill>
              <a:prstDash val="solid"/>
              <a:miter lim="800000"/>
              <a:tailEnd type="triangle"/>
            </a:ln>
            <a:effectLst/>
          </p:spPr>
        </p:cxnSp>
        <p:cxnSp>
          <p:nvCxnSpPr>
            <p:cNvPr id="20" name="Straight Arrow Connector 19">
              <a:extLst>
                <a:ext uri="{FF2B5EF4-FFF2-40B4-BE49-F238E27FC236}">
                  <a16:creationId xmlns:a16="http://schemas.microsoft.com/office/drawing/2014/main" id="{42870493-5BEB-3FC0-BB04-B6B5E72DB008}"/>
                </a:ext>
              </a:extLst>
            </p:cNvPr>
            <p:cNvCxnSpPr>
              <a:cxnSpLocks/>
            </p:cNvCxnSpPr>
            <p:nvPr/>
          </p:nvCxnSpPr>
          <p:spPr>
            <a:xfrm>
              <a:off x="1178713" y="2181374"/>
              <a:ext cx="535787" cy="0"/>
            </a:xfrm>
            <a:prstGeom prst="straightConnector1">
              <a:avLst/>
            </a:prstGeom>
            <a:noFill/>
            <a:ln w="28575" cap="flat" cmpd="sng" algn="ctr">
              <a:solidFill>
                <a:sysClr val="windowText" lastClr="000000"/>
              </a:solidFill>
              <a:prstDash val="solid"/>
              <a:miter lim="800000"/>
              <a:tailEnd type="triangle"/>
            </a:ln>
            <a:effectLst/>
          </p:spPr>
        </p:cxnSp>
        <p:cxnSp>
          <p:nvCxnSpPr>
            <p:cNvPr id="21" name="Straight Arrow Connector 20">
              <a:extLst>
                <a:ext uri="{FF2B5EF4-FFF2-40B4-BE49-F238E27FC236}">
                  <a16:creationId xmlns:a16="http://schemas.microsoft.com/office/drawing/2014/main" id="{9BDF60DD-9D28-A12A-2107-3CA1E92DB7EB}"/>
                </a:ext>
              </a:extLst>
            </p:cNvPr>
            <p:cNvCxnSpPr>
              <a:cxnSpLocks/>
            </p:cNvCxnSpPr>
            <p:nvPr/>
          </p:nvCxnSpPr>
          <p:spPr>
            <a:xfrm>
              <a:off x="1167592" y="1769072"/>
              <a:ext cx="546908" cy="0"/>
            </a:xfrm>
            <a:prstGeom prst="straightConnector1">
              <a:avLst/>
            </a:prstGeom>
            <a:noFill/>
            <a:ln w="28575" cap="flat" cmpd="sng" algn="ctr">
              <a:solidFill>
                <a:sysClr val="windowText" lastClr="000000"/>
              </a:solidFill>
              <a:prstDash val="solid"/>
              <a:miter lim="800000"/>
              <a:tailEnd type="triangle"/>
            </a:ln>
            <a:effectLst/>
          </p:spPr>
        </p:cxnSp>
        <p:sp>
          <p:nvSpPr>
            <p:cNvPr id="22" name="TextBox 322">
              <a:extLst>
                <a:ext uri="{FF2B5EF4-FFF2-40B4-BE49-F238E27FC236}">
                  <a16:creationId xmlns:a16="http://schemas.microsoft.com/office/drawing/2014/main" id="{14CD7B0A-9432-6E3A-28FE-823A8C0103CC}"/>
                </a:ext>
              </a:extLst>
            </p:cNvPr>
            <p:cNvSpPr txBox="1"/>
            <p:nvPr/>
          </p:nvSpPr>
          <p:spPr>
            <a:xfrm>
              <a:off x="167196" y="1025113"/>
              <a:ext cx="1164694"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Domain Workloads</a:t>
              </a:r>
            </a:p>
          </p:txBody>
        </p:sp>
        <p:cxnSp>
          <p:nvCxnSpPr>
            <p:cNvPr id="23" name="Straight Arrow Connector 22">
              <a:extLst>
                <a:ext uri="{FF2B5EF4-FFF2-40B4-BE49-F238E27FC236}">
                  <a16:creationId xmlns:a16="http://schemas.microsoft.com/office/drawing/2014/main" id="{7B9C3267-4CCC-7360-8965-1CAC2E7AA4F5}"/>
                </a:ext>
              </a:extLst>
            </p:cNvPr>
            <p:cNvCxnSpPr>
              <a:cxnSpLocks/>
            </p:cNvCxnSpPr>
            <p:nvPr/>
          </p:nvCxnSpPr>
          <p:spPr>
            <a:xfrm>
              <a:off x="1176953" y="1262538"/>
              <a:ext cx="530403" cy="0"/>
            </a:xfrm>
            <a:prstGeom prst="straightConnector1">
              <a:avLst/>
            </a:prstGeom>
            <a:noFill/>
            <a:ln w="28575" cap="flat" cmpd="sng" algn="ctr">
              <a:solidFill>
                <a:sysClr val="windowText" lastClr="000000"/>
              </a:solidFill>
              <a:prstDash val="solid"/>
              <a:miter lim="800000"/>
              <a:tailEnd type="triangle"/>
            </a:ln>
            <a:effectLst/>
          </p:spPr>
        </p:cxnSp>
        <p:sp>
          <p:nvSpPr>
            <p:cNvPr id="24" name="TextBox 118">
              <a:extLst>
                <a:ext uri="{FF2B5EF4-FFF2-40B4-BE49-F238E27FC236}">
                  <a16:creationId xmlns:a16="http://schemas.microsoft.com/office/drawing/2014/main" id="{23E4689B-F5AF-25C8-390B-BEC8C007A4DE}"/>
                </a:ext>
              </a:extLst>
            </p:cNvPr>
            <p:cNvSpPr txBox="1"/>
            <p:nvPr/>
          </p:nvSpPr>
          <p:spPr>
            <a:xfrm>
              <a:off x="7410160" y="2737403"/>
              <a:ext cx="1222049"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Constraints </a:t>
              </a:r>
              <a:br>
                <a:rPr lang="en-US" sz="1500" dirty="0">
                  <a:solidFill>
                    <a:prstClr val="black"/>
                  </a:solidFill>
                  <a:latin typeface="IBM Plex Sans Regular (Body)"/>
                  <a:cs typeface="Calibri" panose="020F0502020204030204" pitchFamily="34" charset="0"/>
                </a:rPr>
              </a:br>
              <a:r>
                <a:rPr lang="en-US" sz="1500" dirty="0">
                  <a:solidFill>
                    <a:prstClr val="black"/>
                  </a:solidFill>
                  <a:latin typeface="IBM Plex Sans Regular (Body)"/>
                  <a:cs typeface="Calibri" panose="020F0502020204030204" pitchFamily="34" charset="0"/>
                </a:rPr>
                <a:t>Utilized</a:t>
              </a:r>
            </a:p>
          </p:txBody>
        </p:sp>
        <p:sp>
          <p:nvSpPr>
            <p:cNvPr id="25" name="TextBox 58">
              <a:extLst>
                <a:ext uri="{FF2B5EF4-FFF2-40B4-BE49-F238E27FC236}">
                  <a16:creationId xmlns:a16="http://schemas.microsoft.com/office/drawing/2014/main" id="{CC9AAD5A-DD68-5DA5-403C-5F83D43CC3D1}"/>
                </a:ext>
              </a:extLst>
            </p:cNvPr>
            <p:cNvSpPr txBox="1"/>
            <p:nvPr/>
          </p:nvSpPr>
          <p:spPr>
            <a:xfrm>
              <a:off x="7210444" y="1332050"/>
              <a:ext cx="1519902"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Efficient Design (HW/SW Configuration)</a:t>
              </a:r>
            </a:p>
          </p:txBody>
        </p:sp>
        <p:sp>
          <p:nvSpPr>
            <p:cNvPr id="26" name="TextBox 60">
              <a:extLst>
                <a:ext uri="{FF2B5EF4-FFF2-40B4-BE49-F238E27FC236}">
                  <a16:creationId xmlns:a16="http://schemas.microsoft.com/office/drawing/2014/main" id="{E7887E14-B2DD-31A0-72D3-034CB42F292E}"/>
                </a:ext>
              </a:extLst>
            </p:cNvPr>
            <p:cNvSpPr txBox="1"/>
            <p:nvPr/>
          </p:nvSpPr>
          <p:spPr>
            <a:xfrm>
              <a:off x="7411530" y="2119903"/>
              <a:ext cx="1222049" cy="5078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Optimized </a:t>
              </a:r>
              <a:br>
                <a:rPr lang="en-US" sz="1500" dirty="0">
                  <a:solidFill>
                    <a:prstClr val="black"/>
                  </a:solidFill>
                  <a:latin typeface="IBM Plex Sans Regular (Body)"/>
                  <a:cs typeface="Calibri" panose="020F0502020204030204" pitchFamily="34" charset="0"/>
                </a:rPr>
              </a:br>
              <a:r>
                <a:rPr lang="en-US" sz="1500" dirty="0">
                  <a:solidFill>
                    <a:prstClr val="black"/>
                  </a:solidFill>
                  <a:latin typeface="IBM Plex Sans Regular (Body)"/>
                  <a:cs typeface="Calibri" panose="020F0502020204030204" pitchFamily="34" charset="0"/>
                </a:rPr>
                <a:t>Objectives</a:t>
              </a:r>
            </a:p>
          </p:txBody>
        </p:sp>
        <p:sp>
          <p:nvSpPr>
            <p:cNvPr id="27" name="TextBox 118">
              <a:extLst>
                <a:ext uri="{FF2B5EF4-FFF2-40B4-BE49-F238E27FC236}">
                  <a16:creationId xmlns:a16="http://schemas.microsoft.com/office/drawing/2014/main" id="{AC81F421-4036-7F80-FAE6-593EB39809FD}"/>
                </a:ext>
              </a:extLst>
            </p:cNvPr>
            <p:cNvSpPr txBox="1"/>
            <p:nvPr/>
          </p:nvSpPr>
          <p:spPr>
            <a:xfrm>
              <a:off x="7467744" y="3296645"/>
              <a:ext cx="1066594" cy="7155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Optimized Code for Execution</a:t>
              </a:r>
            </a:p>
          </p:txBody>
        </p:sp>
        <p:cxnSp>
          <p:nvCxnSpPr>
            <p:cNvPr id="28" name="Straight Arrow Connector 27">
              <a:extLst>
                <a:ext uri="{FF2B5EF4-FFF2-40B4-BE49-F238E27FC236}">
                  <a16:creationId xmlns:a16="http://schemas.microsoft.com/office/drawing/2014/main" id="{1A942ED0-7681-A377-84C9-9E1AF17B68EB}"/>
                </a:ext>
              </a:extLst>
            </p:cNvPr>
            <p:cNvCxnSpPr>
              <a:cxnSpLocks/>
            </p:cNvCxnSpPr>
            <p:nvPr/>
          </p:nvCxnSpPr>
          <p:spPr>
            <a:xfrm>
              <a:off x="6968681" y="3583677"/>
              <a:ext cx="533984" cy="3719"/>
            </a:xfrm>
            <a:prstGeom prst="straightConnector1">
              <a:avLst/>
            </a:prstGeom>
            <a:noFill/>
            <a:ln w="28575" cap="flat" cmpd="sng" algn="ctr">
              <a:solidFill>
                <a:sysClr val="windowText" lastClr="000000"/>
              </a:solidFill>
              <a:prstDash val="solid"/>
              <a:miter lim="800000"/>
              <a:tailEnd type="triangle"/>
            </a:ln>
            <a:effectLst/>
          </p:spPr>
        </p:cxnSp>
        <p:cxnSp>
          <p:nvCxnSpPr>
            <p:cNvPr id="29" name="Straight Arrow Connector 28">
              <a:extLst>
                <a:ext uri="{FF2B5EF4-FFF2-40B4-BE49-F238E27FC236}">
                  <a16:creationId xmlns:a16="http://schemas.microsoft.com/office/drawing/2014/main" id="{49CAF4AE-51B8-CE6B-0140-334AC930A3E4}"/>
                </a:ext>
              </a:extLst>
            </p:cNvPr>
            <p:cNvCxnSpPr>
              <a:cxnSpLocks/>
            </p:cNvCxnSpPr>
            <p:nvPr/>
          </p:nvCxnSpPr>
          <p:spPr>
            <a:xfrm>
              <a:off x="6950501" y="2998059"/>
              <a:ext cx="535787" cy="0"/>
            </a:xfrm>
            <a:prstGeom prst="straightConnector1">
              <a:avLst/>
            </a:prstGeom>
            <a:noFill/>
            <a:ln w="28575" cap="flat" cmpd="sng" algn="ctr">
              <a:solidFill>
                <a:sysClr val="windowText" lastClr="000000"/>
              </a:solidFill>
              <a:prstDash val="solid"/>
              <a:miter lim="800000"/>
              <a:tailEnd type="triangle"/>
            </a:ln>
            <a:effectLst/>
          </p:spPr>
        </p:cxnSp>
        <p:cxnSp>
          <p:nvCxnSpPr>
            <p:cNvPr id="30" name="Straight Arrow Connector 29">
              <a:extLst>
                <a:ext uri="{FF2B5EF4-FFF2-40B4-BE49-F238E27FC236}">
                  <a16:creationId xmlns:a16="http://schemas.microsoft.com/office/drawing/2014/main" id="{5375678E-C721-FD84-881C-FDBDD61D0567}"/>
                </a:ext>
              </a:extLst>
            </p:cNvPr>
            <p:cNvCxnSpPr>
              <a:cxnSpLocks/>
            </p:cNvCxnSpPr>
            <p:nvPr/>
          </p:nvCxnSpPr>
          <p:spPr>
            <a:xfrm>
              <a:off x="6975099" y="2346081"/>
              <a:ext cx="546908" cy="0"/>
            </a:xfrm>
            <a:prstGeom prst="straightConnector1">
              <a:avLst/>
            </a:prstGeom>
            <a:noFill/>
            <a:ln w="28575" cap="flat" cmpd="sng" algn="ctr">
              <a:solidFill>
                <a:sysClr val="windowText" lastClr="000000"/>
              </a:solidFill>
              <a:prstDash val="solid"/>
              <a:miter lim="800000"/>
              <a:tailEnd type="triangle"/>
            </a:ln>
            <a:effectLst/>
          </p:spPr>
        </p:cxnSp>
        <p:cxnSp>
          <p:nvCxnSpPr>
            <p:cNvPr id="31" name="Straight Arrow Connector 30">
              <a:extLst>
                <a:ext uri="{FF2B5EF4-FFF2-40B4-BE49-F238E27FC236}">
                  <a16:creationId xmlns:a16="http://schemas.microsoft.com/office/drawing/2014/main" id="{BCB37967-DA8B-F6CC-AC4B-57D37C3BE31A}"/>
                </a:ext>
              </a:extLst>
            </p:cNvPr>
            <p:cNvCxnSpPr>
              <a:cxnSpLocks/>
            </p:cNvCxnSpPr>
            <p:nvPr/>
          </p:nvCxnSpPr>
          <p:spPr>
            <a:xfrm>
              <a:off x="6955885" y="1687400"/>
              <a:ext cx="530403" cy="0"/>
            </a:xfrm>
            <a:prstGeom prst="straightConnector1">
              <a:avLst/>
            </a:prstGeom>
            <a:noFill/>
            <a:ln w="28575" cap="flat" cmpd="sng" algn="ctr">
              <a:solidFill>
                <a:sysClr val="windowText" lastClr="000000"/>
              </a:solidFill>
              <a:prstDash val="solid"/>
              <a:miter lim="800000"/>
              <a:tailEnd type="triangle"/>
            </a:ln>
            <a:effectLst/>
          </p:spPr>
        </p:cxnSp>
        <p:sp>
          <p:nvSpPr>
            <p:cNvPr id="32" name="Oval 31">
              <a:extLst>
                <a:ext uri="{FF2B5EF4-FFF2-40B4-BE49-F238E27FC236}">
                  <a16:creationId xmlns:a16="http://schemas.microsoft.com/office/drawing/2014/main" id="{855653FF-2F1E-61BB-F461-88F3890B8450}"/>
                </a:ext>
              </a:extLst>
            </p:cNvPr>
            <p:cNvSpPr/>
            <p:nvPr/>
          </p:nvSpPr>
          <p:spPr>
            <a:xfrm>
              <a:off x="1780238" y="975751"/>
              <a:ext cx="330477" cy="300038"/>
            </a:xfrm>
            <a:prstGeom prst="ellipse">
              <a:avLst/>
            </a:prstGeom>
            <a:solidFill>
              <a:sysClr val="windowText" lastClr="000000"/>
            </a:solidFill>
            <a:ln w="19050" cap="flat" cmpd="sng" algn="ctr">
              <a:solidFill>
                <a:srgbClr val="727CA3">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33" name="Oval 32">
              <a:extLst>
                <a:ext uri="{FF2B5EF4-FFF2-40B4-BE49-F238E27FC236}">
                  <a16:creationId xmlns:a16="http://schemas.microsoft.com/office/drawing/2014/main" id="{504E1DD1-FDD0-84E3-D560-C9E18422A8F6}"/>
                </a:ext>
              </a:extLst>
            </p:cNvPr>
            <p:cNvSpPr/>
            <p:nvPr/>
          </p:nvSpPr>
          <p:spPr>
            <a:xfrm>
              <a:off x="4763586" y="1275789"/>
              <a:ext cx="330477" cy="300038"/>
            </a:xfrm>
            <a:prstGeom prst="ellipse">
              <a:avLst/>
            </a:prstGeom>
            <a:solidFill>
              <a:sysClr val="windowText" lastClr="000000"/>
            </a:solidFill>
            <a:ln w="19050" cap="flat" cmpd="sng" algn="ctr">
              <a:solidFill>
                <a:srgbClr val="727CA3">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34" name="Oval 33">
              <a:extLst>
                <a:ext uri="{FF2B5EF4-FFF2-40B4-BE49-F238E27FC236}">
                  <a16:creationId xmlns:a16="http://schemas.microsoft.com/office/drawing/2014/main" id="{CF92A953-4B82-38A1-136E-A5C87B243484}"/>
                </a:ext>
              </a:extLst>
            </p:cNvPr>
            <p:cNvSpPr/>
            <p:nvPr/>
          </p:nvSpPr>
          <p:spPr>
            <a:xfrm>
              <a:off x="1778575" y="2885154"/>
              <a:ext cx="330477" cy="300038"/>
            </a:xfrm>
            <a:prstGeom prst="ellipse">
              <a:avLst/>
            </a:prstGeom>
            <a:solidFill>
              <a:sysClr val="windowText" lastClr="000000"/>
            </a:solidFill>
            <a:ln w="19050" cap="flat" cmpd="sng" algn="ctr">
              <a:solidFill>
                <a:srgbClr val="727CA3">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spTree>
    <p:extLst>
      <p:ext uri="{BB962C8B-B14F-4D97-AF65-F5344CB8AC3E}">
        <p14:creationId xmlns:p14="http://schemas.microsoft.com/office/powerpoint/2010/main" val="2296743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13</a:t>
            </a:fld>
            <a:endParaRPr lang="en-US" sz="1100" dirty="0"/>
          </a:p>
        </p:txBody>
      </p:sp>
      <p:sp>
        <p:nvSpPr>
          <p:cNvPr id="10" name="Text Placeholder 9">
            <a:extLst>
              <a:ext uri="{FF2B5EF4-FFF2-40B4-BE49-F238E27FC236}">
                <a16:creationId xmlns:a16="http://schemas.microsoft.com/office/drawing/2014/main" id="{C94610A4-C6B1-9870-E240-E0FAE19FC5E0}"/>
              </a:ext>
            </a:extLst>
          </p:cNvPr>
          <p:cNvSpPr>
            <a:spLocks noGrp="1"/>
          </p:cNvSpPr>
          <p:nvPr>
            <p:ph type="body" sz="quarter" idx="12"/>
          </p:nvPr>
        </p:nvSpPr>
        <p:spPr>
          <a:xfrm>
            <a:off x="475372" y="2247669"/>
            <a:ext cx="4344278" cy="904076"/>
          </a:xfrm>
        </p:spPr>
        <p:txBody>
          <a:bodyPr/>
          <a:lstStyle/>
          <a:p>
            <a:pPr marL="285750" indent="-285750">
              <a:spcBef>
                <a:spcPts val="500"/>
              </a:spcBef>
              <a:buFont typeface="Wingdings" panose="05000000000000000000" pitchFamily="2" charset="2"/>
              <a:buChar char="Ø"/>
            </a:pPr>
            <a:r>
              <a:rPr lang="en-US" dirty="0"/>
              <a:t>Can’t reason why a sampled configuration leads to specific cost and how to mitigate it</a:t>
            </a:r>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006241" cy="830997"/>
          </a:xfrm>
          <a:prstGeom prst="rect">
            <a:avLst/>
          </a:prstGeom>
          <a:noFill/>
        </p:spPr>
        <p:txBody>
          <a:bodyPr wrap="square">
            <a:spAutoFit/>
          </a:bodyPr>
          <a:lstStyle/>
          <a:p>
            <a:r>
              <a:rPr lang="en-US" sz="2400" b="1" dirty="0"/>
              <a:t>Existing Techniques Lack Explainability about Inefficiency of Explored Designs </a:t>
            </a:r>
          </a:p>
        </p:txBody>
      </p:sp>
      <p:sp>
        <p:nvSpPr>
          <p:cNvPr id="17" name="TextBox 16">
            <a:extLst>
              <a:ext uri="{FF2B5EF4-FFF2-40B4-BE49-F238E27FC236}">
                <a16:creationId xmlns:a16="http://schemas.microsoft.com/office/drawing/2014/main" id="{7134DBE8-B6F8-F3D5-33B6-A5169C9F8E72}"/>
              </a:ext>
            </a:extLst>
          </p:cNvPr>
          <p:cNvSpPr txBox="1"/>
          <p:nvPr/>
        </p:nvSpPr>
        <p:spPr>
          <a:xfrm>
            <a:off x="114600" y="3883672"/>
            <a:ext cx="8724600" cy="887422"/>
          </a:xfrm>
          <a:prstGeom prst="rect">
            <a:avLst/>
          </a:prstGeom>
          <a:noFill/>
        </p:spPr>
        <p:txBody>
          <a:bodyPr wrap="square">
            <a:spAutoFit/>
          </a:bodyPr>
          <a:lstStyle/>
          <a:p>
            <a:pPr fontAlgn="base">
              <a:spcBef>
                <a:spcPts val="400"/>
              </a:spcBef>
              <a:spcAft>
                <a:spcPct val="0"/>
              </a:spcAft>
              <a:buClr>
                <a:schemeClr val="tx1"/>
              </a:buClr>
            </a:pPr>
            <a:r>
              <a:rPr lang="en-US" sz="900" dirty="0">
                <a:latin typeface="IBM Plex Sans" panose="020B0503050203000203" pitchFamily="34" charset="0"/>
              </a:rPr>
              <a:t>[1] Luigi </a:t>
            </a:r>
            <a:r>
              <a:rPr lang="en-US" sz="900" dirty="0" err="1">
                <a:latin typeface="IBM Plex Sans" panose="020B0503050203000203" pitchFamily="34" charset="0"/>
              </a:rPr>
              <a:t>Nardi</a:t>
            </a:r>
            <a:r>
              <a:rPr lang="en-US" sz="900" dirty="0">
                <a:latin typeface="IBM Plex Sans" panose="020B0503050203000203" pitchFamily="34" charset="0"/>
              </a:rPr>
              <a:t>, David </a:t>
            </a:r>
            <a:r>
              <a:rPr lang="en-US" sz="900" dirty="0" err="1">
                <a:latin typeface="IBM Plex Sans" panose="020B0503050203000203" pitchFamily="34" charset="0"/>
              </a:rPr>
              <a:t>Koeplinger</a:t>
            </a:r>
            <a:r>
              <a:rPr lang="en-US" sz="900" dirty="0">
                <a:latin typeface="IBM Plex Sans" panose="020B0503050203000203" pitchFamily="34" charset="0"/>
              </a:rPr>
              <a:t>, and Kunle Olukotun. "Practical design space exploration." In MASCOTS 2019. (</a:t>
            </a:r>
            <a:r>
              <a:rPr lang="en-US" sz="900" dirty="0" err="1">
                <a:latin typeface="IBM Plex Sans" panose="020B0503050203000203" pitchFamily="34" charset="0"/>
              </a:rPr>
              <a:t>HyperMapper</a:t>
            </a:r>
            <a:r>
              <a:rPr lang="en-US" sz="900" dirty="0">
                <a:latin typeface="IBM Plex Sans" panose="020B0503050203000203" pitchFamily="34" charset="0"/>
              </a:rPr>
              <a:t> 2.0)</a:t>
            </a:r>
          </a:p>
          <a:p>
            <a:pPr fontAlgn="base">
              <a:spcBef>
                <a:spcPts val="400"/>
              </a:spcBef>
              <a:spcAft>
                <a:spcPct val="0"/>
              </a:spcAft>
              <a:buClr>
                <a:schemeClr val="tx1"/>
              </a:buClr>
            </a:pPr>
            <a:r>
              <a:rPr lang="en-US" sz="900" dirty="0">
                <a:latin typeface="IBM Plex Sans" panose="020B0503050203000203" pitchFamily="34" charset="0"/>
              </a:rPr>
              <a:t>[2] Sheng-Chun Kao, </a:t>
            </a:r>
            <a:r>
              <a:rPr lang="en-US" sz="900" dirty="0" err="1">
                <a:latin typeface="IBM Plex Sans" panose="020B0503050203000203" pitchFamily="34" charset="0"/>
              </a:rPr>
              <a:t>Geonhwa</a:t>
            </a:r>
            <a:r>
              <a:rPr lang="en-US" sz="900" dirty="0">
                <a:latin typeface="IBM Plex Sans" panose="020B0503050203000203" pitchFamily="34" charset="0"/>
              </a:rPr>
              <a:t> </a:t>
            </a:r>
            <a:r>
              <a:rPr lang="en-US" sz="900" dirty="0" err="1">
                <a:latin typeface="IBM Plex Sans" panose="020B0503050203000203" pitchFamily="34" charset="0"/>
              </a:rPr>
              <a:t>Jeong</a:t>
            </a:r>
            <a:r>
              <a:rPr lang="en-US" sz="900" dirty="0">
                <a:latin typeface="IBM Plex Sans" panose="020B0503050203000203" pitchFamily="34" charset="0"/>
              </a:rPr>
              <a:t>, and Tushar Krishna. "</a:t>
            </a:r>
            <a:r>
              <a:rPr lang="en-US" sz="900" dirty="0" err="1">
                <a:latin typeface="IBM Plex Sans" panose="020B0503050203000203" pitchFamily="34" charset="0"/>
              </a:rPr>
              <a:t>Confuciux</a:t>
            </a:r>
            <a:r>
              <a:rPr lang="en-US" sz="900" dirty="0">
                <a:latin typeface="IBM Plex Sans" panose="020B0503050203000203" pitchFamily="34" charset="0"/>
              </a:rPr>
              <a:t>: Autonomous hardware resource assignment for </a:t>
            </a:r>
            <a:r>
              <a:rPr lang="en-US" sz="900" dirty="0" err="1">
                <a:latin typeface="IBM Plex Sans" panose="020B0503050203000203" pitchFamily="34" charset="0"/>
              </a:rPr>
              <a:t>dnn</a:t>
            </a:r>
            <a:r>
              <a:rPr lang="en-US" sz="900" dirty="0">
                <a:latin typeface="IBM Plex Sans" panose="020B0503050203000203" pitchFamily="34" charset="0"/>
              </a:rPr>
              <a:t> accelerators using reinforcement learning." In MICRO 2020.</a:t>
            </a:r>
          </a:p>
          <a:p>
            <a:pPr fontAlgn="base">
              <a:spcBef>
                <a:spcPts val="400"/>
              </a:spcBef>
              <a:spcAft>
                <a:spcPct val="0"/>
              </a:spcAft>
              <a:buClr>
                <a:schemeClr val="tx1"/>
              </a:buClr>
            </a:pPr>
            <a:r>
              <a:rPr lang="en-US" sz="900" dirty="0">
                <a:latin typeface="IBM Plex Sans" panose="020B0503050203000203" pitchFamily="34" charset="0"/>
              </a:rPr>
              <a:t>[3] Brandon </a:t>
            </a:r>
            <a:r>
              <a:rPr lang="en-US" sz="900" dirty="0" err="1">
                <a:latin typeface="IBM Plex Sans" panose="020B0503050203000203" pitchFamily="34" charset="0"/>
              </a:rPr>
              <a:t>Reagen</a:t>
            </a:r>
            <a:r>
              <a:rPr lang="en-US" sz="900" dirty="0">
                <a:latin typeface="IBM Plex Sans" panose="020B0503050203000203" pitchFamily="34" charset="0"/>
              </a:rPr>
              <a:t>, José Miguel Hernández-Lobato, Robert Adolf, Michael </a:t>
            </a:r>
            <a:r>
              <a:rPr lang="en-US" sz="900" dirty="0" err="1">
                <a:latin typeface="IBM Plex Sans" panose="020B0503050203000203" pitchFamily="34" charset="0"/>
              </a:rPr>
              <a:t>Gelbart</a:t>
            </a:r>
            <a:r>
              <a:rPr lang="en-US" sz="900" dirty="0">
                <a:latin typeface="IBM Plex Sans" panose="020B0503050203000203" pitchFamily="34" charset="0"/>
              </a:rPr>
              <a:t>, Paul </a:t>
            </a:r>
            <a:r>
              <a:rPr lang="en-US" sz="900" dirty="0" err="1">
                <a:latin typeface="IBM Plex Sans" panose="020B0503050203000203" pitchFamily="34" charset="0"/>
              </a:rPr>
              <a:t>Whatmough</a:t>
            </a:r>
            <a:r>
              <a:rPr lang="en-US" sz="900" dirty="0">
                <a:latin typeface="IBM Plex Sans" panose="020B0503050203000203" pitchFamily="34" charset="0"/>
              </a:rPr>
              <a:t>, Gu-Yeon Wei, and David Brooks. "A case for efficient accelerator design space exploration via </a:t>
            </a:r>
            <a:r>
              <a:rPr lang="en-US" sz="900" dirty="0" err="1">
                <a:latin typeface="IBM Plex Sans" panose="020B0503050203000203" pitchFamily="34" charset="0"/>
              </a:rPr>
              <a:t>bayesian</a:t>
            </a:r>
            <a:r>
              <a:rPr lang="en-US" sz="900" dirty="0">
                <a:latin typeface="IBM Plex Sans" panose="020B0503050203000203" pitchFamily="34" charset="0"/>
              </a:rPr>
              <a:t> optimization." In ISLPED, 2017.</a:t>
            </a:r>
          </a:p>
        </p:txBody>
      </p:sp>
      <p:pic>
        <p:nvPicPr>
          <p:cNvPr id="7" name="Picture 6">
            <a:extLst>
              <a:ext uri="{FF2B5EF4-FFF2-40B4-BE49-F238E27FC236}">
                <a16:creationId xmlns:a16="http://schemas.microsoft.com/office/drawing/2014/main" id="{504C1999-1FCB-5C4C-B025-DF1C22D6EB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73046" y="659399"/>
            <a:ext cx="3378121" cy="2857328"/>
          </a:xfrm>
          <a:prstGeom prst="rect">
            <a:avLst/>
          </a:prstGeom>
        </p:spPr>
      </p:pic>
      <p:sp>
        <p:nvSpPr>
          <p:cNvPr id="13" name="TextBox 12">
            <a:extLst>
              <a:ext uri="{FF2B5EF4-FFF2-40B4-BE49-F238E27FC236}">
                <a16:creationId xmlns:a16="http://schemas.microsoft.com/office/drawing/2014/main" id="{F57341C5-448A-4132-47FD-F3737334E1DD}"/>
              </a:ext>
            </a:extLst>
          </p:cNvPr>
          <p:cNvSpPr txBox="1"/>
          <p:nvPr/>
        </p:nvSpPr>
        <p:spPr>
          <a:xfrm>
            <a:off x="692833" y="2748667"/>
            <a:ext cx="3499728" cy="954107"/>
          </a:xfrm>
          <a:prstGeom prst="rect">
            <a:avLst/>
          </a:prstGeom>
          <a:noFill/>
        </p:spPr>
        <p:txBody>
          <a:bodyPr wrap="square">
            <a:spAutoFit/>
          </a:bodyPr>
          <a:lstStyle/>
          <a:p>
            <a:r>
              <a:rPr lang="en-US" sz="1400" dirty="0">
                <a:solidFill>
                  <a:srgbClr val="FF0000"/>
                </a:solidFill>
              </a:rPr>
              <a:t>Implications:</a:t>
            </a:r>
          </a:p>
          <a:p>
            <a:r>
              <a:rPr lang="en-US" sz="1400" dirty="0">
                <a:solidFill>
                  <a:srgbClr val="FF0000"/>
                </a:solidFill>
              </a:rPr>
              <a:t>- Inefficient solutions</a:t>
            </a:r>
          </a:p>
          <a:p>
            <a:r>
              <a:rPr lang="en-US" sz="1400" dirty="0">
                <a:solidFill>
                  <a:srgbClr val="FF0000"/>
                </a:solidFill>
              </a:rPr>
              <a:t>- Massive search time </a:t>
            </a:r>
            <a:br>
              <a:rPr lang="en-US" sz="1400" dirty="0">
                <a:solidFill>
                  <a:srgbClr val="FF0000"/>
                </a:solidFill>
              </a:rPr>
            </a:br>
            <a:r>
              <a:rPr lang="en-US" sz="1400" dirty="0">
                <a:solidFill>
                  <a:srgbClr val="FF0000"/>
                </a:solidFill>
              </a:rPr>
              <a:t>   (Days—Weeks for 1000s of Trials!)</a:t>
            </a:r>
            <a:endParaRPr lang="en-US" sz="1200" dirty="0">
              <a:solidFill>
                <a:srgbClr val="FF0000"/>
              </a:solidFill>
            </a:endParaRPr>
          </a:p>
        </p:txBody>
      </p:sp>
      <p:cxnSp>
        <p:nvCxnSpPr>
          <p:cNvPr id="5" name="Straight Arrow Connector 4">
            <a:extLst>
              <a:ext uri="{FF2B5EF4-FFF2-40B4-BE49-F238E27FC236}">
                <a16:creationId xmlns:a16="http://schemas.microsoft.com/office/drawing/2014/main" id="{6D386D29-E1AB-2507-4512-46AF2B979A6D}"/>
              </a:ext>
            </a:extLst>
          </p:cNvPr>
          <p:cNvCxnSpPr/>
          <p:nvPr/>
        </p:nvCxnSpPr>
        <p:spPr bwMode="auto">
          <a:xfrm>
            <a:off x="5143208" y="1401933"/>
            <a:ext cx="0" cy="1201567"/>
          </a:xfrm>
          <a:prstGeom prst="straightConnector1">
            <a:avLst/>
          </a:prstGeom>
          <a:ln w="9525">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C961A2D3-121C-CC8E-67CF-2B4A2204D383}"/>
              </a:ext>
            </a:extLst>
          </p:cNvPr>
          <p:cNvCxnSpPr>
            <a:cxnSpLocks/>
          </p:cNvCxnSpPr>
          <p:nvPr/>
        </p:nvCxnSpPr>
        <p:spPr bwMode="auto">
          <a:xfrm>
            <a:off x="6450745" y="3501539"/>
            <a:ext cx="1018175" cy="0"/>
          </a:xfrm>
          <a:prstGeom prst="straightConnector1">
            <a:avLst/>
          </a:prstGeom>
          <a:ln w="9525">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grpSp>
        <p:nvGrpSpPr>
          <p:cNvPr id="8" name="Group 7">
            <a:extLst>
              <a:ext uri="{FF2B5EF4-FFF2-40B4-BE49-F238E27FC236}">
                <a16:creationId xmlns:a16="http://schemas.microsoft.com/office/drawing/2014/main" id="{3024DA96-8645-0DE3-6256-534219952730}"/>
              </a:ext>
            </a:extLst>
          </p:cNvPr>
          <p:cNvGrpSpPr/>
          <p:nvPr/>
        </p:nvGrpSpPr>
        <p:grpSpPr>
          <a:xfrm>
            <a:off x="685035" y="1185325"/>
            <a:ext cx="3988565" cy="838374"/>
            <a:chOff x="583435" y="1073220"/>
            <a:chExt cx="3988565" cy="838374"/>
          </a:xfrm>
        </p:grpSpPr>
        <p:pic>
          <p:nvPicPr>
            <p:cNvPr id="3" name="Picture 2">
              <a:extLst>
                <a:ext uri="{FF2B5EF4-FFF2-40B4-BE49-F238E27FC236}">
                  <a16:creationId xmlns:a16="http://schemas.microsoft.com/office/drawing/2014/main" id="{A5D4CCE0-7E31-AD57-7B7F-0D78DFB6C0CD}"/>
                </a:ext>
              </a:extLst>
            </p:cNvPr>
            <p:cNvPicPr>
              <a:picLocks noChangeAspect="1"/>
            </p:cNvPicPr>
            <p:nvPr/>
          </p:nvPicPr>
          <p:blipFill rotWithShape="1">
            <a:blip r:embed="rId4"/>
            <a:srcRect l="23674" t="28496" r="2089" b="49942"/>
            <a:stretch/>
          </p:blipFill>
          <p:spPr>
            <a:xfrm>
              <a:off x="583435" y="1265263"/>
              <a:ext cx="3566916" cy="646331"/>
            </a:xfrm>
            <a:prstGeom prst="rect">
              <a:avLst/>
            </a:prstGeom>
          </p:spPr>
        </p:pic>
        <p:sp>
          <p:nvSpPr>
            <p:cNvPr id="2" name="Rectangle 1">
              <a:extLst>
                <a:ext uri="{FF2B5EF4-FFF2-40B4-BE49-F238E27FC236}">
                  <a16:creationId xmlns:a16="http://schemas.microsoft.com/office/drawing/2014/main" id="{B68E23BA-BCEA-0BE1-031C-7E2F6D61B9D2}"/>
                </a:ext>
              </a:extLst>
            </p:cNvPr>
            <p:cNvSpPr/>
            <p:nvPr/>
          </p:nvSpPr>
          <p:spPr bwMode="auto">
            <a:xfrm>
              <a:off x="2800350" y="1073220"/>
              <a:ext cx="1771650" cy="311976"/>
            </a:xfrm>
            <a:prstGeom prst="rect">
              <a:avLst/>
            </a:prstGeom>
            <a:solidFill>
              <a:srgbClr val="F4F4F4"/>
            </a:solidFill>
            <a:ln w="19050">
              <a:solidFill>
                <a:srgbClr val="F4F4F4"/>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rgbClr val="FF0000"/>
                </a:solidFill>
                <a:effectLst/>
                <a:latin typeface="IBM Plex Sans" panose="020B0503050203000203" pitchFamily="34" charset="0"/>
              </a:endParaRPr>
            </a:p>
          </p:txBody>
        </p:sp>
      </p:grpSp>
      <p:sp>
        <p:nvSpPr>
          <p:cNvPr id="12" name="TextBox 11">
            <a:extLst>
              <a:ext uri="{FF2B5EF4-FFF2-40B4-BE49-F238E27FC236}">
                <a16:creationId xmlns:a16="http://schemas.microsoft.com/office/drawing/2014/main" id="{B1BC5025-F76E-8A7E-0426-7805CE17074C}"/>
              </a:ext>
            </a:extLst>
          </p:cNvPr>
          <p:cNvSpPr txBox="1"/>
          <p:nvPr/>
        </p:nvSpPr>
        <p:spPr>
          <a:xfrm>
            <a:off x="2845383" y="1252601"/>
            <a:ext cx="1806013" cy="286232"/>
          </a:xfrm>
          <a:prstGeom prst="rect">
            <a:avLst/>
          </a:prstGeom>
          <a:noFill/>
        </p:spPr>
        <p:txBody>
          <a:bodyPr wrap="square">
            <a:spAutoFit/>
          </a:bodyPr>
          <a:lstStyle/>
          <a:p>
            <a:pPr marL="0" marR="0" indent="0" algn="l"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IBM Plex Sans" panose="020B0503050203000203" pitchFamily="34" charset="0"/>
              </a:rPr>
              <a:t>Total Cost Value</a:t>
            </a:r>
          </a:p>
        </p:txBody>
      </p:sp>
      <p:sp>
        <p:nvSpPr>
          <p:cNvPr id="9" name="TextBox 8">
            <a:extLst>
              <a:ext uri="{FF2B5EF4-FFF2-40B4-BE49-F238E27FC236}">
                <a16:creationId xmlns:a16="http://schemas.microsoft.com/office/drawing/2014/main" id="{EDDE8798-A71D-F0F1-FC1F-CA0614EC8460}"/>
              </a:ext>
            </a:extLst>
          </p:cNvPr>
          <p:cNvSpPr txBox="1"/>
          <p:nvPr/>
        </p:nvSpPr>
        <p:spPr>
          <a:xfrm>
            <a:off x="384629" y="4827701"/>
            <a:ext cx="2635658" cy="307777"/>
          </a:xfrm>
          <a:prstGeom prst="rect">
            <a:avLst/>
          </a:prstGeom>
          <a:noFill/>
        </p:spPr>
        <p:txBody>
          <a:bodyPr wrap="none" rtlCol="0">
            <a:spAutoFit/>
          </a:bodyPr>
          <a:lstStyle/>
          <a:p>
            <a:pPr algn="l"/>
            <a:r>
              <a:rPr lang="en-US" sz="1400" dirty="0">
                <a:solidFill>
                  <a:schemeClr val="tx1"/>
                </a:solidFill>
                <a:latin typeface="IBM Plex Sans" charset="0"/>
                <a:ea typeface="IBM Plex Sans" charset="0"/>
                <a:cs typeface="IBM Plex Sans" charset="0"/>
              </a:rPr>
              <a:t>Explainable-DSE [ASPLOS ’24]</a:t>
            </a:r>
          </a:p>
        </p:txBody>
      </p:sp>
      <p:sp>
        <p:nvSpPr>
          <p:cNvPr id="11" name="Rectangle 10">
            <a:extLst>
              <a:ext uri="{FF2B5EF4-FFF2-40B4-BE49-F238E27FC236}">
                <a16:creationId xmlns:a16="http://schemas.microsoft.com/office/drawing/2014/main" id="{2C3D86B7-1D04-589C-B819-1442FF0A2CE9}"/>
              </a:ext>
            </a:extLst>
          </p:cNvPr>
          <p:cNvSpPr/>
          <p:nvPr/>
        </p:nvSpPr>
        <p:spPr bwMode="auto">
          <a:xfrm>
            <a:off x="7995138" y="1758462"/>
            <a:ext cx="257901" cy="687753"/>
          </a:xfrm>
          <a:prstGeom prst="rect">
            <a:avLst/>
          </a:prstGeom>
          <a:solidFill>
            <a:srgbClr val="F4F4F4"/>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sp>
        <p:nvSpPr>
          <p:cNvPr id="14" name="TextBox 13">
            <a:extLst>
              <a:ext uri="{FF2B5EF4-FFF2-40B4-BE49-F238E27FC236}">
                <a16:creationId xmlns:a16="http://schemas.microsoft.com/office/drawing/2014/main" id="{79572531-9EEF-2453-DB46-94A2D8C80965}"/>
              </a:ext>
            </a:extLst>
          </p:cNvPr>
          <p:cNvSpPr txBox="1"/>
          <p:nvPr/>
        </p:nvSpPr>
        <p:spPr>
          <a:xfrm>
            <a:off x="8002304" y="1939892"/>
            <a:ext cx="753732" cy="276999"/>
          </a:xfrm>
          <a:prstGeom prst="rect">
            <a:avLst/>
          </a:prstGeom>
          <a:noFill/>
        </p:spPr>
        <p:txBody>
          <a:bodyPr wrap="none" rtlCol="0">
            <a:spAutoFit/>
          </a:bodyPr>
          <a:lstStyle/>
          <a:p>
            <a:pPr algn="l"/>
            <a:r>
              <a:rPr lang="en-US" sz="1200" b="1" dirty="0">
                <a:solidFill>
                  <a:schemeClr val="tx1"/>
                </a:solidFill>
                <a:latin typeface="IBM Plex Sans" charset="0"/>
                <a:ea typeface="IBM Plex Sans" charset="0"/>
                <a:cs typeface="IBM Plex Sans" charset="0"/>
              </a:rPr>
              <a:t>Latency</a:t>
            </a:r>
          </a:p>
        </p:txBody>
      </p:sp>
    </p:spTree>
    <p:extLst>
      <p:ext uri="{BB962C8B-B14F-4D97-AF65-F5344CB8AC3E}">
        <p14:creationId xmlns:p14="http://schemas.microsoft.com/office/powerpoint/2010/main" val="4010749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mtClean="0"/>
              <a:pPr/>
              <a:t>14</a:t>
            </a:fld>
            <a:endParaRPr lang="en-US"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260322"/>
            <a:ext cx="8006241" cy="461665"/>
          </a:xfrm>
          <a:prstGeom prst="rect">
            <a:avLst/>
          </a:prstGeom>
          <a:noFill/>
        </p:spPr>
        <p:txBody>
          <a:bodyPr wrap="square">
            <a:spAutoFit/>
          </a:bodyPr>
          <a:lstStyle/>
          <a:p>
            <a:r>
              <a:rPr lang="en-US" sz="2400" b="1" dirty="0"/>
              <a:t>Bottleneck Model-Driven Design Space Exploration</a:t>
            </a:r>
          </a:p>
        </p:txBody>
      </p:sp>
      <p:pic>
        <p:nvPicPr>
          <p:cNvPr id="2" name="Picture 1">
            <a:extLst>
              <a:ext uri="{FF2B5EF4-FFF2-40B4-BE49-F238E27FC236}">
                <a16:creationId xmlns:a16="http://schemas.microsoft.com/office/drawing/2014/main" id="{B0E47BB3-98B9-2FFB-3009-2E9963A5AE62}"/>
              </a:ext>
            </a:extLst>
          </p:cNvPr>
          <p:cNvPicPr>
            <a:picLocks noChangeAspect="1"/>
          </p:cNvPicPr>
          <p:nvPr/>
        </p:nvPicPr>
        <p:blipFill rotWithShape="1">
          <a:blip r:embed="rId3"/>
          <a:srcRect l="20047"/>
          <a:stretch/>
        </p:blipFill>
        <p:spPr>
          <a:xfrm>
            <a:off x="258938" y="941561"/>
            <a:ext cx="3932806" cy="819817"/>
          </a:xfrm>
          <a:prstGeom prst="rect">
            <a:avLst/>
          </a:prstGeom>
        </p:spPr>
      </p:pic>
      <p:pic>
        <p:nvPicPr>
          <p:cNvPr id="24" name="Picture 23">
            <a:extLst>
              <a:ext uri="{FF2B5EF4-FFF2-40B4-BE49-F238E27FC236}">
                <a16:creationId xmlns:a16="http://schemas.microsoft.com/office/drawing/2014/main" id="{5F534F9D-FCEB-08D5-35EA-8B8BF12E97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7526" y="2141376"/>
            <a:ext cx="6145783" cy="2813211"/>
          </a:xfrm>
          <a:prstGeom prst="rect">
            <a:avLst/>
          </a:prstGeom>
        </p:spPr>
      </p:pic>
      <p:sp>
        <p:nvSpPr>
          <p:cNvPr id="25" name="Text Placeholder 9">
            <a:extLst>
              <a:ext uri="{FF2B5EF4-FFF2-40B4-BE49-F238E27FC236}">
                <a16:creationId xmlns:a16="http://schemas.microsoft.com/office/drawing/2014/main" id="{59219BF2-9E17-E8BD-D7C7-160703DD51DB}"/>
              </a:ext>
            </a:extLst>
          </p:cNvPr>
          <p:cNvSpPr>
            <a:spLocks noGrp="1"/>
          </p:cNvSpPr>
          <p:nvPr>
            <p:ph type="body" sz="quarter" idx="12"/>
          </p:nvPr>
        </p:nvSpPr>
        <p:spPr>
          <a:xfrm>
            <a:off x="4160875" y="853886"/>
            <a:ext cx="4195333" cy="1097491"/>
          </a:xfrm>
        </p:spPr>
        <p:txBody>
          <a:bodyPr/>
          <a:lstStyle/>
          <a:p>
            <a:pPr>
              <a:spcBef>
                <a:spcPts val="900"/>
              </a:spcBef>
            </a:pPr>
            <a:r>
              <a:rPr lang="en-US" sz="1800" b="1" dirty="0"/>
              <a:t>Key Idea: Develop and Use Bottleneck Models for Making Bottleneck Analysis of Cost Functions Explicit and Accessible to Exploration Framework</a:t>
            </a:r>
          </a:p>
        </p:txBody>
      </p:sp>
      <p:sp>
        <p:nvSpPr>
          <p:cNvPr id="3" name="TextBox 2">
            <a:extLst>
              <a:ext uri="{FF2B5EF4-FFF2-40B4-BE49-F238E27FC236}">
                <a16:creationId xmlns:a16="http://schemas.microsoft.com/office/drawing/2014/main" id="{16D78207-41A2-9F99-CA86-F5C158D799A7}"/>
              </a:ext>
            </a:extLst>
          </p:cNvPr>
          <p:cNvSpPr txBox="1"/>
          <p:nvPr/>
        </p:nvSpPr>
        <p:spPr>
          <a:xfrm>
            <a:off x="384629" y="4827701"/>
            <a:ext cx="2635658" cy="307777"/>
          </a:xfrm>
          <a:prstGeom prst="rect">
            <a:avLst/>
          </a:prstGeom>
          <a:noFill/>
        </p:spPr>
        <p:txBody>
          <a:bodyPr wrap="none" rtlCol="0">
            <a:spAutoFit/>
          </a:bodyPr>
          <a:lstStyle/>
          <a:p>
            <a:pPr algn="l"/>
            <a:r>
              <a:rPr lang="en-US" sz="1400" dirty="0">
                <a:solidFill>
                  <a:schemeClr val="tx1"/>
                </a:solidFill>
                <a:latin typeface="IBM Plex Sans" charset="0"/>
                <a:ea typeface="IBM Plex Sans" charset="0"/>
                <a:cs typeface="IBM Plex Sans" charset="0"/>
              </a:rPr>
              <a:t>Explainable-DSE [ASPLOS ’24]</a:t>
            </a:r>
          </a:p>
        </p:txBody>
      </p:sp>
    </p:spTree>
    <p:extLst>
      <p:ext uri="{BB962C8B-B14F-4D97-AF65-F5344CB8AC3E}">
        <p14:creationId xmlns:p14="http://schemas.microsoft.com/office/powerpoint/2010/main" val="2432951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15</a:t>
            </a:fld>
            <a:endParaRPr lang="en-US" sz="1100" dirty="0"/>
          </a:p>
        </p:txBody>
      </p:sp>
      <p:sp>
        <p:nvSpPr>
          <p:cNvPr id="10" name="Text Placeholder 9">
            <a:extLst>
              <a:ext uri="{FF2B5EF4-FFF2-40B4-BE49-F238E27FC236}">
                <a16:creationId xmlns:a16="http://schemas.microsoft.com/office/drawing/2014/main" id="{C94610A4-C6B1-9870-E240-E0FAE19FC5E0}"/>
              </a:ext>
            </a:extLst>
          </p:cNvPr>
          <p:cNvSpPr>
            <a:spLocks noGrp="1"/>
          </p:cNvSpPr>
          <p:nvPr>
            <p:ph type="body" sz="quarter" idx="12"/>
          </p:nvPr>
        </p:nvSpPr>
        <p:spPr>
          <a:xfrm>
            <a:off x="506113" y="715061"/>
            <a:ext cx="7659856" cy="461665"/>
          </a:xfrm>
        </p:spPr>
        <p:txBody>
          <a:bodyPr/>
          <a:lstStyle/>
          <a:p>
            <a:pPr marL="285750" indent="-285750">
              <a:spcBef>
                <a:spcPts val="900"/>
              </a:spcBef>
              <a:buFont typeface="Wingdings" panose="05000000000000000000" pitchFamily="2" charset="2"/>
              <a:buChar char="Ø"/>
            </a:pPr>
            <a:r>
              <a:rPr lang="en-US" dirty="0"/>
              <a:t>Finds ~6X low latency edge deep learning accelerators in 36X less search time </a:t>
            </a:r>
            <a:br>
              <a:rPr lang="en-US" dirty="0"/>
            </a:br>
            <a:r>
              <a:rPr lang="en-US" dirty="0"/>
              <a:t>(minutes–hours vs. days–weeks; 47X fewer DSE iterations)</a:t>
            </a:r>
          </a:p>
          <a:p>
            <a:pPr marL="285750" indent="-285750">
              <a:spcBef>
                <a:spcPts val="900"/>
              </a:spcBef>
              <a:buFont typeface="Wingdings" panose="05000000000000000000" pitchFamily="2" charset="2"/>
              <a:buChar char="Ø"/>
            </a:pPr>
            <a:endParaRPr lang="en-US"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207725"/>
            <a:ext cx="7538877" cy="461665"/>
          </a:xfrm>
          <a:prstGeom prst="rect">
            <a:avLst/>
          </a:prstGeom>
          <a:noFill/>
        </p:spPr>
        <p:txBody>
          <a:bodyPr wrap="square">
            <a:spAutoFit/>
          </a:bodyPr>
          <a:lstStyle/>
          <a:p>
            <a:r>
              <a:rPr lang="en-US" sz="2400" b="1" dirty="0"/>
              <a:t>Efficient HW/SW Codesigns Explored Quickly</a:t>
            </a:r>
          </a:p>
        </p:txBody>
      </p:sp>
      <p:sp>
        <p:nvSpPr>
          <p:cNvPr id="7" name="Text Placeholder 9">
            <a:extLst>
              <a:ext uri="{FF2B5EF4-FFF2-40B4-BE49-F238E27FC236}">
                <a16:creationId xmlns:a16="http://schemas.microsoft.com/office/drawing/2014/main" id="{8BFCB206-C257-F91A-6DEC-1FDBBCABF36A}"/>
              </a:ext>
            </a:extLst>
          </p:cNvPr>
          <p:cNvSpPr txBox="1">
            <a:spLocks/>
          </p:cNvSpPr>
          <p:nvPr/>
        </p:nvSpPr>
        <p:spPr>
          <a:xfrm>
            <a:off x="506113" y="4366136"/>
            <a:ext cx="7659856" cy="461665"/>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marL="285750" indent="-285750" defTabSz="914400">
              <a:spcBef>
                <a:spcPts val="300"/>
              </a:spcBef>
              <a:buFont typeface="Wingdings" panose="05000000000000000000" pitchFamily="2" charset="2"/>
              <a:buChar char="Ø"/>
            </a:pPr>
            <a:r>
              <a:rPr lang="en-US" sz="1600" kern="0" dirty="0"/>
              <a:t>Reasons about inefficiencies in high costs; Reduce costs at every DSE iteration.</a:t>
            </a:r>
            <a:endParaRPr lang="en-US" kern="0" dirty="0"/>
          </a:p>
        </p:txBody>
      </p:sp>
      <p:pic>
        <p:nvPicPr>
          <p:cNvPr id="2" name="Picture 1">
            <a:extLst>
              <a:ext uri="{FF2B5EF4-FFF2-40B4-BE49-F238E27FC236}">
                <a16:creationId xmlns:a16="http://schemas.microsoft.com/office/drawing/2014/main" id="{07C9D8B7-0D6E-9E56-1444-EF318BD956B9}"/>
              </a:ext>
            </a:extLst>
          </p:cNvPr>
          <p:cNvPicPr>
            <a:picLocks noChangeAspect="1"/>
          </p:cNvPicPr>
          <p:nvPr/>
        </p:nvPicPr>
        <p:blipFill>
          <a:blip r:embed="rId3"/>
          <a:stretch>
            <a:fillRect/>
          </a:stretch>
        </p:blipFill>
        <p:spPr>
          <a:xfrm>
            <a:off x="33041" y="1195700"/>
            <a:ext cx="8925291" cy="2936822"/>
          </a:xfrm>
          <a:prstGeom prst="rect">
            <a:avLst/>
          </a:prstGeom>
        </p:spPr>
      </p:pic>
      <p:sp>
        <p:nvSpPr>
          <p:cNvPr id="3" name="TextBox 2">
            <a:extLst>
              <a:ext uri="{FF2B5EF4-FFF2-40B4-BE49-F238E27FC236}">
                <a16:creationId xmlns:a16="http://schemas.microsoft.com/office/drawing/2014/main" id="{0B409C24-95E5-41AD-6CB2-1D1F99D7B1B1}"/>
              </a:ext>
            </a:extLst>
          </p:cNvPr>
          <p:cNvSpPr txBox="1"/>
          <p:nvPr/>
        </p:nvSpPr>
        <p:spPr>
          <a:xfrm>
            <a:off x="384629" y="4827701"/>
            <a:ext cx="2635658" cy="307777"/>
          </a:xfrm>
          <a:prstGeom prst="rect">
            <a:avLst/>
          </a:prstGeom>
          <a:noFill/>
        </p:spPr>
        <p:txBody>
          <a:bodyPr wrap="none" rtlCol="0">
            <a:spAutoFit/>
          </a:bodyPr>
          <a:lstStyle/>
          <a:p>
            <a:pPr algn="l"/>
            <a:r>
              <a:rPr lang="en-US" sz="1400" dirty="0">
                <a:solidFill>
                  <a:schemeClr val="tx1"/>
                </a:solidFill>
                <a:latin typeface="IBM Plex Sans" charset="0"/>
                <a:ea typeface="IBM Plex Sans" charset="0"/>
                <a:cs typeface="IBM Plex Sans" charset="0"/>
              </a:rPr>
              <a:t>Explainable-DSE [ASPLOS ’24]</a:t>
            </a:r>
          </a:p>
        </p:txBody>
      </p:sp>
    </p:spTree>
    <p:extLst>
      <p:ext uri="{BB962C8B-B14F-4D97-AF65-F5344CB8AC3E}">
        <p14:creationId xmlns:p14="http://schemas.microsoft.com/office/powerpoint/2010/main" val="577808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a:xfrm>
            <a:off x="5781676" y="4787900"/>
            <a:ext cx="1828732" cy="166687"/>
          </a:xfrm>
        </p:spPr>
        <p:txBody>
          <a:bodyPr/>
          <a:lstStyle/>
          <a:p>
            <a:fld id="{59395FB3-9C97-154F-86B2-7E381B951268}" type="slidenum">
              <a:rPr lang="en-US" sz="1100" smtClean="0"/>
              <a:pPr/>
              <a:t>16</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321484" cy="461665"/>
          </a:xfrm>
          <a:prstGeom prst="rect">
            <a:avLst/>
          </a:prstGeom>
          <a:noFill/>
        </p:spPr>
        <p:txBody>
          <a:bodyPr wrap="square">
            <a:spAutoFit/>
          </a:bodyPr>
          <a:lstStyle/>
          <a:p>
            <a:r>
              <a:rPr lang="en-US" sz="2400" b="1" dirty="0"/>
              <a:t>Quick Demo: HW/SW Codesign Exploration for BERT</a:t>
            </a:r>
          </a:p>
        </p:txBody>
      </p:sp>
      <p:sp>
        <p:nvSpPr>
          <p:cNvPr id="45" name="TextBox 61">
            <a:extLst>
              <a:ext uri="{FF2B5EF4-FFF2-40B4-BE49-F238E27FC236}">
                <a16:creationId xmlns:a16="http://schemas.microsoft.com/office/drawing/2014/main" id="{F8AAACDA-F4F4-479E-8407-3D3256A8DB48}"/>
              </a:ext>
            </a:extLst>
          </p:cNvPr>
          <p:cNvSpPr txBox="1"/>
          <p:nvPr/>
        </p:nvSpPr>
        <p:spPr>
          <a:xfrm>
            <a:off x="2721685" y="1280944"/>
            <a:ext cx="155876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panose="020F0502020204030204" pitchFamily="34" charset="0"/>
                <a:cs typeface="Calibri" panose="020F0502020204030204" pitchFamily="34" charset="0"/>
              </a:rPr>
              <a:t>DSE Technique</a:t>
            </a:r>
          </a:p>
        </p:txBody>
      </p:sp>
      <p:sp>
        <p:nvSpPr>
          <p:cNvPr id="46" name="TextBox 62">
            <a:extLst>
              <a:ext uri="{FF2B5EF4-FFF2-40B4-BE49-F238E27FC236}">
                <a16:creationId xmlns:a16="http://schemas.microsoft.com/office/drawing/2014/main" id="{C407EE35-FA3D-4357-83D0-540FC8F977F6}"/>
              </a:ext>
            </a:extLst>
          </p:cNvPr>
          <p:cNvSpPr txBox="1"/>
          <p:nvPr/>
        </p:nvSpPr>
        <p:spPr>
          <a:xfrm>
            <a:off x="3446368" y="1520867"/>
            <a:ext cx="128753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panose="020F0502020204030204" pitchFamily="34" charset="0"/>
                <a:cs typeface="Calibri" panose="020F0502020204030204" pitchFamily="34" charset="0"/>
              </a:rPr>
              <a:t>DNN Model</a:t>
            </a:r>
          </a:p>
        </p:txBody>
      </p:sp>
      <p:sp>
        <p:nvSpPr>
          <p:cNvPr id="47" name="TextBox 63">
            <a:extLst>
              <a:ext uri="{FF2B5EF4-FFF2-40B4-BE49-F238E27FC236}">
                <a16:creationId xmlns:a16="http://schemas.microsoft.com/office/drawing/2014/main" id="{A6F088B9-7CE7-4D7C-A509-218B1305693A}"/>
              </a:ext>
            </a:extLst>
          </p:cNvPr>
          <p:cNvSpPr txBox="1"/>
          <p:nvPr/>
        </p:nvSpPr>
        <p:spPr>
          <a:xfrm>
            <a:off x="3205494" y="1755793"/>
            <a:ext cx="229126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Dataflow Optimization</a:t>
            </a:r>
          </a:p>
        </p:txBody>
      </p:sp>
      <p:sp>
        <p:nvSpPr>
          <p:cNvPr id="48" name="TextBox 64">
            <a:extLst>
              <a:ext uri="{FF2B5EF4-FFF2-40B4-BE49-F238E27FC236}">
                <a16:creationId xmlns:a16="http://schemas.microsoft.com/office/drawing/2014/main" id="{ECBACFD8-2FE7-429B-B98D-D704C72E4C3E}"/>
              </a:ext>
            </a:extLst>
          </p:cNvPr>
          <p:cNvSpPr txBox="1"/>
          <p:nvPr/>
        </p:nvSpPr>
        <p:spPr>
          <a:xfrm>
            <a:off x="3607294" y="2089912"/>
            <a:ext cx="199702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Total DSE Iterations</a:t>
            </a:r>
          </a:p>
        </p:txBody>
      </p:sp>
      <p:sp>
        <p:nvSpPr>
          <p:cNvPr id="49" name="TextBox 65">
            <a:extLst>
              <a:ext uri="{FF2B5EF4-FFF2-40B4-BE49-F238E27FC236}">
                <a16:creationId xmlns:a16="http://schemas.microsoft.com/office/drawing/2014/main" id="{9C5A9799-1FAC-47E1-B764-118BDCC68DEE}"/>
              </a:ext>
            </a:extLst>
          </p:cNvPr>
          <p:cNvSpPr txBox="1"/>
          <p:nvPr/>
        </p:nvSpPr>
        <p:spPr>
          <a:xfrm>
            <a:off x="4845816" y="2393046"/>
            <a:ext cx="1544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Initial Samples</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(optional)</a:t>
            </a:r>
          </a:p>
        </p:txBody>
      </p:sp>
      <p:sp>
        <p:nvSpPr>
          <p:cNvPr id="50" name="TextBox 66">
            <a:extLst>
              <a:ext uri="{FF2B5EF4-FFF2-40B4-BE49-F238E27FC236}">
                <a16:creationId xmlns:a16="http://schemas.microsoft.com/office/drawing/2014/main" id="{A699F409-E454-4FB0-894B-2A742071DE8A}"/>
              </a:ext>
            </a:extLst>
          </p:cNvPr>
          <p:cNvSpPr txBox="1"/>
          <p:nvPr/>
        </p:nvSpPr>
        <p:spPr>
          <a:xfrm>
            <a:off x="5890324" y="2739798"/>
            <a:ext cx="963725"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Display</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Output?</a:t>
            </a:r>
          </a:p>
        </p:txBody>
      </p:sp>
      <p:sp>
        <p:nvSpPr>
          <p:cNvPr id="51" name="TextBox 67">
            <a:extLst>
              <a:ext uri="{FF2B5EF4-FFF2-40B4-BE49-F238E27FC236}">
                <a16:creationId xmlns:a16="http://schemas.microsoft.com/office/drawing/2014/main" id="{15F67206-62DE-4EBA-923A-4BEB09A06556}"/>
              </a:ext>
            </a:extLst>
          </p:cNvPr>
          <p:cNvSpPr txBox="1"/>
          <p:nvPr/>
        </p:nvSpPr>
        <p:spPr>
          <a:xfrm>
            <a:off x="6693939" y="2459244"/>
            <a:ext cx="1060290"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Set Initial</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Point?</a:t>
            </a:r>
          </a:p>
        </p:txBody>
      </p:sp>
      <p:cxnSp>
        <p:nvCxnSpPr>
          <p:cNvPr id="52" name="Straight Arrow Connector 51">
            <a:extLst>
              <a:ext uri="{FF2B5EF4-FFF2-40B4-BE49-F238E27FC236}">
                <a16:creationId xmlns:a16="http://schemas.microsoft.com/office/drawing/2014/main" id="{68FCF33B-5E84-4B9A-A29E-7B0EE24D8015}"/>
              </a:ext>
            </a:extLst>
          </p:cNvPr>
          <p:cNvCxnSpPr>
            <a:cxnSpLocks/>
          </p:cNvCxnSpPr>
          <p:nvPr/>
        </p:nvCxnSpPr>
        <p:spPr>
          <a:xfrm flipV="1">
            <a:off x="3870961" y="1336201"/>
            <a:ext cx="570414" cy="124691"/>
          </a:xfrm>
          <a:prstGeom prst="straightConnector1">
            <a:avLst/>
          </a:prstGeom>
          <a:noFill/>
          <a:ln w="12700" cap="flat" cmpd="sng" algn="ctr">
            <a:solidFill>
              <a:srgbClr val="000000"/>
            </a:solidFill>
            <a:prstDash val="solid"/>
            <a:tailEnd type="triangle"/>
          </a:ln>
          <a:effectLst>
            <a:outerShdw blurRad="38100" dist="25400" dir="5400000" rotWithShape="0">
              <a:srgbClr val="000000">
                <a:alpha val="40000"/>
              </a:srgbClr>
            </a:outerShdw>
          </a:effectLst>
        </p:spPr>
      </p:cxnSp>
      <p:cxnSp>
        <p:nvCxnSpPr>
          <p:cNvPr id="53" name="Straight Arrow Connector 52">
            <a:extLst>
              <a:ext uri="{FF2B5EF4-FFF2-40B4-BE49-F238E27FC236}">
                <a16:creationId xmlns:a16="http://schemas.microsoft.com/office/drawing/2014/main" id="{0DDA7A39-6BA2-4B4F-81C6-B57EA38DE9BF}"/>
              </a:ext>
            </a:extLst>
          </p:cNvPr>
          <p:cNvCxnSpPr>
            <a:cxnSpLocks/>
          </p:cNvCxnSpPr>
          <p:nvPr/>
        </p:nvCxnSpPr>
        <p:spPr>
          <a:xfrm flipV="1">
            <a:off x="4298331" y="1371892"/>
            <a:ext cx="830672" cy="278384"/>
          </a:xfrm>
          <a:prstGeom prst="straightConnector1">
            <a:avLst/>
          </a:prstGeom>
          <a:noFill/>
          <a:ln w="12700" cap="flat" cmpd="sng" algn="ctr">
            <a:solidFill>
              <a:srgbClr val="000000"/>
            </a:solidFill>
            <a:prstDash val="solid"/>
            <a:tailEnd type="triangle"/>
          </a:ln>
          <a:effectLst>
            <a:outerShdw blurRad="38100" dist="25400" dir="5400000" rotWithShape="0">
              <a:srgbClr val="000000">
                <a:alpha val="40000"/>
              </a:srgbClr>
            </a:outerShdw>
          </a:effectLst>
        </p:spPr>
      </p:cxnSp>
      <p:cxnSp>
        <p:nvCxnSpPr>
          <p:cNvPr id="54" name="Straight Arrow Connector 53">
            <a:extLst>
              <a:ext uri="{FF2B5EF4-FFF2-40B4-BE49-F238E27FC236}">
                <a16:creationId xmlns:a16="http://schemas.microsoft.com/office/drawing/2014/main" id="{98F26A8D-6031-45F2-8B2D-DE7F172B498E}"/>
              </a:ext>
            </a:extLst>
          </p:cNvPr>
          <p:cNvCxnSpPr>
            <a:cxnSpLocks/>
          </p:cNvCxnSpPr>
          <p:nvPr/>
        </p:nvCxnSpPr>
        <p:spPr>
          <a:xfrm flipV="1">
            <a:off x="4864132" y="1368647"/>
            <a:ext cx="698272" cy="521552"/>
          </a:xfrm>
          <a:prstGeom prst="straightConnector1">
            <a:avLst/>
          </a:prstGeom>
          <a:noFill/>
          <a:ln w="12700" cap="flat" cmpd="sng" algn="ctr">
            <a:solidFill>
              <a:srgbClr val="000000"/>
            </a:solidFill>
            <a:prstDash val="solid"/>
            <a:tailEnd type="triangle"/>
          </a:ln>
          <a:effectLst>
            <a:outerShdw blurRad="38100" dist="25400" dir="5400000" rotWithShape="0">
              <a:srgbClr val="000000">
                <a:alpha val="40000"/>
              </a:srgbClr>
            </a:outerShdw>
          </a:effectLst>
        </p:spPr>
      </p:cxnSp>
      <p:cxnSp>
        <p:nvCxnSpPr>
          <p:cNvPr id="55" name="Straight Arrow Connector 54">
            <a:extLst>
              <a:ext uri="{FF2B5EF4-FFF2-40B4-BE49-F238E27FC236}">
                <a16:creationId xmlns:a16="http://schemas.microsoft.com/office/drawing/2014/main" id="{39268B91-5185-4419-929C-386E84E96CF3}"/>
              </a:ext>
            </a:extLst>
          </p:cNvPr>
          <p:cNvCxnSpPr>
            <a:cxnSpLocks/>
          </p:cNvCxnSpPr>
          <p:nvPr/>
        </p:nvCxnSpPr>
        <p:spPr>
          <a:xfrm flipV="1">
            <a:off x="5413026" y="1368647"/>
            <a:ext cx="497694" cy="751631"/>
          </a:xfrm>
          <a:prstGeom prst="straightConnector1">
            <a:avLst/>
          </a:prstGeom>
          <a:noFill/>
          <a:ln w="12700" cap="flat" cmpd="sng" algn="ctr">
            <a:solidFill>
              <a:srgbClr val="000000"/>
            </a:solidFill>
            <a:prstDash val="solid"/>
            <a:tailEnd type="triangle"/>
          </a:ln>
          <a:effectLst>
            <a:outerShdw blurRad="38100" dist="25400" dir="5400000" rotWithShape="0">
              <a:srgbClr val="000000">
                <a:alpha val="40000"/>
              </a:srgbClr>
            </a:outerShdw>
          </a:effectLst>
        </p:spPr>
      </p:cxnSp>
      <p:cxnSp>
        <p:nvCxnSpPr>
          <p:cNvPr id="56" name="Straight Arrow Connector 55">
            <a:extLst>
              <a:ext uri="{FF2B5EF4-FFF2-40B4-BE49-F238E27FC236}">
                <a16:creationId xmlns:a16="http://schemas.microsoft.com/office/drawing/2014/main" id="{3DD9F2B4-E15F-403D-991E-3D0BE2EF18C3}"/>
              </a:ext>
            </a:extLst>
          </p:cNvPr>
          <p:cNvCxnSpPr>
            <a:cxnSpLocks/>
          </p:cNvCxnSpPr>
          <p:nvPr/>
        </p:nvCxnSpPr>
        <p:spPr>
          <a:xfrm flipV="1">
            <a:off x="5937705" y="1336201"/>
            <a:ext cx="132823" cy="1051999"/>
          </a:xfrm>
          <a:prstGeom prst="straightConnector1">
            <a:avLst/>
          </a:prstGeom>
          <a:noFill/>
          <a:ln w="12700" cap="flat" cmpd="sng" algn="ctr">
            <a:solidFill>
              <a:srgbClr val="000000"/>
            </a:solidFill>
            <a:prstDash val="solid"/>
            <a:tailEnd type="triangle"/>
          </a:ln>
          <a:effectLst>
            <a:outerShdw blurRad="38100" dist="25400" dir="5400000" rotWithShape="0">
              <a:srgbClr val="000000">
                <a:alpha val="40000"/>
              </a:srgbClr>
            </a:outerShdw>
          </a:effectLst>
        </p:spPr>
      </p:cxnSp>
      <p:cxnSp>
        <p:nvCxnSpPr>
          <p:cNvPr id="57" name="Straight Arrow Connector 56">
            <a:extLst>
              <a:ext uri="{FF2B5EF4-FFF2-40B4-BE49-F238E27FC236}">
                <a16:creationId xmlns:a16="http://schemas.microsoft.com/office/drawing/2014/main" id="{B276735B-7946-40C3-9C47-44A252ABA04F}"/>
              </a:ext>
            </a:extLst>
          </p:cNvPr>
          <p:cNvCxnSpPr>
            <a:cxnSpLocks/>
          </p:cNvCxnSpPr>
          <p:nvPr/>
        </p:nvCxnSpPr>
        <p:spPr>
          <a:xfrm flipV="1">
            <a:off x="6409915" y="1368648"/>
            <a:ext cx="1" cy="1557362"/>
          </a:xfrm>
          <a:prstGeom prst="straightConnector1">
            <a:avLst/>
          </a:prstGeom>
          <a:noFill/>
          <a:ln w="12700" cap="flat" cmpd="sng" algn="ctr">
            <a:solidFill>
              <a:srgbClr val="000000"/>
            </a:solidFill>
            <a:prstDash val="solid"/>
            <a:tailEnd type="triangle"/>
          </a:ln>
          <a:effectLst>
            <a:outerShdw blurRad="38100" dist="25400" dir="5400000" rotWithShape="0">
              <a:srgbClr val="000000">
                <a:alpha val="40000"/>
              </a:srgbClr>
            </a:outerShdw>
          </a:effectLst>
        </p:spPr>
      </p:cxnSp>
      <p:cxnSp>
        <p:nvCxnSpPr>
          <p:cNvPr id="58" name="Straight Arrow Connector 57">
            <a:extLst>
              <a:ext uri="{FF2B5EF4-FFF2-40B4-BE49-F238E27FC236}">
                <a16:creationId xmlns:a16="http://schemas.microsoft.com/office/drawing/2014/main" id="{F87B949D-302D-4CC6-92F2-B161C74A831B}"/>
              </a:ext>
            </a:extLst>
          </p:cNvPr>
          <p:cNvCxnSpPr>
            <a:cxnSpLocks/>
          </p:cNvCxnSpPr>
          <p:nvPr/>
        </p:nvCxnSpPr>
        <p:spPr>
          <a:xfrm flipH="1" flipV="1">
            <a:off x="6638959" y="1364755"/>
            <a:ext cx="299285" cy="1188477"/>
          </a:xfrm>
          <a:prstGeom prst="straightConnector1">
            <a:avLst/>
          </a:prstGeom>
          <a:noFill/>
          <a:ln w="12700" cap="flat" cmpd="sng" algn="ctr">
            <a:solidFill>
              <a:srgbClr val="000000"/>
            </a:solidFill>
            <a:prstDash val="solid"/>
            <a:tailEnd type="triangle"/>
          </a:ln>
          <a:effectLst>
            <a:outerShdw blurRad="38100" dist="25400" dir="5400000" rotWithShape="0">
              <a:srgbClr val="000000">
                <a:alpha val="40000"/>
              </a:srgbClr>
            </a:outerShdw>
          </a:effectLst>
        </p:spPr>
      </p:cxnSp>
      <p:sp>
        <p:nvSpPr>
          <p:cNvPr id="60" name="TextBox 98">
            <a:extLst>
              <a:ext uri="{FF2B5EF4-FFF2-40B4-BE49-F238E27FC236}">
                <a16:creationId xmlns:a16="http://schemas.microsoft.com/office/drawing/2014/main" id="{3A25A33F-5BEE-4E61-9FCA-F78CBC474C87}"/>
              </a:ext>
            </a:extLst>
          </p:cNvPr>
          <p:cNvSpPr txBox="1"/>
          <p:nvPr/>
        </p:nvSpPr>
        <p:spPr>
          <a:xfrm>
            <a:off x="1057870" y="4069793"/>
            <a:ext cx="8230301"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ourier New" panose="02070309020205020404" pitchFamily="49" charset="0"/>
                <a:cs typeface="Courier New" panose="02070309020205020404" pitchFamily="49" charset="0"/>
              </a:rPr>
              <a:t>python optimizer.py [--</a:t>
            </a:r>
            <a:r>
              <a:rPr lang="en-US" sz="1600" dirty="0" err="1">
                <a:latin typeface="Courier New" panose="02070309020205020404" pitchFamily="49" charset="0"/>
                <a:cs typeface="Courier New" panose="02070309020205020404" pitchFamily="49" charset="0"/>
              </a:rPr>
              <a:t>dse</a:t>
            </a:r>
            <a:r>
              <a:rPr lang="en-US" sz="1600" dirty="0">
                <a:latin typeface="Courier New" panose="02070309020205020404" pitchFamily="49" charset="0"/>
                <a:cs typeface="Courier New" panose="02070309020205020404" pitchFamily="49" charset="0"/>
              </a:rPr>
              <a:t>-method] [--constraints] [--objectives] [--convergence-threshold] [--design-space] [--</a:t>
            </a:r>
            <a:r>
              <a:rPr lang="en-US" sz="1600" dirty="0" err="1">
                <a:latin typeface="Courier New" panose="02070309020205020404" pitchFamily="49" charset="0"/>
                <a:cs typeface="Courier New" panose="02070309020205020404" pitchFamily="49" charset="0"/>
              </a:rPr>
              <a:t>dnn</a:t>
            </a:r>
            <a:r>
              <a:rPr lang="en-US" sz="1600" dirty="0">
                <a:latin typeface="Courier New" panose="02070309020205020404" pitchFamily="49" charset="0"/>
                <a:cs typeface="Courier New" panose="02070309020205020404" pitchFamily="49" charset="0"/>
              </a:rPr>
              <a:t>-models] [--output] [--dataflow-opt] [--epochs] [--initial-points]</a:t>
            </a:r>
          </a:p>
        </p:txBody>
      </p:sp>
      <p:sp>
        <p:nvSpPr>
          <p:cNvPr id="61" name="TextBox 99">
            <a:extLst>
              <a:ext uri="{FF2B5EF4-FFF2-40B4-BE49-F238E27FC236}">
                <a16:creationId xmlns:a16="http://schemas.microsoft.com/office/drawing/2014/main" id="{BB44368A-1911-4690-93E9-48348F4158D0}"/>
              </a:ext>
            </a:extLst>
          </p:cNvPr>
          <p:cNvSpPr txBox="1"/>
          <p:nvPr/>
        </p:nvSpPr>
        <p:spPr>
          <a:xfrm>
            <a:off x="1509807" y="2127474"/>
            <a:ext cx="3334824" cy="18158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alibri" panose="020F0502020204030204" pitchFamily="34" charset="0"/>
                <a:cs typeface="Calibri" panose="020F0502020204030204" pitchFamily="34" charset="0"/>
              </a:rPr>
              <a:t>- Our Agile DSE</a:t>
            </a:r>
          </a:p>
          <a:p>
            <a:r>
              <a:rPr lang="en-US" sz="1600" dirty="0">
                <a:latin typeface="Calibri" panose="020F0502020204030204" pitchFamily="34" charset="0"/>
                <a:cs typeface="Calibri" panose="020F0502020204030204" pitchFamily="34" charset="0"/>
              </a:rPr>
              <a:t>- Constrained Reinforcement Learning</a:t>
            </a:r>
          </a:p>
          <a:p>
            <a:r>
              <a:rPr lang="en-US" sz="1600" dirty="0">
                <a:latin typeface="Calibri" panose="020F0502020204030204" pitchFamily="34" charset="0"/>
                <a:cs typeface="Calibri" panose="020F0502020204030204" pitchFamily="34" charset="0"/>
              </a:rPr>
              <a:t>- Bayesian Optimization</a:t>
            </a:r>
          </a:p>
          <a:p>
            <a:r>
              <a:rPr lang="en-US" sz="1600" dirty="0">
                <a:latin typeface="Calibri" panose="020F0502020204030204" pitchFamily="34" charset="0"/>
                <a:cs typeface="Calibri" panose="020F0502020204030204" pitchFamily="34" charset="0"/>
              </a:rPr>
              <a:t>- Random Search</a:t>
            </a:r>
          </a:p>
          <a:p>
            <a:r>
              <a:rPr lang="en-US" sz="1600" dirty="0">
                <a:latin typeface="Calibri" panose="020F0502020204030204" pitchFamily="34" charset="0"/>
                <a:cs typeface="Calibri" panose="020F0502020204030204" pitchFamily="34" charset="0"/>
              </a:rPr>
              <a:t>- Grid Search</a:t>
            </a:r>
          </a:p>
          <a:p>
            <a:r>
              <a:rPr lang="en-US" sz="1600" dirty="0">
                <a:latin typeface="Calibri" panose="020F0502020204030204" pitchFamily="34" charset="0"/>
                <a:cs typeface="Calibri" panose="020F0502020204030204" pitchFamily="34" charset="0"/>
              </a:rPr>
              <a:t>- Genetic Algorithm</a:t>
            </a:r>
          </a:p>
          <a:p>
            <a:r>
              <a:rPr lang="en-US" sz="1600" dirty="0">
                <a:latin typeface="Calibri" panose="020F0502020204030204" pitchFamily="34" charset="0"/>
                <a:cs typeface="Calibri" panose="020F0502020204030204" pitchFamily="34" charset="0"/>
              </a:rPr>
              <a:t>- Simulated Annealing</a:t>
            </a:r>
          </a:p>
        </p:txBody>
      </p:sp>
      <p:sp>
        <p:nvSpPr>
          <p:cNvPr id="62" name="Right Brace 61">
            <a:extLst>
              <a:ext uri="{FF2B5EF4-FFF2-40B4-BE49-F238E27FC236}">
                <a16:creationId xmlns:a16="http://schemas.microsoft.com/office/drawing/2014/main" id="{D3227C75-E9C1-4060-BEF9-BB05AF5A554D}"/>
              </a:ext>
            </a:extLst>
          </p:cNvPr>
          <p:cNvSpPr/>
          <p:nvPr/>
        </p:nvSpPr>
        <p:spPr>
          <a:xfrm>
            <a:off x="3355745" y="2133692"/>
            <a:ext cx="182544" cy="1662683"/>
          </a:xfrm>
          <a:prstGeom prst="rightBrace">
            <a:avLst/>
          </a:prstGeom>
          <a:noFill/>
          <a:ln w="19050" cap="flat" cmpd="sng" algn="ctr">
            <a:solidFill>
              <a:srgbClr val="000000"/>
            </a:solidFill>
            <a:prstDash val="solid"/>
            <a:headEnd type="none" w="med" len="med"/>
            <a:tailEnd type="none" w="med" len="med"/>
          </a:ln>
          <a:effectLst>
            <a:outerShdw blurRad="38100" dist="25400" dir="5400000" rotWithShape="0">
              <a:srgbClr val="000000">
                <a:alpha val="40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Gill Sans MT"/>
              <a:ea typeface="+mn-ea"/>
              <a:cs typeface="+mn-cs"/>
            </a:endParaRPr>
          </a:p>
        </p:txBody>
      </p:sp>
      <p:cxnSp>
        <p:nvCxnSpPr>
          <p:cNvPr id="63" name="Straight Arrow Connector 62">
            <a:extLst>
              <a:ext uri="{FF2B5EF4-FFF2-40B4-BE49-F238E27FC236}">
                <a16:creationId xmlns:a16="http://schemas.microsoft.com/office/drawing/2014/main" id="{6A4D04D9-5D70-41B2-8BD6-2AB4EAD9BF98}"/>
              </a:ext>
            </a:extLst>
          </p:cNvPr>
          <p:cNvCxnSpPr>
            <a:cxnSpLocks/>
          </p:cNvCxnSpPr>
          <p:nvPr/>
        </p:nvCxnSpPr>
        <p:spPr>
          <a:xfrm flipH="1" flipV="1">
            <a:off x="3501065" y="3062963"/>
            <a:ext cx="513128" cy="1078733"/>
          </a:xfrm>
          <a:prstGeom prst="straightConnector1">
            <a:avLst/>
          </a:prstGeom>
          <a:noFill/>
          <a:ln w="19050" cap="flat" cmpd="sng" algn="ctr">
            <a:solidFill>
              <a:srgbClr val="000000"/>
            </a:solidFill>
            <a:prstDash val="solid"/>
            <a:tailEnd type="triangle"/>
          </a:ln>
          <a:effectLst>
            <a:outerShdw blurRad="38100" dist="25400" dir="5400000" rotWithShape="0">
              <a:srgbClr val="000000">
                <a:alpha val="40000"/>
              </a:srgbClr>
            </a:outerShdw>
          </a:effectLst>
        </p:spPr>
      </p:cxnSp>
      <p:pic>
        <p:nvPicPr>
          <p:cNvPr id="68" name="Picture 67">
            <a:extLst>
              <a:ext uri="{FF2B5EF4-FFF2-40B4-BE49-F238E27FC236}">
                <a16:creationId xmlns:a16="http://schemas.microsoft.com/office/drawing/2014/main" id="{179FF3F4-82A9-0C04-AA75-899C13DFDB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20484" y="2812510"/>
            <a:ext cx="1437324" cy="1257283"/>
          </a:xfrm>
          <a:prstGeom prst="rect">
            <a:avLst/>
          </a:prstGeom>
        </p:spPr>
      </p:pic>
      <p:sp>
        <p:nvSpPr>
          <p:cNvPr id="2" name="Rectangle: Rounded Corners 1">
            <a:extLst>
              <a:ext uri="{FF2B5EF4-FFF2-40B4-BE49-F238E27FC236}">
                <a16:creationId xmlns:a16="http://schemas.microsoft.com/office/drawing/2014/main" id="{81953DEA-98A7-0F0C-7B7F-3023B9638A33}"/>
              </a:ext>
            </a:extLst>
          </p:cNvPr>
          <p:cNvSpPr/>
          <p:nvPr/>
        </p:nvSpPr>
        <p:spPr bwMode="auto">
          <a:xfrm>
            <a:off x="3757613" y="628649"/>
            <a:ext cx="3993357" cy="635795"/>
          </a:xfrm>
          <a:prstGeom prst="roundRect">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r>
              <a:rPr lang="en-US" sz="1400" dirty="0">
                <a:solidFill>
                  <a:schemeClr val="bg1"/>
                </a:solidFill>
                <a:latin typeface="IBM Plex Sans"/>
              </a:rPr>
              <a:t>ZD</a:t>
            </a:r>
            <a:endParaRPr lang="en-US" dirty="0">
              <a:solidFill>
                <a:schemeClr val="bg1"/>
              </a:solidFill>
            </a:endParaRPr>
          </a:p>
        </p:txBody>
      </p:sp>
      <p:sp>
        <p:nvSpPr>
          <p:cNvPr id="3" name="TextBox 2">
            <a:extLst>
              <a:ext uri="{FF2B5EF4-FFF2-40B4-BE49-F238E27FC236}">
                <a16:creationId xmlns:a16="http://schemas.microsoft.com/office/drawing/2014/main" id="{E0244599-73CB-206F-DAA4-1C5F76C48878}"/>
              </a:ext>
            </a:extLst>
          </p:cNvPr>
          <p:cNvSpPr txBox="1"/>
          <p:nvPr/>
        </p:nvSpPr>
        <p:spPr>
          <a:xfrm>
            <a:off x="5148857" y="73044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IBM Plex Sans"/>
                <a:ea typeface="IBM Plex Sans" charset="0"/>
                <a:cs typeface="IBM Plex Sans" charset="0"/>
              </a:rPr>
              <a:t>Command</a:t>
            </a:r>
          </a:p>
        </p:txBody>
      </p:sp>
    </p:spTree>
    <p:extLst>
      <p:ext uri="{BB962C8B-B14F-4D97-AF65-F5344CB8AC3E}">
        <p14:creationId xmlns:p14="http://schemas.microsoft.com/office/powerpoint/2010/main" val="45227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6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6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6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60" grpId="0"/>
      <p:bldP spid="60" grpId="1"/>
      <p:bldP spid="61" grpId="0"/>
      <p:bldP spid="61" grpId="1"/>
      <p:bldP spid="62" grpId="0" animBg="1"/>
      <p:bldP spid="6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17</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321484" cy="461665"/>
          </a:xfrm>
          <a:prstGeom prst="rect">
            <a:avLst/>
          </a:prstGeom>
          <a:noFill/>
        </p:spPr>
        <p:txBody>
          <a:bodyPr wrap="square">
            <a:spAutoFit/>
          </a:bodyPr>
          <a:lstStyle/>
          <a:p>
            <a:r>
              <a:rPr lang="en-US" sz="2400" b="1" dirty="0"/>
              <a:t>Overview of Proposed Design Methodology</a:t>
            </a:r>
          </a:p>
        </p:txBody>
      </p:sp>
      <p:grpSp>
        <p:nvGrpSpPr>
          <p:cNvPr id="35" name="Group 34">
            <a:extLst>
              <a:ext uri="{FF2B5EF4-FFF2-40B4-BE49-F238E27FC236}">
                <a16:creationId xmlns:a16="http://schemas.microsoft.com/office/drawing/2014/main" id="{E1EF3E3B-E649-DBF2-6C1B-941DB64ACEB6}"/>
              </a:ext>
            </a:extLst>
          </p:cNvPr>
          <p:cNvGrpSpPr/>
          <p:nvPr/>
        </p:nvGrpSpPr>
        <p:grpSpPr>
          <a:xfrm>
            <a:off x="131871" y="913607"/>
            <a:ext cx="8750872" cy="3621773"/>
            <a:chOff x="-20526" y="964406"/>
            <a:chExt cx="8750872" cy="3621773"/>
          </a:xfrm>
        </p:grpSpPr>
        <p:sp>
          <p:nvSpPr>
            <p:cNvPr id="5" name="Rectangle 4">
              <a:extLst>
                <a:ext uri="{FF2B5EF4-FFF2-40B4-BE49-F238E27FC236}">
                  <a16:creationId xmlns:a16="http://schemas.microsoft.com/office/drawing/2014/main" id="{7AAD1BC7-7AE9-9633-A1C2-B23E7F33E99F}"/>
                </a:ext>
              </a:extLst>
            </p:cNvPr>
            <p:cNvSpPr/>
            <p:nvPr/>
          </p:nvSpPr>
          <p:spPr>
            <a:xfrm>
              <a:off x="1742375" y="964406"/>
              <a:ext cx="5225829" cy="3607594"/>
            </a:xfrm>
            <a:prstGeom prst="rect">
              <a:avLst/>
            </a:prstGeom>
            <a:pattFill prst="wdUpDiag">
              <a:fgClr>
                <a:sysClr val="window" lastClr="FFFFFF">
                  <a:lumMod val="95000"/>
                </a:sysClr>
              </a:fgClr>
              <a:bgClr>
                <a:sysClr val="window" lastClr="FFFFFF"/>
              </a:bgClr>
            </a:pattFill>
            <a:ln w="19050" cap="flat" cmpd="sng" algn="ctr">
              <a:solidFill>
                <a:srgbClr val="727CA3">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6" name="Rectangle 5">
              <a:extLst>
                <a:ext uri="{FF2B5EF4-FFF2-40B4-BE49-F238E27FC236}">
                  <a16:creationId xmlns:a16="http://schemas.microsoft.com/office/drawing/2014/main" id="{9046F15D-A4F0-2181-0ECF-E6697AF7F279}"/>
                </a:ext>
              </a:extLst>
            </p:cNvPr>
            <p:cNvSpPr/>
            <p:nvPr/>
          </p:nvSpPr>
          <p:spPr>
            <a:xfrm>
              <a:off x="2176883" y="2954093"/>
              <a:ext cx="1941664" cy="1305061"/>
            </a:xfrm>
            <a:prstGeom prst="rect">
              <a:avLst/>
            </a:prstGeom>
            <a:solidFill>
              <a:srgbClr val="9FB8CD">
                <a:lumMod val="40000"/>
                <a:lumOff val="60000"/>
              </a:srgbClr>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3333CC"/>
                  </a:solidFill>
                  <a:effectLst/>
                  <a:uLnTx/>
                  <a:uFillTx/>
                  <a:latin typeface="IBM Plex Sans Regular (Body)"/>
                  <a:ea typeface="+mn-ea"/>
                  <a:cs typeface="+mn-cs"/>
                </a:rPr>
                <a:t>Agile Execution Modeling</a:t>
              </a:r>
            </a:p>
          </p:txBody>
        </p:sp>
        <p:sp>
          <p:nvSpPr>
            <p:cNvPr id="7" name="Rectangle 6">
              <a:extLst>
                <a:ext uri="{FF2B5EF4-FFF2-40B4-BE49-F238E27FC236}">
                  <a16:creationId xmlns:a16="http://schemas.microsoft.com/office/drawing/2014/main" id="{6885A216-DFF7-1D4C-3464-819174E42EE6}"/>
                </a:ext>
              </a:extLst>
            </p:cNvPr>
            <p:cNvSpPr/>
            <p:nvPr/>
          </p:nvSpPr>
          <p:spPr>
            <a:xfrm>
              <a:off x="4892695" y="1689230"/>
              <a:ext cx="1941664" cy="1305061"/>
            </a:xfrm>
            <a:prstGeom prst="rect">
              <a:avLst/>
            </a:prstGeom>
            <a:solidFill>
              <a:srgbClr val="FFC9C9"/>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a:ln>
                    <a:noFill/>
                  </a:ln>
                  <a:solidFill>
                    <a:srgbClr val="C00000"/>
                  </a:solidFill>
                  <a:effectLst/>
                  <a:uLnTx/>
                  <a:uFillTx/>
                  <a:latin typeface="IBM Plex Sans Regular (Body)"/>
                  <a:ea typeface="+mn-ea"/>
                  <a:cs typeface="+mn-cs"/>
                </a:rPr>
                <a:t>Explainable Codesign Exploration</a:t>
              </a:r>
            </a:p>
          </p:txBody>
        </p:sp>
        <p:sp>
          <p:nvSpPr>
            <p:cNvPr id="8" name="Arrow: Right 7">
              <a:extLst>
                <a:ext uri="{FF2B5EF4-FFF2-40B4-BE49-F238E27FC236}">
                  <a16:creationId xmlns:a16="http://schemas.microsoft.com/office/drawing/2014/main" id="{23A311E5-831C-4207-1E52-B68C3785EA11}"/>
                </a:ext>
              </a:extLst>
            </p:cNvPr>
            <p:cNvSpPr/>
            <p:nvPr/>
          </p:nvSpPr>
          <p:spPr>
            <a:xfrm rot="1384263">
              <a:off x="4212201" y="1713986"/>
              <a:ext cx="692703" cy="262244"/>
            </a:xfrm>
            <a:prstGeom prst="rightArrow">
              <a:avLst/>
            </a:prstGeom>
            <a:solidFill>
              <a:sysClr val="window" lastClr="FFFFFF">
                <a:lumMod val="50000"/>
              </a:sysClr>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9" name="Rectangle 8">
              <a:extLst>
                <a:ext uri="{FF2B5EF4-FFF2-40B4-BE49-F238E27FC236}">
                  <a16:creationId xmlns:a16="http://schemas.microsoft.com/office/drawing/2014/main" id="{E1DABE9A-B0A5-D71D-2368-D6F516609378}"/>
                </a:ext>
              </a:extLst>
            </p:cNvPr>
            <p:cNvSpPr/>
            <p:nvPr/>
          </p:nvSpPr>
          <p:spPr>
            <a:xfrm>
              <a:off x="2082724" y="1176333"/>
              <a:ext cx="2138822" cy="1305061"/>
            </a:xfrm>
            <a:prstGeom prst="rect">
              <a:avLst/>
            </a:prstGeom>
            <a:solidFill>
              <a:srgbClr val="BAE8BA"/>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a:ln>
                    <a:noFill/>
                  </a:ln>
                  <a:solidFill>
                    <a:srgbClr val="008000"/>
                  </a:solidFill>
                  <a:effectLst/>
                  <a:uLnTx/>
                  <a:uFillTx/>
                  <a:latin typeface="IBM Plex Sans Regular (Body)"/>
                  <a:ea typeface="+mn-ea"/>
                  <a:cs typeface="+mn-cs"/>
                </a:rPr>
                <a:t>Comprehensive </a:t>
              </a:r>
              <a:r>
                <a:rPr kumimoji="0" lang="en-US" sz="2100" b="0" i="0" u="none" strike="noStrike" kern="0" cap="none" spc="0" normalizeH="0" baseline="0" noProof="0" dirty="0">
                  <a:ln>
                    <a:noFill/>
                  </a:ln>
                  <a:solidFill>
                    <a:srgbClr val="008000"/>
                  </a:solidFill>
                  <a:effectLst/>
                  <a:uLnTx/>
                  <a:uFillTx/>
                  <a:latin typeface="IBM Plex Sans Regular (Body)"/>
                  <a:ea typeface="+mn-ea"/>
                  <a:cs typeface="+mn-cs"/>
                </a:rPr>
                <a:t>Design Space</a:t>
              </a:r>
              <a:br>
                <a:rPr kumimoji="0" lang="en-US" sz="2100" b="0" i="0" u="none" strike="noStrike" kern="0" cap="none" spc="0" normalizeH="0" baseline="0" noProof="0" dirty="0">
                  <a:ln>
                    <a:noFill/>
                  </a:ln>
                  <a:solidFill>
                    <a:srgbClr val="008000"/>
                  </a:solidFill>
                  <a:effectLst/>
                  <a:uLnTx/>
                  <a:uFillTx/>
                  <a:latin typeface="IBM Plex Sans Regular (Body)"/>
                  <a:ea typeface="+mn-ea"/>
                  <a:cs typeface="+mn-cs"/>
                </a:rPr>
              </a:br>
              <a:r>
                <a:rPr kumimoji="0" lang="en-US" sz="2100" b="0" i="0" u="none" strike="noStrike" kern="0" cap="none" spc="0" normalizeH="0" baseline="0" noProof="0" dirty="0">
                  <a:ln>
                    <a:noFill/>
                  </a:ln>
                  <a:solidFill>
                    <a:srgbClr val="008000"/>
                  </a:solidFill>
                  <a:effectLst/>
                  <a:uLnTx/>
                  <a:uFillTx/>
                  <a:latin typeface="IBM Plex Sans Regular (Body)"/>
                  <a:ea typeface="+mn-ea"/>
                  <a:cs typeface="+mn-cs"/>
                </a:rPr>
                <a:t>Formulation</a:t>
              </a:r>
            </a:p>
          </p:txBody>
        </p:sp>
        <p:sp>
          <p:nvSpPr>
            <p:cNvPr id="11" name="Arrow: Left-Right 10">
              <a:extLst>
                <a:ext uri="{FF2B5EF4-FFF2-40B4-BE49-F238E27FC236}">
                  <a16:creationId xmlns:a16="http://schemas.microsoft.com/office/drawing/2014/main" id="{E3389149-B2B1-9889-EEE4-210BD83C2DC7}"/>
                </a:ext>
              </a:extLst>
            </p:cNvPr>
            <p:cNvSpPr/>
            <p:nvPr/>
          </p:nvSpPr>
          <p:spPr>
            <a:xfrm rot="8332400">
              <a:off x="4088861" y="2837011"/>
              <a:ext cx="800151" cy="230737"/>
            </a:xfrm>
            <a:prstGeom prst="leftRightArrow">
              <a:avLst/>
            </a:prstGeom>
            <a:solidFill>
              <a:sysClr val="window" lastClr="FFFFFF">
                <a:lumMod val="50000"/>
              </a:sysClr>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12" name="TextBox 322">
              <a:extLst>
                <a:ext uri="{FF2B5EF4-FFF2-40B4-BE49-F238E27FC236}">
                  <a16:creationId xmlns:a16="http://schemas.microsoft.com/office/drawing/2014/main" id="{51BCFB03-BC4F-A087-3007-2E6DBEFBE99D}"/>
                </a:ext>
              </a:extLst>
            </p:cNvPr>
            <p:cNvSpPr txBox="1"/>
            <p:nvPr/>
          </p:nvSpPr>
          <p:spPr>
            <a:xfrm>
              <a:off x="92356" y="1534053"/>
              <a:ext cx="1175358"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DSA Design </a:t>
              </a:r>
              <a:br>
                <a:rPr lang="en-US" sz="1500" dirty="0">
                  <a:solidFill>
                    <a:prstClr val="black"/>
                  </a:solidFill>
                  <a:latin typeface="IBM Plex Sans Regular (Body)"/>
                  <a:cs typeface="Calibri" panose="020F0502020204030204" pitchFamily="34" charset="0"/>
                </a:rPr>
              </a:br>
              <a:r>
                <a:rPr lang="en-US" sz="1500" dirty="0">
                  <a:solidFill>
                    <a:prstClr val="black"/>
                  </a:solidFill>
                  <a:latin typeface="IBM Plex Sans Regular (Body)"/>
                  <a:cs typeface="Calibri" panose="020F0502020204030204" pitchFamily="34" charset="0"/>
                </a:rPr>
                <a:t>Space</a:t>
              </a:r>
            </a:p>
          </p:txBody>
        </p:sp>
        <p:sp>
          <p:nvSpPr>
            <p:cNvPr id="13" name="TextBox 323">
              <a:extLst>
                <a:ext uri="{FF2B5EF4-FFF2-40B4-BE49-F238E27FC236}">
                  <a16:creationId xmlns:a16="http://schemas.microsoft.com/office/drawing/2014/main" id="{EF554620-E4EB-E423-EE3E-499F73246759}"/>
                </a:ext>
              </a:extLst>
            </p:cNvPr>
            <p:cNvSpPr txBox="1"/>
            <p:nvPr/>
          </p:nvSpPr>
          <p:spPr>
            <a:xfrm>
              <a:off x="106434" y="4078348"/>
              <a:ext cx="1163184" cy="507831"/>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Time-To-Design</a:t>
              </a:r>
            </a:p>
          </p:txBody>
        </p:sp>
        <p:sp>
          <p:nvSpPr>
            <p:cNvPr id="14" name="TextBox 28">
              <a:extLst>
                <a:ext uri="{FF2B5EF4-FFF2-40B4-BE49-F238E27FC236}">
                  <a16:creationId xmlns:a16="http://schemas.microsoft.com/office/drawing/2014/main" id="{DEE8F3EE-7863-E475-922B-5A54F60AD31F}"/>
                </a:ext>
              </a:extLst>
            </p:cNvPr>
            <p:cNvSpPr txBox="1"/>
            <p:nvPr/>
          </p:nvSpPr>
          <p:spPr>
            <a:xfrm flipH="1">
              <a:off x="74856" y="2688493"/>
              <a:ext cx="1582854" cy="133882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lumMod val="50000"/>
                      <a:lumOff val="50000"/>
                    </a:prstClr>
                  </a:solidFill>
                  <a:latin typeface="IBM Plex Sans Regular (Body)"/>
                  <a:cs typeface="Calibri" panose="020F0502020204030204" pitchFamily="34" charset="0"/>
                </a:rPr>
                <a:t>(latency, </a:t>
              </a:r>
              <a:br>
                <a:rPr lang="en-US" sz="1500" dirty="0">
                  <a:solidFill>
                    <a:prstClr val="black">
                      <a:lumMod val="50000"/>
                      <a:lumOff val="50000"/>
                    </a:prstClr>
                  </a:solidFill>
                  <a:latin typeface="IBM Plex Sans Regular (Body)"/>
                  <a:cs typeface="Calibri" panose="020F0502020204030204" pitchFamily="34" charset="0"/>
                </a:rPr>
              </a:br>
              <a:r>
                <a:rPr lang="en-US" sz="1500" dirty="0">
                  <a:solidFill>
                    <a:prstClr val="black">
                      <a:lumMod val="50000"/>
                      <a:lumOff val="50000"/>
                    </a:prstClr>
                  </a:solidFill>
                  <a:latin typeface="IBM Plex Sans Regular (Body)"/>
                  <a:cs typeface="Calibri" panose="020F0502020204030204" pitchFamily="34" charset="0"/>
                </a:rPr>
                <a:t>die area, </a:t>
              </a:r>
              <a:br>
                <a:rPr lang="en-US" sz="1500" dirty="0">
                  <a:solidFill>
                    <a:prstClr val="black">
                      <a:lumMod val="50000"/>
                      <a:lumOff val="50000"/>
                    </a:prstClr>
                  </a:solidFill>
                  <a:latin typeface="IBM Plex Sans Regular (Body)"/>
                  <a:cs typeface="Calibri" panose="020F0502020204030204" pitchFamily="34" charset="0"/>
                </a:rPr>
              </a:br>
              <a:r>
                <a:rPr lang="en-US" sz="1500" dirty="0">
                  <a:solidFill>
                    <a:prstClr val="black">
                      <a:lumMod val="50000"/>
                      <a:lumOff val="50000"/>
                    </a:prstClr>
                  </a:solidFill>
                  <a:latin typeface="IBM Plex Sans Regular (Body)"/>
                  <a:cs typeface="Calibri" panose="020F0502020204030204" pitchFamily="34" charset="0"/>
                </a:rPr>
                <a:t>power, throughput, </a:t>
              </a:r>
              <a:br>
                <a:rPr lang="en-US" sz="1500" dirty="0">
                  <a:solidFill>
                    <a:prstClr val="black">
                      <a:lumMod val="50000"/>
                      <a:lumOff val="50000"/>
                    </a:prstClr>
                  </a:solidFill>
                  <a:latin typeface="IBM Plex Sans Regular (Body)"/>
                  <a:cs typeface="Calibri" panose="020F0502020204030204" pitchFamily="34" charset="0"/>
                </a:rPr>
              </a:br>
              <a:r>
                <a:rPr lang="en-US" sz="1500" dirty="0">
                  <a:solidFill>
                    <a:prstClr val="black">
                      <a:lumMod val="50000"/>
                      <a:lumOff val="50000"/>
                    </a:prstClr>
                  </a:solidFill>
                  <a:latin typeface="IBM Plex Sans Regular (Body)"/>
                  <a:cs typeface="Calibri" panose="020F0502020204030204" pitchFamily="34" charset="0"/>
                </a:rPr>
                <a:t>storage, energy,</a:t>
              </a:r>
              <a:br>
                <a:rPr lang="en-US" sz="1500" dirty="0">
                  <a:solidFill>
                    <a:prstClr val="black">
                      <a:lumMod val="50000"/>
                      <a:lumOff val="50000"/>
                    </a:prstClr>
                  </a:solidFill>
                  <a:latin typeface="IBM Plex Sans Regular (Body)"/>
                  <a:cs typeface="Calibri" panose="020F0502020204030204" pitchFamily="34" charset="0"/>
                </a:rPr>
              </a:br>
              <a:r>
                <a:rPr lang="en-US" sz="1500" dirty="0">
                  <a:solidFill>
                    <a:prstClr val="black">
                      <a:lumMod val="50000"/>
                      <a:lumOff val="50000"/>
                    </a:prstClr>
                  </a:solidFill>
                  <a:latin typeface="IBM Plex Sans Regular (Body)"/>
                  <a:cs typeface="Calibri" panose="020F0502020204030204" pitchFamily="34" charset="0"/>
                </a:rPr>
                <a:t>accuracy, price)</a:t>
              </a:r>
            </a:p>
          </p:txBody>
        </p:sp>
        <p:cxnSp>
          <p:nvCxnSpPr>
            <p:cNvPr id="16" name="Straight Arrow Connector 15">
              <a:extLst>
                <a:ext uri="{FF2B5EF4-FFF2-40B4-BE49-F238E27FC236}">
                  <a16:creationId xmlns:a16="http://schemas.microsoft.com/office/drawing/2014/main" id="{31FC8987-2E32-CC9E-B5C2-A9F18C411856}"/>
                </a:ext>
              </a:extLst>
            </p:cNvPr>
            <p:cNvCxnSpPr>
              <a:cxnSpLocks/>
            </p:cNvCxnSpPr>
            <p:nvPr/>
          </p:nvCxnSpPr>
          <p:spPr>
            <a:xfrm>
              <a:off x="1167592" y="4270991"/>
              <a:ext cx="546908" cy="0"/>
            </a:xfrm>
            <a:prstGeom prst="straightConnector1">
              <a:avLst/>
            </a:prstGeom>
            <a:noFill/>
            <a:ln w="28575" cap="flat" cmpd="sng" algn="ctr">
              <a:solidFill>
                <a:sysClr val="windowText" lastClr="000000"/>
              </a:solidFill>
              <a:prstDash val="solid"/>
              <a:miter lim="800000"/>
              <a:tailEnd type="triangle"/>
            </a:ln>
            <a:effectLst/>
          </p:spPr>
        </p:cxnSp>
        <p:sp>
          <p:nvSpPr>
            <p:cNvPr id="17" name="TextBox 112">
              <a:extLst>
                <a:ext uri="{FF2B5EF4-FFF2-40B4-BE49-F238E27FC236}">
                  <a16:creationId xmlns:a16="http://schemas.microsoft.com/office/drawing/2014/main" id="{700ED5B3-411C-01AC-F575-A2D92CE742DE}"/>
                </a:ext>
              </a:extLst>
            </p:cNvPr>
            <p:cNvSpPr txBox="1"/>
            <p:nvPr/>
          </p:nvSpPr>
          <p:spPr>
            <a:xfrm>
              <a:off x="-20526" y="2492689"/>
              <a:ext cx="1323436" cy="27296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75000"/>
                </a:lnSpc>
              </a:pPr>
              <a:r>
                <a:rPr lang="en-US" sz="1500" dirty="0">
                  <a:solidFill>
                    <a:prstClr val="black"/>
                  </a:solidFill>
                  <a:latin typeface="IBM Plex Sans Regular (Body)"/>
                  <a:cs typeface="Calibri" panose="020F0502020204030204" pitchFamily="34" charset="0"/>
                </a:rPr>
                <a:t>Constraints</a:t>
              </a:r>
            </a:p>
          </p:txBody>
        </p:sp>
        <p:sp>
          <p:nvSpPr>
            <p:cNvPr id="18" name="TextBox 115">
              <a:extLst>
                <a:ext uri="{FF2B5EF4-FFF2-40B4-BE49-F238E27FC236}">
                  <a16:creationId xmlns:a16="http://schemas.microsoft.com/office/drawing/2014/main" id="{FE4FC12A-9477-9C82-5C26-06A9993AF7CB}"/>
                </a:ext>
              </a:extLst>
            </p:cNvPr>
            <p:cNvSpPr txBox="1"/>
            <p:nvPr/>
          </p:nvSpPr>
          <p:spPr>
            <a:xfrm>
              <a:off x="110101" y="2083755"/>
              <a:ext cx="1105496" cy="27103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75000"/>
                </a:lnSpc>
              </a:pPr>
              <a:r>
                <a:rPr lang="en-US" sz="1500" dirty="0">
                  <a:solidFill>
                    <a:prstClr val="black"/>
                  </a:solidFill>
                  <a:latin typeface="IBM Plex Sans Regular (Body)"/>
                  <a:cs typeface="Calibri" panose="020F0502020204030204" pitchFamily="34" charset="0"/>
                </a:rPr>
                <a:t>Objectives</a:t>
              </a:r>
            </a:p>
          </p:txBody>
        </p:sp>
        <p:cxnSp>
          <p:nvCxnSpPr>
            <p:cNvPr id="19" name="Straight Arrow Connector 18">
              <a:extLst>
                <a:ext uri="{FF2B5EF4-FFF2-40B4-BE49-F238E27FC236}">
                  <a16:creationId xmlns:a16="http://schemas.microsoft.com/office/drawing/2014/main" id="{C04FE3E7-D032-F64C-995E-7E0B65B32ECF}"/>
                </a:ext>
              </a:extLst>
            </p:cNvPr>
            <p:cNvCxnSpPr>
              <a:cxnSpLocks/>
            </p:cNvCxnSpPr>
            <p:nvPr/>
          </p:nvCxnSpPr>
          <p:spPr>
            <a:xfrm>
              <a:off x="1173373" y="2621609"/>
              <a:ext cx="533984" cy="3719"/>
            </a:xfrm>
            <a:prstGeom prst="straightConnector1">
              <a:avLst/>
            </a:prstGeom>
            <a:noFill/>
            <a:ln w="28575" cap="flat" cmpd="sng" algn="ctr">
              <a:solidFill>
                <a:sysClr val="windowText" lastClr="000000"/>
              </a:solidFill>
              <a:prstDash val="solid"/>
              <a:miter lim="800000"/>
              <a:tailEnd type="triangle"/>
            </a:ln>
            <a:effectLst/>
          </p:spPr>
        </p:cxnSp>
        <p:cxnSp>
          <p:nvCxnSpPr>
            <p:cNvPr id="20" name="Straight Arrow Connector 19">
              <a:extLst>
                <a:ext uri="{FF2B5EF4-FFF2-40B4-BE49-F238E27FC236}">
                  <a16:creationId xmlns:a16="http://schemas.microsoft.com/office/drawing/2014/main" id="{42870493-5BEB-3FC0-BB04-B6B5E72DB008}"/>
                </a:ext>
              </a:extLst>
            </p:cNvPr>
            <p:cNvCxnSpPr>
              <a:cxnSpLocks/>
            </p:cNvCxnSpPr>
            <p:nvPr/>
          </p:nvCxnSpPr>
          <p:spPr>
            <a:xfrm>
              <a:off x="1178713" y="2181374"/>
              <a:ext cx="535787" cy="0"/>
            </a:xfrm>
            <a:prstGeom prst="straightConnector1">
              <a:avLst/>
            </a:prstGeom>
            <a:noFill/>
            <a:ln w="28575" cap="flat" cmpd="sng" algn="ctr">
              <a:solidFill>
                <a:sysClr val="windowText" lastClr="000000"/>
              </a:solidFill>
              <a:prstDash val="solid"/>
              <a:miter lim="800000"/>
              <a:tailEnd type="triangle"/>
            </a:ln>
            <a:effectLst/>
          </p:spPr>
        </p:cxnSp>
        <p:cxnSp>
          <p:nvCxnSpPr>
            <p:cNvPr id="21" name="Straight Arrow Connector 20">
              <a:extLst>
                <a:ext uri="{FF2B5EF4-FFF2-40B4-BE49-F238E27FC236}">
                  <a16:creationId xmlns:a16="http://schemas.microsoft.com/office/drawing/2014/main" id="{9BDF60DD-9D28-A12A-2107-3CA1E92DB7EB}"/>
                </a:ext>
              </a:extLst>
            </p:cNvPr>
            <p:cNvCxnSpPr>
              <a:cxnSpLocks/>
            </p:cNvCxnSpPr>
            <p:nvPr/>
          </p:nvCxnSpPr>
          <p:spPr>
            <a:xfrm>
              <a:off x="1167592" y="1769072"/>
              <a:ext cx="546908" cy="0"/>
            </a:xfrm>
            <a:prstGeom prst="straightConnector1">
              <a:avLst/>
            </a:prstGeom>
            <a:noFill/>
            <a:ln w="28575" cap="flat" cmpd="sng" algn="ctr">
              <a:solidFill>
                <a:sysClr val="windowText" lastClr="000000"/>
              </a:solidFill>
              <a:prstDash val="solid"/>
              <a:miter lim="800000"/>
              <a:tailEnd type="triangle"/>
            </a:ln>
            <a:effectLst/>
          </p:spPr>
        </p:cxnSp>
        <p:sp>
          <p:nvSpPr>
            <p:cNvPr id="22" name="TextBox 322">
              <a:extLst>
                <a:ext uri="{FF2B5EF4-FFF2-40B4-BE49-F238E27FC236}">
                  <a16:creationId xmlns:a16="http://schemas.microsoft.com/office/drawing/2014/main" id="{14CD7B0A-9432-6E3A-28FE-823A8C0103CC}"/>
                </a:ext>
              </a:extLst>
            </p:cNvPr>
            <p:cNvSpPr txBox="1"/>
            <p:nvPr/>
          </p:nvSpPr>
          <p:spPr>
            <a:xfrm>
              <a:off x="167196" y="1025113"/>
              <a:ext cx="1164694"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Domain Workloads</a:t>
              </a:r>
            </a:p>
          </p:txBody>
        </p:sp>
        <p:cxnSp>
          <p:nvCxnSpPr>
            <p:cNvPr id="23" name="Straight Arrow Connector 22">
              <a:extLst>
                <a:ext uri="{FF2B5EF4-FFF2-40B4-BE49-F238E27FC236}">
                  <a16:creationId xmlns:a16="http://schemas.microsoft.com/office/drawing/2014/main" id="{7B9C3267-4CCC-7360-8965-1CAC2E7AA4F5}"/>
                </a:ext>
              </a:extLst>
            </p:cNvPr>
            <p:cNvCxnSpPr>
              <a:cxnSpLocks/>
            </p:cNvCxnSpPr>
            <p:nvPr/>
          </p:nvCxnSpPr>
          <p:spPr>
            <a:xfrm>
              <a:off x="1176953" y="1262538"/>
              <a:ext cx="530403" cy="0"/>
            </a:xfrm>
            <a:prstGeom prst="straightConnector1">
              <a:avLst/>
            </a:prstGeom>
            <a:noFill/>
            <a:ln w="28575" cap="flat" cmpd="sng" algn="ctr">
              <a:solidFill>
                <a:sysClr val="windowText" lastClr="000000"/>
              </a:solidFill>
              <a:prstDash val="solid"/>
              <a:miter lim="800000"/>
              <a:tailEnd type="triangle"/>
            </a:ln>
            <a:effectLst/>
          </p:spPr>
        </p:cxnSp>
        <p:sp>
          <p:nvSpPr>
            <p:cNvPr id="24" name="TextBox 118">
              <a:extLst>
                <a:ext uri="{FF2B5EF4-FFF2-40B4-BE49-F238E27FC236}">
                  <a16:creationId xmlns:a16="http://schemas.microsoft.com/office/drawing/2014/main" id="{23E4689B-F5AF-25C8-390B-BEC8C007A4DE}"/>
                </a:ext>
              </a:extLst>
            </p:cNvPr>
            <p:cNvSpPr txBox="1"/>
            <p:nvPr/>
          </p:nvSpPr>
          <p:spPr>
            <a:xfrm>
              <a:off x="7410160" y="2737403"/>
              <a:ext cx="1222049"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Constraints </a:t>
              </a:r>
              <a:br>
                <a:rPr lang="en-US" sz="1500" dirty="0">
                  <a:solidFill>
                    <a:prstClr val="black"/>
                  </a:solidFill>
                  <a:latin typeface="IBM Plex Sans Regular (Body)"/>
                  <a:cs typeface="Calibri" panose="020F0502020204030204" pitchFamily="34" charset="0"/>
                </a:rPr>
              </a:br>
              <a:r>
                <a:rPr lang="en-US" sz="1500" dirty="0">
                  <a:solidFill>
                    <a:prstClr val="black"/>
                  </a:solidFill>
                  <a:latin typeface="IBM Plex Sans Regular (Body)"/>
                  <a:cs typeface="Calibri" panose="020F0502020204030204" pitchFamily="34" charset="0"/>
                </a:rPr>
                <a:t>Utilized</a:t>
              </a:r>
            </a:p>
          </p:txBody>
        </p:sp>
        <p:sp>
          <p:nvSpPr>
            <p:cNvPr id="25" name="TextBox 58">
              <a:extLst>
                <a:ext uri="{FF2B5EF4-FFF2-40B4-BE49-F238E27FC236}">
                  <a16:creationId xmlns:a16="http://schemas.microsoft.com/office/drawing/2014/main" id="{CC9AAD5A-DD68-5DA5-403C-5F83D43CC3D1}"/>
                </a:ext>
              </a:extLst>
            </p:cNvPr>
            <p:cNvSpPr txBox="1"/>
            <p:nvPr/>
          </p:nvSpPr>
          <p:spPr>
            <a:xfrm>
              <a:off x="7210444" y="1332050"/>
              <a:ext cx="1519902"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Efficient Design (HW/SW Configuration)</a:t>
              </a:r>
            </a:p>
          </p:txBody>
        </p:sp>
        <p:sp>
          <p:nvSpPr>
            <p:cNvPr id="26" name="TextBox 60">
              <a:extLst>
                <a:ext uri="{FF2B5EF4-FFF2-40B4-BE49-F238E27FC236}">
                  <a16:creationId xmlns:a16="http://schemas.microsoft.com/office/drawing/2014/main" id="{E7887E14-B2DD-31A0-72D3-034CB42F292E}"/>
                </a:ext>
              </a:extLst>
            </p:cNvPr>
            <p:cNvSpPr txBox="1"/>
            <p:nvPr/>
          </p:nvSpPr>
          <p:spPr>
            <a:xfrm>
              <a:off x="7411530" y="2119903"/>
              <a:ext cx="1222049" cy="5078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Optimized </a:t>
              </a:r>
              <a:br>
                <a:rPr lang="en-US" sz="1500" dirty="0">
                  <a:solidFill>
                    <a:prstClr val="black"/>
                  </a:solidFill>
                  <a:latin typeface="IBM Plex Sans Regular (Body)"/>
                  <a:cs typeface="Calibri" panose="020F0502020204030204" pitchFamily="34" charset="0"/>
                </a:rPr>
              </a:br>
              <a:r>
                <a:rPr lang="en-US" sz="1500" dirty="0">
                  <a:solidFill>
                    <a:prstClr val="black"/>
                  </a:solidFill>
                  <a:latin typeface="IBM Plex Sans Regular (Body)"/>
                  <a:cs typeface="Calibri" panose="020F0502020204030204" pitchFamily="34" charset="0"/>
                </a:rPr>
                <a:t>Objectives</a:t>
              </a:r>
            </a:p>
          </p:txBody>
        </p:sp>
        <p:sp>
          <p:nvSpPr>
            <p:cNvPr id="27" name="TextBox 118">
              <a:extLst>
                <a:ext uri="{FF2B5EF4-FFF2-40B4-BE49-F238E27FC236}">
                  <a16:creationId xmlns:a16="http://schemas.microsoft.com/office/drawing/2014/main" id="{AC81F421-4036-7F80-FAE6-593EB39809FD}"/>
                </a:ext>
              </a:extLst>
            </p:cNvPr>
            <p:cNvSpPr txBox="1"/>
            <p:nvPr/>
          </p:nvSpPr>
          <p:spPr>
            <a:xfrm>
              <a:off x="7467744" y="3296645"/>
              <a:ext cx="1066594" cy="7155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Optimized Code for Execution</a:t>
              </a:r>
            </a:p>
          </p:txBody>
        </p:sp>
        <p:cxnSp>
          <p:nvCxnSpPr>
            <p:cNvPr id="28" name="Straight Arrow Connector 27">
              <a:extLst>
                <a:ext uri="{FF2B5EF4-FFF2-40B4-BE49-F238E27FC236}">
                  <a16:creationId xmlns:a16="http://schemas.microsoft.com/office/drawing/2014/main" id="{1A942ED0-7681-A377-84C9-9E1AF17B68EB}"/>
                </a:ext>
              </a:extLst>
            </p:cNvPr>
            <p:cNvCxnSpPr>
              <a:cxnSpLocks/>
            </p:cNvCxnSpPr>
            <p:nvPr/>
          </p:nvCxnSpPr>
          <p:spPr>
            <a:xfrm>
              <a:off x="6968681" y="3583677"/>
              <a:ext cx="533984" cy="3719"/>
            </a:xfrm>
            <a:prstGeom prst="straightConnector1">
              <a:avLst/>
            </a:prstGeom>
            <a:noFill/>
            <a:ln w="28575" cap="flat" cmpd="sng" algn="ctr">
              <a:solidFill>
                <a:sysClr val="windowText" lastClr="000000"/>
              </a:solidFill>
              <a:prstDash val="solid"/>
              <a:miter lim="800000"/>
              <a:tailEnd type="triangle"/>
            </a:ln>
            <a:effectLst/>
          </p:spPr>
        </p:cxnSp>
        <p:cxnSp>
          <p:nvCxnSpPr>
            <p:cNvPr id="29" name="Straight Arrow Connector 28">
              <a:extLst>
                <a:ext uri="{FF2B5EF4-FFF2-40B4-BE49-F238E27FC236}">
                  <a16:creationId xmlns:a16="http://schemas.microsoft.com/office/drawing/2014/main" id="{49CAF4AE-51B8-CE6B-0140-334AC930A3E4}"/>
                </a:ext>
              </a:extLst>
            </p:cNvPr>
            <p:cNvCxnSpPr>
              <a:cxnSpLocks/>
            </p:cNvCxnSpPr>
            <p:nvPr/>
          </p:nvCxnSpPr>
          <p:spPr>
            <a:xfrm>
              <a:off x="6950501" y="2998059"/>
              <a:ext cx="535787" cy="0"/>
            </a:xfrm>
            <a:prstGeom prst="straightConnector1">
              <a:avLst/>
            </a:prstGeom>
            <a:noFill/>
            <a:ln w="28575" cap="flat" cmpd="sng" algn="ctr">
              <a:solidFill>
                <a:sysClr val="windowText" lastClr="000000"/>
              </a:solidFill>
              <a:prstDash val="solid"/>
              <a:miter lim="800000"/>
              <a:tailEnd type="triangle"/>
            </a:ln>
            <a:effectLst/>
          </p:spPr>
        </p:cxnSp>
        <p:cxnSp>
          <p:nvCxnSpPr>
            <p:cNvPr id="30" name="Straight Arrow Connector 29">
              <a:extLst>
                <a:ext uri="{FF2B5EF4-FFF2-40B4-BE49-F238E27FC236}">
                  <a16:creationId xmlns:a16="http://schemas.microsoft.com/office/drawing/2014/main" id="{5375678E-C721-FD84-881C-FDBDD61D0567}"/>
                </a:ext>
              </a:extLst>
            </p:cNvPr>
            <p:cNvCxnSpPr>
              <a:cxnSpLocks/>
            </p:cNvCxnSpPr>
            <p:nvPr/>
          </p:nvCxnSpPr>
          <p:spPr>
            <a:xfrm>
              <a:off x="6975099" y="2346081"/>
              <a:ext cx="546908" cy="0"/>
            </a:xfrm>
            <a:prstGeom prst="straightConnector1">
              <a:avLst/>
            </a:prstGeom>
            <a:noFill/>
            <a:ln w="28575" cap="flat" cmpd="sng" algn="ctr">
              <a:solidFill>
                <a:sysClr val="windowText" lastClr="000000"/>
              </a:solidFill>
              <a:prstDash val="solid"/>
              <a:miter lim="800000"/>
              <a:tailEnd type="triangle"/>
            </a:ln>
            <a:effectLst/>
          </p:spPr>
        </p:cxnSp>
        <p:cxnSp>
          <p:nvCxnSpPr>
            <p:cNvPr id="31" name="Straight Arrow Connector 30">
              <a:extLst>
                <a:ext uri="{FF2B5EF4-FFF2-40B4-BE49-F238E27FC236}">
                  <a16:creationId xmlns:a16="http://schemas.microsoft.com/office/drawing/2014/main" id="{BCB37967-DA8B-F6CC-AC4B-57D37C3BE31A}"/>
                </a:ext>
              </a:extLst>
            </p:cNvPr>
            <p:cNvCxnSpPr>
              <a:cxnSpLocks/>
            </p:cNvCxnSpPr>
            <p:nvPr/>
          </p:nvCxnSpPr>
          <p:spPr>
            <a:xfrm>
              <a:off x="6955885" y="1687400"/>
              <a:ext cx="530403" cy="0"/>
            </a:xfrm>
            <a:prstGeom prst="straightConnector1">
              <a:avLst/>
            </a:prstGeom>
            <a:noFill/>
            <a:ln w="28575" cap="flat" cmpd="sng" algn="ctr">
              <a:solidFill>
                <a:sysClr val="windowText" lastClr="000000"/>
              </a:solidFill>
              <a:prstDash val="solid"/>
              <a:miter lim="800000"/>
              <a:tailEnd type="triangle"/>
            </a:ln>
            <a:effectLst/>
          </p:spPr>
        </p:cxnSp>
        <p:sp>
          <p:nvSpPr>
            <p:cNvPr id="32" name="Oval 31">
              <a:extLst>
                <a:ext uri="{FF2B5EF4-FFF2-40B4-BE49-F238E27FC236}">
                  <a16:creationId xmlns:a16="http://schemas.microsoft.com/office/drawing/2014/main" id="{855653FF-2F1E-61BB-F461-88F3890B8450}"/>
                </a:ext>
              </a:extLst>
            </p:cNvPr>
            <p:cNvSpPr/>
            <p:nvPr/>
          </p:nvSpPr>
          <p:spPr>
            <a:xfrm>
              <a:off x="1780238" y="975751"/>
              <a:ext cx="330477" cy="300038"/>
            </a:xfrm>
            <a:prstGeom prst="ellipse">
              <a:avLst/>
            </a:prstGeom>
            <a:solidFill>
              <a:sysClr val="windowText" lastClr="000000"/>
            </a:solidFill>
            <a:ln w="19050" cap="flat" cmpd="sng" algn="ctr">
              <a:solidFill>
                <a:srgbClr val="727CA3">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33" name="Oval 32">
              <a:extLst>
                <a:ext uri="{FF2B5EF4-FFF2-40B4-BE49-F238E27FC236}">
                  <a16:creationId xmlns:a16="http://schemas.microsoft.com/office/drawing/2014/main" id="{504E1DD1-FDD0-84E3-D560-C9E18422A8F6}"/>
                </a:ext>
              </a:extLst>
            </p:cNvPr>
            <p:cNvSpPr/>
            <p:nvPr/>
          </p:nvSpPr>
          <p:spPr>
            <a:xfrm>
              <a:off x="4763586" y="1275789"/>
              <a:ext cx="330477" cy="300038"/>
            </a:xfrm>
            <a:prstGeom prst="ellipse">
              <a:avLst/>
            </a:prstGeom>
            <a:solidFill>
              <a:sysClr val="windowText" lastClr="000000"/>
            </a:solidFill>
            <a:ln w="19050" cap="flat" cmpd="sng" algn="ctr">
              <a:solidFill>
                <a:srgbClr val="727CA3">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34" name="Oval 33">
              <a:extLst>
                <a:ext uri="{FF2B5EF4-FFF2-40B4-BE49-F238E27FC236}">
                  <a16:creationId xmlns:a16="http://schemas.microsoft.com/office/drawing/2014/main" id="{CF92A953-4B82-38A1-136E-A5C87B243484}"/>
                </a:ext>
              </a:extLst>
            </p:cNvPr>
            <p:cNvSpPr/>
            <p:nvPr/>
          </p:nvSpPr>
          <p:spPr>
            <a:xfrm>
              <a:off x="1778575" y="2885154"/>
              <a:ext cx="330477" cy="300038"/>
            </a:xfrm>
            <a:prstGeom prst="ellipse">
              <a:avLst/>
            </a:prstGeom>
            <a:solidFill>
              <a:sysClr val="windowText" lastClr="000000"/>
            </a:solidFill>
            <a:ln w="19050" cap="flat" cmpd="sng" algn="ctr">
              <a:solidFill>
                <a:srgbClr val="727CA3">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spTree>
    <p:extLst>
      <p:ext uri="{BB962C8B-B14F-4D97-AF65-F5344CB8AC3E}">
        <p14:creationId xmlns:p14="http://schemas.microsoft.com/office/powerpoint/2010/main" val="2300123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18</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720852" cy="461665"/>
          </a:xfrm>
          <a:prstGeom prst="rect">
            <a:avLst/>
          </a:prstGeom>
          <a:noFill/>
        </p:spPr>
        <p:txBody>
          <a:bodyPr wrap="square">
            <a:spAutoFit/>
          </a:bodyPr>
          <a:lstStyle/>
          <a:p>
            <a:r>
              <a:rPr lang="en-US" sz="2400" b="1" dirty="0"/>
              <a:t>Highly Customized Analytical Cost Models Lack Reusability</a:t>
            </a:r>
          </a:p>
        </p:txBody>
      </p:sp>
      <p:sp>
        <p:nvSpPr>
          <p:cNvPr id="17" name="Rectangle 16">
            <a:extLst>
              <a:ext uri="{FF2B5EF4-FFF2-40B4-BE49-F238E27FC236}">
                <a16:creationId xmlns:a16="http://schemas.microsoft.com/office/drawing/2014/main" id="{7507FF14-7CCD-B736-43C2-25E3A0BD679B}"/>
              </a:ext>
            </a:extLst>
          </p:cNvPr>
          <p:cNvSpPr/>
          <p:nvPr/>
        </p:nvSpPr>
        <p:spPr bwMode="auto">
          <a:xfrm>
            <a:off x="1805355" y="839677"/>
            <a:ext cx="1187938" cy="895342"/>
          </a:xfrm>
          <a:prstGeom prst="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IBM Plex Sans" panose="020B0503050203000203" pitchFamily="34" charset="0"/>
              </a:rPr>
              <a:t>Dense DNN Accelerator Analytical Model</a:t>
            </a:r>
          </a:p>
        </p:txBody>
      </p:sp>
      <p:cxnSp>
        <p:nvCxnSpPr>
          <p:cNvPr id="19" name="Straight Arrow Connector 18">
            <a:extLst>
              <a:ext uri="{FF2B5EF4-FFF2-40B4-BE49-F238E27FC236}">
                <a16:creationId xmlns:a16="http://schemas.microsoft.com/office/drawing/2014/main" id="{618210FB-A395-5934-2509-52689D04EE9A}"/>
              </a:ext>
            </a:extLst>
          </p:cNvPr>
          <p:cNvCxnSpPr/>
          <p:nvPr/>
        </p:nvCxnSpPr>
        <p:spPr bwMode="auto">
          <a:xfrm>
            <a:off x="1375508" y="961295"/>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19665191-53F0-545B-C0B8-12C30D310EA8}"/>
              </a:ext>
            </a:extLst>
          </p:cNvPr>
          <p:cNvCxnSpPr/>
          <p:nvPr/>
        </p:nvCxnSpPr>
        <p:spPr bwMode="auto">
          <a:xfrm>
            <a:off x="1375508" y="1215295"/>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6405A258-4785-214B-80EE-FEEFF5958C1A}"/>
              </a:ext>
            </a:extLst>
          </p:cNvPr>
          <p:cNvSpPr txBox="1"/>
          <p:nvPr/>
        </p:nvSpPr>
        <p:spPr>
          <a:xfrm>
            <a:off x="156308" y="783960"/>
            <a:ext cx="1293944" cy="307777"/>
          </a:xfrm>
          <a:prstGeom prst="rect">
            <a:avLst/>
          </a:prstGeom>
          <a:noFill/>
        </p:spPr>
        <p:txBody>
          <a:bodyPr wrap="none" rtlCol="0">
            <a:spAutoFit/>
          </a:bodyPr>
          <a:lstStyle/>
          <a:p>
            <a:pPr algn="l"/>
            <a:r>
              <a:rPr lang="en-US" sz="1400" dirty="0">
                <a:solidFill>
                  <a:schemeClr val="tx1"/>
                </a:solidFill>
                <a:latin typeface="IBM Plex Sans" charset="0"/>
                <a:ea typeface="IBM Plex Sans" charset="0"/>
                <a:cs typeface="IBM Plex Sans" charset="0"/>
              </a:rPr>
              <a:t>DNN operator</a:t>
            </a:r>
          </a:p>
        </p:txBody>
      </p:sp>
      <p:sp>
        <p:nvSpPr>
          <p:cNvPr id="22" name="TextBox 21">
            <a:extLst>
              <a:ext uri="{FF2B5EF4-FFF2-40B4-BE49-F238E27FC236}">
                <a16:creationId xmlns:a16="http://schemas.microsoft.com/office/drawing/2014/main" id="{D51A1B4D-7756-B4E3-493F-DFD651D11757}"/>
              </a:ext>
            </a:extLst>
          </p:cNvPr>
          <p:cNvSpPr txBox="1"/>
          <p:nvPr/>
        </p:nvSpPr>
        <p:spPr>
          <a:xfrm>
            <a:off x="485232" y="1058544"/>
            <a:ext cx="877163" cy="307777"/>
          </a:xfrm>
          <a:prstGeom prst="rect">
            <a:avLst/>
          </a:prstGeom>
          <a:noFill/>
        </p:spPr>
        <p:txBody>
          <a:bodyPr wrap="none" rtlCol="0">
            <a:spAutoFit/>
          </a:bodyPr>
          <a:lstStyle/>
          <a:p>
            <a:pPr algn="ctr"/>
            <a:r>
              <a:rPr lang="en-US" sz="1400" dirty="0">
                <a:solidFill>
                  <a:schemeClr val="tx1"/>
                </a:solidFill>
                <a:latin typeface="IBM Plex Sans" charset="0"/>
                <a:ea typeface="IBM Plex Sans" charset="0"/>
                <a:cs typeface="IBM Plex Sans" charset="0"/>
              </a:rPr>
              <a:t>Mapping</a:t>
            </a:r>
          </a:p>
        </p:txBody>
      </p:sp>
      <p:cxnSp>
        <p:nvCxnSpPr>
          <p:cNvPr id="23" name="Straight Arrow Connector 22">
            <a:extLst>
              <a:ext uri="{FF2B5EF4-FFF2-40B4-BE49-F238E27FC236}">
                <a16:creationId xmlns:a16="http://schemas.microsoft.com/office/drawing/2014/main" id="{5DA8029A-F0CC-5306-3110-3E70223EECBB}"/>
              </a:ext>
            </a:extLst>
          </p:cNvPr>
          <p:cNvCxnSpPr/>
          <p:nvPr/>
        </p:nvCxnSpPr>
        <p:spPr bwMode="auto">
          <a:xfrm>
            <a:off x="1375508" y="1508372"/>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B93DABE-AD26-174B-2176-C7CDBF2C0A08}"/>
              </a:ext>
            </a:extLst>
          </p:cNvPr>
          <p:cNvCxnSpPr/>
          <p:nvPr/>
        </p:nvCxnSpPr>
        <p:spPr bwMode="auto">
          <a:xfrm>
            <a:off x="2993293" y="961295"/>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FE617BDD-51A1-B828-50C5-E32E0822D240}"/>
              </a:ext>
            </a:extLst>
          </p:cNvPr>
          <p:cNvCxnSpPr/>
          <p:nvPr/>
        </p:nvCxnSpPr>
        <p:spPr bwMode="auto">
          <a:xfrm>
            <a:off x="2993292" y="1215295"/>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97DFB32E-DDC1-12A1-7C1C-AC6C94FCF236}"/>
              </a:ext>
            </a:extLst>
          </p:cNvPr>
          <p:cNvCxnSpPr/>
          <p:nvPr/>
        </p:nvCxnSpPr>
        <p:spPr bwMode="auto">
          <a:xfrm>
            <a:off x="2962031" y="1508372"/>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230C30DE-FE33-1862-D00A-C186528E0F67}"/>
              </a:ext>
            </a:extLst>
          </p:cNvPr>
          <p:cNvSpPr txBox="1"/>
          <p:nvPr/>
        </p:nvSpPr>
        <p:spPr>
          <a:xfrm>
            <a:off x="261350" y="1334816"/>
            <a:ext cx="1181734" cy="523220"/>
          </a:xfrm>
          <a:prstGeom prst="rect">
            <a:avLst/>
          </a:prstGeom>
          <a:noFill/>
        </p:spPr>
        <p:txBody>
          <a:bodyPr wrap="none" rtlCol="0">
            <a:spAutoFit/>
          </a:bodyPr>
          <a:lstStyle/>
          <a:p>
            <a:pPr algn="ctr"/>
            <a:r>
              <a:rPr lang="en-US" sz="1400" dirty="0">
                <a:solidFill>
                  <a:schemeClr val="tx1"/>
                </a:solidFill>
                <a:latin typeface="IBM Plex Sans" charset="0"/>
                <a:ea typeface="IBM Plex Sans" charset="0"/>
                <a:cs typeface="IBM Plex Sans" charset="0"/>
              </a:rPr>
              <a:t>Architecture</a:t>
            </a:r>
            <a:br>
              <a:rPr lang="en-US" sz="1400" dirty="0">
                <a:solidFill>
                  <a:schemeClr val="tx1"/>
                </a:solidFill>
                <a:latin typeface="IBM Plex Sans" charset="0"/>
                <a:ea typeface="IBM Plex Sans" charset="0"/>
                <a:cs typeface="IBM Plex Sans" charset="0"/>
              </a:rPr>
            </a:br>
            <a:r>
              <a:rPr lang="en-US" sz="1400" dirty="0">
                <a:solidFill>
                  <a:schemeClr val="tx1"/>
                </a:solidFill>
                <a:latin typeface="IBM Plex Sans" charset="0"/>
                <a:ea typeface="IBM Plex Sans" charset="0"/>
                <a:cs typeface="IBM Plex Sans" charset="0"/>
              </a:rPr>
              <a:t>Parameters</a:t>
            </a:r>
          </a:p>
        </p:txBody>
      </p:sp>
      <p:sp>
        <p:nvSpPr>
          <p:cNvPr id="28" name="TextBox 27">
            <a:extLst>
              <a:ext uri="{FF2B5EF4-FFF2-40B4-BE49-F238E27FC236}">
                <a16:creationId xmlns:a16="http://schemas.microsoft.com/office/drawing/2014/main" id="{7B175ECB-00A3-660E-922B-60CEB1570769}"/>
              </a:ext>
            </a:extLst>
          </p:cNvPr>
          <p:cNvSpPr txBox="1"/>
          <p:nvPr/>
        </p:nvSpPr>
        <p:spPr>
          <a:xfrm>
            <a:off x="3382914" y="818978"/>
            <a:ext cx="1225015" cy="307777"/>
          </a:xfrm>
          <a:prstGeom prst="rect">
            <a:avLst/>
          </a:prstGeom>
          <a:noFill/>
        </p:spPr>
        <p:txBody>
          <a:bodyPr wrap="none" rtlCol="0">
            <a:spAutoFit/>
          </a:bodyPr>
          <a:lstStyle/>
          <a:p>
            <a:pPr algn="ctr"/>
            <a:r>
              <a:rPr lang="en-US" sz="1400" dirty="0">
                <a:solidFill>
                  <a:schemeClr val="tx1"/>
                </a:solidFill>
                <a:latin typeface="IBM Plex Sans" charset="0"/>
                <a:ea typeface="IBM Plex Sans" charset="0"/>
                <a:cs typeface="IBM Plex Sans" charset="0"/>
              </a:rPr>
              <a:t>Performance</a:t>
            </a:r>
          </a:p>
        </p:txBody>
      </p:sp>
      <p:sp>
        <p:nvSpPr>
          <p:cNvPr id="29" name="TextBox 28">
            <a:extLst>
              <a:ext uri="{FF2B5EF4-FFF2-40B4-BE49-F238E27FC236}">
                <a16:creationId xmlns:a16="http://schemas.microsoft.com/office/drawing/2014/main" id="{06D2133C-8468-9237-0C34-B47457204377}"/>
              </a:ext>
            </a:extLst>
          </p:cNvPr>
          <p:cNvSpPr txBox="1"/>
          <p:nvPr/>
        </p:nvSpPr>
        <p:spPr>
          <a:xfrm>
            <a:off x="3463633" y="1064027"/>
            <a:ext cx="739305" cy="307777"/>
          </a:xfrm>
          <a:prstGeom prst="rect">
            <a:avLst/>
          </a:prstGeom>
          <a:noFill/>
        </p:spPr>
        <p:txBody>
          <a:bodyPr wrap="none" rtlCol="0">
            <a:spAutoFit/>
          </a:bodyPr>
          <a:lstStyle/>
          <a:p>
            <a:pPr algn="ctr"/>
            <a:r>
              <a:rPr lang="en-US" sz="1400" dirty="0">
                <a:solidFill>
                  <a:schemeClr val="tx1"/>
                </a:solidFill>
                <a:latin typeface="IBM Plex Sans" charset="0"/>
                <a:ea typeface="IBM Plex Sans" charset="0"/>
                <a:cs typeface="IBM Plex Sans" charset="0"/>
              </a:rPr>
              <a:t>Energy</a:t>
            </a:r>
          </a:p>
        </p:txBody>
      </p:sp>
      <p:sp>
        <p:nvSpPr>
          <p:cNvPr id="30" name="TextBox 29">
            <a:extLst>
              <a:ext uri="{FF2B5EF4-FFF2-40B4-BE49-F238E27FC236}">
                <a16:creationId xmlns:a16="http://schemas.microsoft.com/office/drawing/2014/main" id="{1B8F10BB-41A7-2E20-E394-522BF01457B2}"/>
              </a:ext>
            </a:extLst>
          </p:cNvPr>
          <p:cNvSpPr txBox="1"/>
          <p:nvPr/>
        </p:nvSpPr>
        <p:spPr>
          <a:xfrm>
            <a:off x="3501643" y="1348070"/>
            <a:ext cx="559770" cy="307777"/>
          </a:xfrm>
          <a:prstGeom prst="rect">
            <a:avLst/>
          </a:prstGeom>
          <a:noFill/>
        </p:spPr>
        <p:txBody>
          <a:bodyPr wrap="none" rtlCol="0">
            <a:spAutoFit/>
          </a:bodyPr>
          <a:lstStyle/>
          <a:p>
            <a:pPr algn="ctr"/>
            <a:r>
              <a:rPr lang="en-US" sz="1400" dirty="0">
                <a:solidFill>
                  <a:schemeClr val="tx1"/>
                </a:solidFill>
                <a:latin typeface="IBM Plex Sans" charset="0"/>
                <a:ea typeface="IBM Plex Sans" charset="0"/>
                <a:cs typeface="IBM Plex Sans" charset="0"/>
              </a:rPr>
              <a:t>Area</a:t>
            </a:r>
          </a:p>
        </p:txBody>
      </p:sp>
      <p:sp>
        <p:nvSpPr>
          <p:cNvPr id="31" name="TextBox 30">
            <a:extLst>
              <a:ext uri="{FF2B5EF4-FFF2-40B4-BE49-F238E27FC236}">
                <a16:creationId xmlns:a16="http://schemas.microsoft.com/office/drawing/2014/main" id="{602811E4-F182-59FC-D5E3-F1C6E8856822}"/>
              </a:ext>
            </a:extLst>
          </p:cNvPr>
          <p:cNvSpPr txBox="1"/>
          <p:nvPr/>
        </p:nvSpPr>
        <p:spPr>
          <a:xfrm>
            <a:off x="286986" y="2792427"/>
            <a:ext cx="3966850" cy="461665"/>
          </a:xfrm>
          <a:prstGeom prst="rect">
            <a:avLst/>
          </a:prstGeom>
          <a:noFill/>
        </p:spPr>
        <p:txBody>
          <a:bodyPr wrap="square" rtlCol="0">
            <a:spAutoFit/>
          </a:bodyPr>
          <a:lstStyle/>
          <a:p>
            <a:pPr algn="ctr"/>
            <a:r>
              <a:rPr lang="en-US" sz="1200" b="1" dirty="0">
                <a:solidFill>
                  <a:schemeClr val="tx1"/>
                </a:solidFill>
                <a:latin typeface="IBM Plex Sans" charset="0"/>
                <a:ea typeface="IBM Plex Sans" charset="0"/>
                <a:cs typeface="IBM Plex Sans" charset="0"/>
              </a:rPr>
              <a:t>E.g., </a:t>
            </a:r>
            <a:r>
              <a:rPr lang="en-US" sz="1200" b="1" dirty="0" err="1">
                <a:solidFill>
                  <a:schemeClr val="tx1"/>
                </a:solidFill>
                <a:latin typeface="IBM Plex Sans" charset="0"/>
                <a:ea typeface="IBM Plex Sans" charset="0"/>
                <a:cs typeface="IBM Plex Sans" charset="0"/>
              </a:rPr>
              <a:t>Timeloop</a:t>
            </a:r>
            <a:r>
              <a:rPr lang="en-US" sz="1200" b="1" dirty="0">
                <a:solidFill>
                  <a:schemeClr val="tx1"/>
                </a:solidFill>
                <a:latin typeface="IBM Plex Sans" charset="0"/>
                <a:ea typeface="IBM Plex Sans" charset="0"/>
                <a:cs typeface="IBM Plex Sans" charset="0"/>
              </a:rPr>
              <a:t> [ISPASS19], </a:t>
            </a:r>
            <a:r>
              <a:rPr lang="en-US" sz="1200" b="1" dirty="0" err="1">
                <a:solidFill>
                  <a:schemeClr val="tx1"/>
                </a:solidFill>
                <a:latin typeface="IBM Plex Sans" charset="0"/>
                <a:ea typeface="IBM Plex Sans" charset="0"/>
                <a:cs typeface="IBM Plex Sans" charset="0"/>
              </a:rPr>
              <a:t>dMazeRunner</a:t>
            </a:r>
            <a:r>
              <a:rPr lang="en-US" sz="1200" b="1" dirty="0">
                <a:solidFill>
                  <a:schemeClr val="tx1"/>
                </a:solidFill>
                <a:latin typeface="IBM Plex Sans" charset="0"/>
                <a:ea typeface="IBM Plex Sans" charset="0"/>
                <a:cs typeface="IBM Plex Sans" charset="0"/>
              </a:rPr>
              <a:t> [CODES+ISSS19], MAESTRO [MICRO19]</a:t>
            </a:r>
          </a:p>
        </p:txBody>
      </p:sp>
      <p:sp>
        <p:nvSpPr>
          <p:cNvPr id="65" name="Rectangle 64">
            <a:extLst>
              <a:ext uri="{FF2B5EF4-FFF2-40B4-BE49-F238E27FC236}">
                <a16:creationId xmlns:a16="http://schemas.microsoft.com/office/drawing/2014/main" id="{419D85BD-3C63-C083-E403-1ABABE73BAC8}"/>
              </a:ext>
            </a:extLst>
          </p:cNvPr>
          <p:cNvSpPr/>
          <p:nvPr/>
        </p:nvSpPr>
        <p:spPr bwMode="auto">
          <a:xfrm>
            <a:off x="6322665" y="895393"/>
            <a:ext cx="1187938" cy="1907693"/>
          </a:xfrm>
          <a:prstGeom prst="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IBM Plex Sans" panose="020B0503050203000203" pitchFamily="34" charset="0"/>
              </a:rPr>
              <a:t>Sparse DNN Accelerator Analytical Model</a:t>
            </a:r>
          </a:p>
        </p:txBody>
      </p:sp>
      <p:cxnSp>
        <p:nvCxnSpPr>
          <p:cNvPr id="66" name="Straight Arrow Connector 65">
            <a:extLst>
              <a:ext uri="{FF2B5EF4-FFF2-40B4-BE49-F238E27FC236}">
                <a16:creationId xmlns:a16="http://schemas.microsoft.com/office/drawing/2014/main" id="{3AE1EAD8-8BF2-D862-5A2B-393F735D44F2}"/>
              </a:ext>
            </a:extLst>
          </p:cNvPr>
          <p:cNvCxnSpPr/>
          <p:nvPr/>
        </p:nvCxnSpPr>
        <p:spPr bwMode="auto">
          <a:xfrm>
            <a:off x="5892818" y="1017012"/>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6E812D44-1585-F101-41E0-80CC95035F41}"/>
              </a:ext>
            </a:extLst>
          </p:cNvPr>
          <p:cNvCxnSpPr/>
          <p:nvPr/>
        </p:nvCxnSpPr>
        <p:spPr bwMode="auto">
          <a:xfrm>
            <a:off x="5892818" y="1271012"/>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5FFCBB96-1148-5B2C-0FE0-C317DE1E75E1}"/>
              </a:ext>
            </a:extLst>
          </p:cNvPr>
          <p:cNvSpPr txBox="1"/>
          <p:nvPr/>
        </p:nvSpPr>
        <p:spPr>
          <a:xfrm>
            <a:off x="4673618" y="839677"/>
            <a:ext cx="1293944" cy="307777"/>
          </a:xfrm>
          <a:prstGeom prst="rect">
            <a:avLst/>
          </a:prstGeom>
          <a:noFill/>
        </p:spPr>
        <p:txBody>
          <a:bodyPr wrap="none" rtlCol="0">
            <a:spAutoFit/>
          </a:bodyPr>
          <a:lstStyle/>
          <a:p>
            <a:pPr algn="l"/>
            <a:r>
              <a:rPr lang="en-US" sz="1400" dirty="0">
                <a:solidFill>
                  <a:schemeClr val="tx1"/>
                </a:solidFill>
                <a:latin typeface="IBM Plex Sans" charset="0"/>
                <a:ea typeface="IBM Plex Sans" charset="0"/>
                <a:cs typeface="IBM Plex Sans" charset="0"/>
              </a:rPr>
              <a:t>DNN operator</a:t>
            </a:r>
          </a:p>
        </p:txBody>
      </p:sp>
      <p:sp>
        <p:nvSpPr>
          <p:cNvPr id="69" name="TextBox 68">
            <a:extLst>
              <a:ext uri="{FF2B5EF4-FFF2-40B4-BE49-F238E27FC236}">
                <a16:creationId xmlns:a16="http://schemas.microsoft.com/office/drawing/2014/main" id="{5A4F3442-272C-E143-187E-14AD78A056C8}"/>
              </a:ext>
            </a:extLst>
          </p:cNvPr>
          <p:cNvSpPr txBox="1"/>
          <p:nvPr/>
        </p:nvSpPr>
        <p:spPr>
          <a:xfrm>
            <a:off x="5002542" y="1114261"/>
            <a:ext cx="877163" cy="307777"/>
          </a:xfrm>
          <a:prstGeom prst="rect">
            <a:avLst/>
          </a:prstGeom>
          <a:noFill/>
        </p:spPr>
        <p:txBody>
          <a:bodyPr wrap="none" rtlCol="0">
            <a:spAutoFit/>
          </a:bodyPr>
          <a:lstStyle/>
          <a:p>
            <a:pPr algn="ctr"/>
            <a:r>
              <a:rPr lang="en-US" sz="1400" dirty="0">
                <a:solidFill>
                  <a:schemeClr val="tx1"/>
                </a:solidFill>
                <a:latin typeface="IBM Plex Sans" charset="0"/>
                <a:ea typeface="IBM Plex Sans" charset="0"/>
                <a:cs typeface="IBM Plex Sans" charset="0"/>
              </a:rPr>
              <a:t>Mapping</a:t>
            </a:r>
          </a:p>
        </p:txBody>
      </p:sp>
      <p:cxnSp>
        <p:nvCxnSpPr>
          <p:cNvPr id="70" name="Straight Arrow Connector 69">
            <a:extLst>
              <a:ext uri="{FF2B5EF4-FFF2-40B4-BE49-F238E27FC236}">
                <a16:creationId xmlns:a16="http://schemas.microsoft.com/office/drawing/2014/main" id="{B2F64CB9-83F9-6A92-A8B3-3C2CCC95A1B4}"/>
              </a:ext>
            </a:extLst>
          </p:cNvPr>
          <p:cNvCxnSpPr/>
          <p:nvPr/>
        </p:nvCxnSpPr>
        <p:spPr bwMode="auto">
          <a:xfrm>
            <a:off x="5892818" y="1564089"/>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A7EAB38B-4B13-F65D-DC5E-D0C952CB4703}"/>
              </a:ext>
            </a:extLst>
          </p:cNvPr>
          <p:cNvCxnSpPr/>
          <p:nvPr/>
        </p:nvCxnSpPr>
        <p:spPr bwMode="auto">
          <a:xfrm>
            <a:off x="7510603" y="1017012"/>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AB6B0526-E94A-BC74-CC7C-7A0B2BF3D9B2}"/>
              </a:ext>
            </a:extLst>
          </p:cNvPr>
          <p:cNvCxnSpPr/>
          <p:nvPr/>
        </p:nvCxnSpPr>
        <p:spPr bwMode="auto">
          <a:xfrm>
            <a:off x="7510602" y="1271012"/>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0C89129D-AE84-6A3A-C68C-B1CC488587E5}"/>
              </a:ext>
            </a:extLst>
          </p:cNvPr>
          <p:cNvCxnSpPr/>
          <p:nvPr/>
        </p:nvCxnSpPr>
        <p:spPr bwMode="auto">
          <a:xfrm>
            <a:off x="7479341" y="1564089"/>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4D48EC68-CCD5-E05E-C548-18BE83FBD569}"/>
              </a:ext>
            </a:extLst>
          </p:cNvPr>
          <p:cNvSpPr txBox="1"/>
          <p:nvPr/>
        </p:nvSpPr>
        <p:spPr>
          <a:xfrm>
            <a:off x="4778660" y="1390533"/>
            <a:ext cx="1181734" cy="523220"/>
          </a:xfrm>
          <a:prstGeom prst="rect">
            <a:avLst/>
          </a:prstGeom>
          <a:noFill/>
        </p:spPr>
        <p:txBody>
          <a:bodyPr wrap="square" rtlCol="0">
            <a:spAutoFit/>
          </a:bodyPr>
          <a:lstStyle/>
          <a:p>
            <a:pPr algn="ctr"/>
            <a:r>
              <a:rPr lang="en-US" sz="1400" dirty="0">
                <a:solidFill>
                  <a:schemeClr val="tx1"/>
                </a:solidFill>
                <a:latin typeface="IBM Plex Sans" charset="0"/>
                <a:ea typeface="IBM Plex Sans" charset="0"/>
                <a:cs typeface="IBM Plex Sans" charset="0"/>
              </a:rPr>
              <a:t>Architecture</a:t>
            </a:r>
            <a:br>
              <a:rPr lang="en-US" sz="1400" dirty="0">
                <a:solidFill>
                  <a:schemeClr val="tx1"/>
                </a:solidFill>
                <a:latin typeface="IBM Plex Sans" charset="0"/>
                <a:ea typeface="IBM Plex Sans" charset="0"/>
                <a:cs typeface="IBM Plex Sans" charset="0"/>
              </a:rPr>
            </a:br>
            <a:r>
              <a:rPr lang="en-US" sz="1400" dirty="0">
                <a:solidFill>
                  <a:schemeClr val="tx1"/>
                </a:solidFill>
                <a:latin typeface="IBM Plex Sans" charset="0"/>
                <a:ea typeface="IBM Plex Sans" charset="0"/>
                <a:cs typeface="IBM Plex Sans" charset="0"/>
              </a:rPr>
              <a:t>Parameters</a:t>
            </a:r>
          </a:p>
        </p:txBody>
      </p:sp>
      <p:sp>
        <p:nvSpPr>
          <p:cNvPr id="75" name="TextBox 74">
            <a:extLst>
              <a:ext uri="{FF2B5EF4-FFF2-40B4-BE49-F238E27FC236}">
                <a16:creationId xmlns:a16="http://schemas.microsoft.com/office/drawing/2014/main" id="{2264AA7E-8F1D-EB57-64A8-EB90650BD6DC}"/>
              </a:ext>
            </a:extLst>
          </p:cNvPr>
          <p:cNvSpPr txBox="1"/>
          <p:nvPr/>
        </p:nvSpPr>
        <p:spPr>
          <a:xfrm>
            <a:off x="7900224" y="874695"/>
            <a:ext cx="1225015" cy="307777"/>
          </a:xfrm>
          <a:prstGeom prst="rect">
            <a:avLst/>
          </a:prstGeom>
          <a:noFill/>
        </p:spPr>
        <p:txBody>
          <a:bodyPr wrap="none" rtlCol="0">
            <a:spAutoFit/>
          </a:bodyPr>
          <a:lstStyle/>
          <a:p>
            <a:pPr algn="ctr"/>
            <a:r>
              <a:rPr lang="en-US" sz="1400" dirty="0">
                <a:solidFill>
                  <a:schemeClr val="tx1"/>
                </a:solidFill>
                <a:latin typeface="IBM Plex Sans" charset="0"/>
                <a:ea typeface="IBM Plex Sans" charset="0"/>
                <a:cs typeface="IBM Plex Sans" charset="0"/>
              </a:rPr>
              <a:t>Performance</a:t>
            </a:r>
          </a:p>
        </p:txBody>
      </p:sp>
      <p:sp>
        <p:nvSpPr>
          <p:cNvPr id="76" name="TextBox 75">
            <a:extLst>
              <a:ext uri="{FF2B5EF4-FFF2-40B4-BE49-F238E27FC236}">
                <a16:creationId xmlns:a16="http://schemas.microsoft.com/office/drawing/2014/main" id="{42CFF743-3B13-E82A-486D-45511897CC19}"/>
              </a:ext>
            </a:extLst>
          </p:cNvPr>
          <p:cNvSpPr txBox="1"/>
          <p:nvPr/>
        </p:nvSpPr>
        <p:spPr>
          <a:xfrm>
            <a:off x="7980943" y="1119744"/>
            <a:ext cx="739305" cy="307777"/>
          </a:xfrm>
          <a:prstGeom prst="rect">
            <a:avLst/>
          </a:prstGeom>
          <a:noFill/>
        </p:spPr>
        <p:txBody>
          <a:bodyPr wrap="none" rtlCol="0">
            <a:spAutoFit/>
          </a:bodyPr>
          <a:lstStyle/>
          <a:p>
            <a:pPr algn="ctr"/>
            <a:r>
              <a:rPr lang="en-US" sz="1400" dirty="0">
                <a:solidFill>
                  <a:schemeClr val="tx1"/>
                </a:solidFill>
                <a:latin typeface="IBM Plex Sans" charset="0"/>
                <a:ea typeface="IBM Plex Sans" charset="0"/>
                <a:cs typeface="IBM Plex Sans" charset="0"/>
              </a:rPr>
              <a:t>Energy</a:t>
            </a:r>
          </a:p>
        </p:txBody>
      </p:sp>
      <p:sp>
        <p:nvSpPr>
          <p:cNvPr id="77" name="TextBox 76">
            <a:extLst>
              <a:ext uri="{FF2B5EF4-FFF2-40B4-BE49-F238E27FC236}">
                <a16:creationId xmlns:a16="http://schemas.microsoft.com/office/drawing/2014/main" id="{091AFF86-BF1F-DD48-DD53-0C42A02488BD}"/>
              </a:ext>
            </a:extLst>
          </p:cNvPr>
          <p:cNvSpPr txBox="1"/>
          <p:nvPr/>
        </p:nvSpPr>
        <p:spPr>
          <a:xfrm>
            <a:off x="8018953" y="1403787"/>
            <a:ext cx="559770" cy="307777"/>
          </a:xfrm>
          <a:prstGeom prst="rect">
            <a:avLst/>
          </a:prstGeom>
          <a:noFill/>
        </p:spPr>
        <p:txBody>
          <a:bodyPr wrap="none" rtlCol="0">
            <a:spAutoFit/>
          </a:bodyPr>
          <a:lstStyle/>
          <a:p>
            <a:pPr algn="ctr"/>
            <a:r>
              <a:rPr lang="en-US" sz="1400" dirty="0">
                <a:solidFill>
                  <a:schemeClr val="tx1"/>
                </a:solidFill>
                <a:latin typeface="IBM Plex Sans" charset="0"/>
                <a:ea typeface="IBM Plex Sans" charset="0"/>
                <a:cs typeface="IBM Plex Sans" charset="0"/>
              </a:rPr>
              <a:t>Area</a:t>
            </a:r>
          </a:p>
        </p:txBody>
      </p:sp>
      <p:sp>
        <p:nvSpPr>
          <p:cNvPr id="78" name="TextBox 77">
            <a:extLst>
              <a:ext uri="{FF2B5EF4-FFF2-40B4-BE49-F238E27FC236}">
                <a16:creationId xmlns:a16="http://schemas.microsoft.com/office/drawing/2014/main" id="{7B922AE7-9E70-CA52-3D3C-722BCEFF4D55}"/>
              </a:ext>
            </a:extLst>
          </p:cNvPr>
          <p:cNvSpPr txBox="1"/>
          <p:nvPr/>
        </p:nvSpPr>
        <p:spPr>
          <a:xfrm>
            <a:off x="4607929" y="2939028"/>
            <a:ext cx="3966850" cy="276999"/>
          </a:xfrm>
          <a:prstGeom prst="rect">
            <a:avLst/>
          </a:prstGeom>
          <a:noFill/>
        </p:spPr>
        <p:txBody>
          <a:bodyPr wrap="square" rtlCol="0">
            <a:spAutoFit/>
          </a:bodyPr>
          <a:lstStyle/>
          <a:p>
            <a:pPr algn="ctr"/>
            <a:r>
              <a:rPr lang="en-US" sz="1200" b="1" dirty="0">
                <a:solidFill>
                  <a:schemeClr val="tx1"/>
                </a:solidFill>
                <a:latin typeface="IBM Plex Sans" charset="0"/>
                <a:ea typeface="IBM Plex Sans" charset="0"/>
                <a:cs typeface="IBM Plex Sans" charset="0"/>
              </a:rPr>
              <a:t>E.g., </a:t>
            </a:r>
            <a:r>
              <a:rPr lang="en-US" sz="1200" b="1" dirty="0" err="1">
                <a:solidFill>
                  <a:schemeClr val="tx1"/>
                </a:solidFill>
                <a:latin typeface="IBM Plex Sans" charset="0"/>
                <a:ea typeface="IBM Plex Sans" charset="0"/>
                <a:cs typeface="IBM Plex Sans" charset="0"/>
              </a:rPr>
              <a:t>Sparseloop</a:t>
            </a:r>
            <a:r>
              <a:rPr lang="en-US" sz="1200" b="1" dirty="0">
                <a:solidFill>
                  <a:schemeClr val="tx1"/>
                </a:solidFill>
                <a:latin typeface="IBM Plex Sans" charset="0"/>
                <a:ea typeface="IBM Plex Sans" charset="0"/>
                <a:cs typeface="IBM Plex Sans" charset="0"/>
              </a:rPr>
              <a:t> [MICRO22], Dave et al. [PIEEE21]</a:t>
            </a:r>
          </a:p>
        </p:txBody>
      </p:sp>
      <p:cxnSp>
        <p:nvCxnSpPr>
          <p:cNvPr id="79" name="Straight Arrow Connector 78">
            <a:extLst>
              <a:ext uri="{FF2B5EF4-FFF2-40B4-BE49-F238E27FC236}">
                <a16:creationId xmlns:a16="http://schemas.microsoft.com/office/drawing/2014/main" id="{5A127C8A-8624-02DC-5376-27C4161A6242}"/>
              </a:ext>
            </a:extLst>
          </p:cNvPr>
          <p:cNvCxnSpPr/>
          <p:nvPr/>
        </p:nvCxnSpPr>
        <p:spPr bwMode="auto">
          <a:xfrm>
            <a:off x="5879705" y="1972296"/>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80" name="TextBox 79">
            <a:extLst>
              <a:ext uri="{FF2B5EF4-FFF2-40B4-BE49-F238E27FC236}">
                <a16:creationId xmlns:a16="http://schemas.microsoft.com/office/drawing/2014/main" id="{776C464F-90A5-2851-5935-A28A752B76BF}"/>
              </a:ext>
            </a:extLst>
          </p:cNvPr>
          <p:cNvSpPr txBox="1"/>
          <p:nvPr/>
        </p:nvSpPr>
        <p:spPr>
          <a:xfrm>
            <a:off x="5007864" y="1815545"/>
            <a:ext cx="840295" cy="307777"/>
          </a:xfrm>
          <a:prstGeom prst="rect">
            <a:avLst/>
          </a:prstGeom>
          <a:noFill/>
        </p:spPr>
        <p:txBody>
          <a:bodyPr wrap="none" rtlCol="0">
            <a:spAutoFit/>
          </a:bodyPr>
          <a:lstStyle/>
          <a:p>
            <a:pPr algn="ctr"/>
            <a:r>
              <a:rPr lang="en-US" sz="1400" dirty="0">
                <a:solidFill>
                  <a:schemeClr val="tx1"/>
                </a:solidFill>
                <a:latin typeface="IBM Plex Sans" charset="0"/>
                <a:ea typeface="IBM Plex Sans" charset="0"/>
                <a:cs typeface="IBM Plex Sans" charset="0"/>
              </a:rPr>
              <a:t>Sparsity</a:t>
            </a:r>
          </a:p>
        </p:txBody>
      </p:sp>
      <p:cxnSp>
        <p:nvCxnSpPr>
          <p:cNvPr id="81" name="Straight Arrow Connector 80">
            <a:extLst>
              <a:ext uri="{FF2B5EF4-FFF2-40B4-BE49-F238E27FC236}">
                <a16:creationId xmlns:a16="http://schemas.microsoft.com/office/drawing/2014/main" id="{579CC832-1CAB-A5CB-30A9-AEF9E7CC1EC7}"/>
              </a:ext>
            </a:extLst>
          </p:cNvPr>
          <p:cNvCxnSpPr/>
          <p:nvPr/>
        </p:nvCxnSpPr>
        <p:spPr bwMode="auto">
          <a:xfrm>
            <a:off x="5861272" y="2224763"/>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82" name="TextBox 81">
            <a:extLst>
              <a:ext uri="{FF2B5EF4-FFF2-40B4-BE49-F238E27FC236}">
                <a16:creationId xmlns:a16="http://schemas.microsoft.com/office/drawing/2014/main" id="{AF90D222-FC49-03C3-6E15-2B7EF8DFD994}"/>
              </a:ext>
            </a:extLst>
          </p:cNvPr>
          <p:cNvSpPr txBox="1"/>
          <p:nvPr/>
        </p:nvSpPr>
        <p:spPr>
          <a:xfrm>
            <a:off x="4288761" y="2063240"/>
            <a:ext cx="1625766" cy="307777"/>
          </a:xfrm>
          <a:prstGeom prst="rect">
            <a:avLst/>
          </a:prstGeom>
          <a:noFill/>
        </p:spPr>
        <p:txBody>
          <a:bodyPr wrap="none" rtlCol="0">
            <a:spAutoFit/>
          </a:bodyPr>
          <a:lstStyle/>
          <a:p>
            <a:pPr algn="ctr"/>
            <a:r>
              <a:rPr lang="en-US" sz="1400" dirty="0">
                <a:solidFill>
                  <a:schemeClr val="tx1"/>
                </a:solidFill>
                <a:latin typeface="IBM Plex Sans" charset="0"/>
                <a:ea typeface="IBM Plex Sans" charset="0"/>
                <a:cs typeface="IBM Plex Sans" charset="0"/>
              </a:rPr>
              <a:t>Sparsity Encoding</a:t>
            </a:r>
          </a:p>
        </p:txBody>
      </p:sp>
      <p:cxnSp>
        <p:nvCxnSpPr>
          <p:cNvPr id="83" name="Straight Arrow Connector 82">
            <a:extLst>
              <a:ext uri="{FF2B5EF4-FFF2-40B4-BE49-F238E27FC236}">
                <a16:creationId xmlns:a16="http://schemas.microsoft.com/office/drawing/2014/main" id="{262C2C04-801A-F234-B56E-75BA4D4B9709}"/>
              </a:ext>
            </a:extLst>
          </p:cNvPr>
          <p:cNvCxnSpPr/>
          <p:nvPr/>
        </p:nvCxnSpPr>
        <p:spPr bwMode="auto">
          <a:xfrm>
            <a:off x="5879705" y="2498468"/>
            <a:ext cx="429847"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84" name="TextBox 83">
            <a:extLst>
              <a:ext uri="{FF2B5EF4-FFF2-40B4-BE49-F238E27FC236}">
                <a16:creationId xmlns:a16="http://schemas.microsoft.com/office/drawing/2014/main" id="{639446EB-1436-7372-4BC0-6A8D0913A768}"/>
              </a:ext>
            </a:extLst>
          </p:cNvPr>
          <p:cNvSpPr txBox="1"/>
          <p:nvPr/>
        </p:nvSpPr>
        <p:spPr>
          <a:xfrm>
            <a:off x="4320358" y="2341717"/>
            <a:ext cx="1611615" cy="523220"/>
          </a:xfrm>
          <a:prstGeom prst="rect">
            <a:avLst/>
          </a:prstGeom>
          <a:noFill/>
        </p:spPr>
        <p:txBody>
          <a:bodyPr wrap="square" rtlCol="0">
            <a:spAutoFit/>
          </a:bodyPr>
          <a:lstStyle/>
          <a:p>
            <a:pPr algn="ctr"/>
            <a:r>
              <a:rPr lang="en-US" sz="1400" dirty="0">
                <a:solidFill>
                  <a:schemeClr val="tx1"/>
                </a:solidFill>
                <a:latin typeface="IBM Plex Sans" charset="0"/>
                <a:ea typeface="IBM Plex Sans" charset="0"/>
                <a:cs typeface="IBM Plex Sans" charset="0"/>
              </a:rPr>
              <a:t>Nonzero handling scheme</a:t>
            </a:r>
          </a:p>
        </p:txBody>
      </p:sp>
      <p:pic>
        <p:nvPicPr>
          <p:cNvPr id="86" name="Picture 85">
            <a:extLst>
              <a:ext uri="{FF2B5EF4-FFF2-40B4-BE49-F238E27FC236}">
                <a16:creationId xmlns:a16="http://schemas.microsoft.com/office/drawing/2014/main" id="{B0F1F893-9489-AF2B-3AEE-968B8B9A0AA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87745" y="3301368"/>
            <a:ext cx="2223157" cy="1556210"/>
          </a:xfrm>
          <a:prstGeom prst="rect">
            <a:avLst/>
          </a:prstGeom>
        </p:spPr>
      </p:pic>
      <p:pic>
        <p:nvPicPr>
          <p:cNvPr id="88" name="Picture 87">
            <a:extLst>
              <a:ext uri="{FF2B5EF4-FFF2-40B4-BE49-F238E27FC236}">
                <a16:creationId xmlns:a16="http://schemas.microsoft.com/office/drawing/2014/main" id="{6903FAA2-5303-D7BD-5158-475B96244CA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28726" y="3362853"/>
            <a:ext cx="3152775" cy="1476375"/>
          </a:xfrm>
          <a:prstGeom prst="rect">
            <a:avLst/>
          </a:prstGeom>
        </p:spPr>
      </p:pic>
      <p:sp>
        <p:nvSpPr>
          <p:cNvPr id="89" name="TextBox 88">
            <a:extLst>
              <a:ext uri="{FF2B5EF4-FFF2-40B4-BE49-F238E27FC236}">
                <a16:creationId xmlns:a16="http://schemas.microsoft.com/office/drawing/2014/main" id="{1D61E910-ABB7-8D51-EE4B-9BB9A9226EA8}"/>
              </a:ext>
            </a:extLst>
          </p:cNvPr>
          <p:cNvSpPr txBox="1"/>
          <p:nvPr/>
        </p:nvSpPr>
        <p:spPr>
          <a:xfrm>
            <a:off x="2048366" y="4794814"/>
            <a:ext cx="962123" cy="307777"/>
          </a:xfrm>
          <a:prstGeom prst="rect">
            <a:avLst/>
          </a:prstGeom>
          <a:noFill/>
        </p:spPr>
        <p:txBody>
          <a:bodyPr wrap="none" rtlCol="0">
            <a:spAutoFit/>
          </a:bodyPr>
          <a:lstStyle/>
          <a:p>
            <a:pPr algn="l"/>
            <a:r>
              <a:rPr lang="en-US" sz="1400" dirty="0">
                <a:solidFill>
                  <a:schemeClr val="tx1"/>
                </a:solidFill>
                <a:latin typeface="IBM Plex Sans" charset="0"/>
                <a:ea typeface="IBM Plex Sans" charset="0"/>
                <a:cs typeface="IBM Plex Sans" charset="0"/>
              </a:rPr>
              <a:t>[ISCA’16]</a:t>
            </a:r>
          </a:p>
        </p:txBody>
      </p:sp>
      <p:sp>
        <p:nvSpPr>
          <p:cNvPr id="90" name="TextBox 89">
            <a:extLst>
              <a:ext uri="{FF2B5EF4-FFF2-40B4-BE49-F238E27FC236}">
                <a16:creationId xmlns:a16="http://schemas.microsoft.com/office/drawing/2014/main" id="{520A953F-08E4-3B42-AEB3-D051F9F2D733}"/>
              </a:ext>
            </a:extLst>
          </p:cNvPr>
          <p:cNvSpPr txBox="1"/>
          <p:nvPr/>
        </p:nvSpPr>
        <p:spPr>
          <a:xfrm>
            <a:off x="6322665" y="4730153"/>
            <a:ext cx="772969" cy="307777"/>
          </a:xfrm>
          <a:prstGeom prst="rect">
            <a:avLst/>
          </a:prstGeom>
          <a:noFill/>
        </p:spPr>
        <p:txBody>
          <a:bodyPr wrap="none" rtlCol="0">
            <a:spAutoFit/>
          </a:bodyPr>
          <a:lstStyle/>
          <a:p>
            <a:pPr algn="l"/>
            <a:r>
              <a:rPr lang="en-US" sz="1400" dirty="0">
                <a:solidFill>
                  <a:schemeClr val="tx1"/>
                </a:solidFill>
                <a:latin typeface="IBM Plex Sans" charset="0"/>
                <a:ea typeface="IBM Plex Sans" charset="0"/>
                <a:cs typeface="IBM Plex Sans" charset="0"/>
              </a:rPr>
              <a:t>[TC’20]</a:t>
            </a:r>
          </a:p>
        </p:txBody>
      </p:sp>
    </p:spTree>
    <p:extLst>
      <p:ext uri="{BB962C8B-B14F-4D97-AF65-F5344CB8AC3E}">
        <p14:creationId xmlns:p14="http://schemas.microsoft.com/office/powerpoint/2010/main" val="4107645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19</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502022" cy="461665"/>
          </a:xfrm>
          <a:prstGeom prst="rect">
            <a:avLst/>
          </a:prstGeom>
          <a:noFill/>
        </p:spPr>
        <p:txBody>
          <a:bodyPr wrap="square">
            <a:spAutoFit/>
          </a:bodyPr>
          <a:lstStyle/>
          <a:p>
            <a:r>
              <a:rPr lang="en-US" sz="2400" b="1" dirty="0"/>
              <a:t>Example 1: Dense Tensor Accelerator Execution Modeling</a:t>
            </a:r>
          </a:p>
        </p:txBody>
      </p:sp>
      <p:pic>
        <p:nvPicPr>
          <p:cNvPr id="94" name="Picture 93">
            <a:extLst>
              <a:ext uri="{FF2B5EF4-FFF2-40B4-BE49-F238E27FC236}">
                <a16:creationId xmlns:a16="http://schemas.microsoft.com/office/drawing/2014/main" id="{E682A399-7115-4275-9168-7994B5D6D5F8}"/>
              </a:ext>
            </a:extLst>
          </p:cNvPr>
          <p:cNvPicPr>
            <a:picLocks noChangeAspect="1"/>
          </p:cNvPicPr>
          <p:nvPr/>
        </p:nvPicPr>
        <p:blipFill>
          <a:blip r:embed="rId3"/>
          <a:stretch>
            <a:fillRect/>
          </a:stretch>
        </p:blipFill>
        <p:spPr>
          <a:xfrm>
            <a:off x="547650" y="892012"/>
            <a:ext cx="3200144" cy="2443223"/>
          </a:xfrm>
          <a:prstGeom prst="rect">
            <a:avLst/>
          </a:prstGeom>
        </p:spPr>
      </p:pic>
      <p:sp>
        <p:nvSpPr>
          <p:cNvPr id="2" name="TextBox 1">
            <a:extLst>
              <a:ext uri="{FF2B5EF4-FFF2-40B4-BE49-F238E27FC236}">
                <a16:creationId xmlns:a16="http://schemas.microsoft.com/office/drawing/2014/main" id="{FC8D81E0-962B-ED52-68EE-A26980E85933}"/>
              </a:ext>
            </a:extLst>
          </p:cNvPr>
          <p:cNvSpPr txBox="1"/>
          <p:nvPr/>
        </p:nvSpPr>
        <p:spPr>
          <a:xfrm>
            <a:off x="1065623" y="3372663"/>
            <a:ext cx="2820196" cy="276999"/>
          </a:xfrm>
          <a:prstGeom prst="rect">
            <a:avLst/>
          </a:prstGeom>
          <a:noFill/>
        </p:spPr>
        <p:txBody>
          <a:bodyPr wrap="none" rtlCol="0">
            <a:spAutoFit/>
          </a:bodyPr>
          <a:lstStyle/>
          <a:p>
            <a:pPr defTabSz="685800"/>
            <a:r>
              <a:rPr lang="en-US" sz="1200" b="1" dirty="0">
                <a:solidFill>
                  <a:prstClr val="black"/>
                </a:solidFill>
                <a:latin typeface="Candara" panose="020E0502030303020204" pitchFamily="34" charset="0"/>
                <a:cs typeface="Calibri" panose="020F0502020204030204" pitchFamily="34" charset="0"/>
              </a:rPr>
              <a:t>Energy Validation for Various Dataflows</a:t>
            </a:r>
          </a:p>
        </p:txBody>
      </p:sp>
      <p:sp>
        <p:nvSpPr>
          <p:cNvPr id="6" name="Rectangle 5">
            <a:extLst>
              <a:ext uri="{FF2B5EF4-FFF2-40B4-BE49-F238E27FC236}">
                <a16:creationId xmlns:a16="http://schemas.microsoft.com/office/drawing/2014/main" id="{75F983ED-AC2C-FCD4-3EFE-E2D41E6AA422}"/>
              </a:ext>
            </a:extLst>
          </p:cNvPr>
          <p:cNvSpPr/>
          <p:nvPr/>
        </p:nvSpPr>
        <p:spPr>
          <a:xfrm>
            <a:off x="1122251" y="3856828"/>
            <a:ext cx="2839886" cy="276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Candara" panose="020E0502030303020204" pitchFamily="34" charset="0"/>
            </a:endParaRPr>
          </a:p>
        </p:txBody>
      </p:sp>
      <p:sp>
        <p:nvSpPr>
          <p:cNvPr id="7" name="Content Placeholder 2">
            <a:extLst>
              <a:ext uri="{FF2B5EF4-FFF2-40B4-BE49-F238E27FC236}">
                <a16:creationId xmlns:a16="http://schemas.microsoft.com/office/drawing/2014/main" id="{F62527A2-E17E-B21B-3884-1AE2D5772887}"/>
              </a:ext>
            </a:extLst>
          </p:cNvPr>
          <p:cNvSpPr txBox="1">
            <a:spLocks/>
          </p:cNvSpPr>
          <p:nvPr/>
        </p:nvSpPr>
        <p:spPr>
          <a:xfrm>
            <a:off x="4459436" y="995981"/>
            <a:ext cx="4455897" cy="1575769"/>
          </a:xfrm>
          <a:prstGeom prst="rect">
            <a:avLst/>
          </a:prstGeom>
        </p:spPr>
        <p:txBody>
          <a:bodyPr>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914400">
              <a:lnSpc>
                <a:spcPct val="120000"/>
              </a:lnSpc>
              <a:spcBef>
                <a:spcPts val="0"/>
              </a:spcBef>
              <a:spcAft>
                <a:spcPts val="225"/>
              </a:spcAft>
              <a:buClr>
                <a:srgbClr val="70AD47">
                  <a:lumMod val="75000"/>
                </a:srgbClr>
              </a:buClr>
              <a:buSzPct val="100000"/>
              <a:defRPr/>
            </a:pPr>
            <a:r>
              <a:rPr lang="en-US" sz="1200" kern="0" dirty="0">
                <a:solidFill>
                  <a:prstClr val="black"/>
                </a:solidFill>
                <a:cs typeface="Calibri" panose="020F0502020204030204" pitchFamily="34" charset="0"/>
              </a:rPr>
              <a:t>Detailed modeling of common features like</a:t>
            </a:r>
          </a:p>
          <a:p>
            <a:pPr defTabSz="914400">
              <a:lnSpc>
                <a:spcPct val="120000"/>
              </a:lnSpc>
              <a:spcBef>
                <a:spcPts val="0"/>
              </a:spcBef>
              <a:spcAft>
                <a:spcPts val="225"/>
              </a:spcAft>
              <a:buClr>
                <a:srgbClr val="70AD47">
                  <a:lumMod val="75000"/>
                </a:srgbClr>
              </a:buClr>
              <a:buSzPct val="100000"/>
              <a:buFont typeface="Wingdings" panose="05000000000000000000" pitchFamily="2" charset="2"/>
              <a:buChar char="ü"/>
              <a:defRPr/>
            </a:pPr>
            <a:r>
              <a:rPr lang="en-US" sz="1200" kern="0" dirty="0">
                <a:solidFill>
                  <a:prstClr val="black"/>
                </a:solidFill>
                <a:cs typeface="Calibri" panose="020F0502020204030204" pitchFamily="34" charset="0"/>
              </a:rPr>
              <a:t> </a:t>
            </a:r>
            <a:r>
              <a:rPr lang="en-US" sz="1350" kern="0" dirty="0">
                <a:solidFill>
                  <a:prstClr val="black"/>
                </a:solidFill>
                <a:cs typeface="Calibri" panose="020F0502020204030204" pitchFamily="34" charset="0"/>
              </a:rPr>
              <a:t>analyze </a:t>
            </a:r>
            <a:r>
              <a:rPr lang="en-US" sz="1350" b="1" kern="0" dirty="0">
                <a:solidFill>
                  <a:prstClr val="black"/>
                </a:solidFill>
                <a:cs typeface="Calibri" panose="020F0502020204030204" pitchFamily="34" charset="0"/>
              </a:rPr>
              <a:t>arbitrary perfectly nested loops</a:t>
            </a:r>
            <a:r>
              <a:rPr lang="en-US" sz="1350" kern="0" dirty="0">
                <a:solidFill>
                  <a:prstClr val="black"/>
                </a:solidFill>
                <a:cs typeface="Calibri" panose="020F0502020204030204" pitchFamily="34" charset="0"/>
              </a:rPr>
              <a:t>.</a:t>
            </a:r>
          </a:p>
          <a:p>
            <a:pPr defTabSz="914400">
              <a:lnSpc>
                <a:spcPct val="120000"/>
              </a:lnSpc>
              <a:spcBef>
                <a:spcPts val="0"/>
              </a:spcBef>
              <a:spcAft>
                <a:spcPts val="225"/>
              </a:spcAft>
              <a:buClr>
                <a:srgbClr val="70AD47">
                  <a:lumMod val="75000"/>
                </a:srgbClr>
              </a:buClr>
              <a:buSzPct val="100000"/>
              <a:buFont typeface="Wingdings" panose="05000000000000000000" pitchFamily="2" charset="2"/>
              <a:buChar char="ü"/>
              <a:defRPr/>
            </a:pPr>
            <a:r>
              <a:rPr lang="en-US" sz="1200" kern="0" dirty="0">
                <a:solidFill>
                  <a:prstClr val="black"/>
                </a:solidFill>
                <a:cs typeface="Calibri" panose="020F0502020204030204" pitchFamily="34" charset="0"/>
              </a:rPr>
              <a:t> </a:t>
            </a:r>
            <a:r>
              <a:rPr lang="en-US" sz="1350" b="1" kern="0" dirty="0">
                <a:solidFill>
                  <a:prstClr val="black"/>
                </a:solidFill>
                <a:cs typeface="Calibri" panose="020F0502020204030204" pitchFamily="34" charset="0"/>
              </a:rPr>
              <a:t>miss penalty and stall cycles</a:t>
            </a:r>
            <a:endParaRPr lang="en-US" sz="1050" kern="0" dirty="0">
              <a:solidFill>
                <a:prstClr val="black"/>
              </a:solidFill>
              <a:cs typeface="Calibri" panose="020F0502020204030204" pitchFamily="34" charset="0"/>
            </a:endParaRPr>
          </a:p>
          <a:p>
            <a:pPr defTabSz="914400">
              <a:lnSpc>
                <a:spcPct val="120000"/>
              </a:lnSpc>
              <a:spcBef>
                <a:spcPts val="0"/>
              </a:spcBef>
              <a:spcAft>
                <a:spcPts val="225"/>
              </a:spcAft>
              <a:buClr>
                <a:srgbClr val="70AD47">
                  <a:lumMod val="75000"/>
                </a:srgbClr>
              </a:buClr>
              <a:buSzPct val="100000"/>
              <a:buFont typeface="Wingdings" panose="05000000000000000000" pitchFamily="2" charset="2"/>
              <a:buChar char="ü"/>
              <a:defRPr/>
            </a:pPr>
            <a:r>
              <a:rPr lang="en-US" sz="1350" b="1" kern="0" dirty="0">
                <a:solidFill>
                  <a:prstClr val="black"/>
                </a:solidFill>
                <a:cs typeface="Calibri" panose="020F0502020204030204" pitchFamily="34" charset="0"/>
              </a:rPr>
              <a:t> inter-PE communication</a:t>
            </a:r>
            <a:r>
              <a:rPr lang="en-US" sz="1350" kern="0" dirty="0">
                <a:solidFill>
                  <a:prstClr val="black"/>
                </a:solidFill>
                <a:cs typeface="Calibri" panose="020F0502020204030204" pitchFamily="34" charset="0"/>
              </a:rPr>
              <a:t>.</a:t>
            </a:r>
          </a:p>
          <a:p>
            <a:pPr defTabSz="914400">
              <a:lnSpc>
                <a:spcPct val="120000"/>
              </a:lnSpc>
              <a:spcBef>
                <a:spcPts val="0"/>
              </a:spcBef>
              <a:spcAft>
                <a:spcPts val="225"/>
              </a:spcAft>
              <a:buClr>
                <a:srgbClr val="70AD47">
                  <a:lumMod val="75000"/>
                </a:srgbClr>
              </a:buClr>
              <a:buSzPct val="100000"/>
              <a:buFont typeface="Wingdings" panose="05000000000000000000" pitchFamily="2" charset="2"/>
              <a:buChar char="ü"/>
              <a:defRPr/>
            </a:pPr>
            <a:r>
              <a:rPr lang="en-US" sz="1350" b="1" kern="0" dirty="0">
                <a:solidFill>
                  <a:prstClr val="black"/>
                </a:solidFill>
                <a:cs typeface="Calibri" panose="020F0502020204030204" pitchFamily="34" charset="0"/>
              </a:rPr>
              <a:t> temporal/spatial data reuse</a:t>
            </a:r>
            <a:r>
              <a:rPr lang="en-US" sz="1350" kern="0" dirty="0">
                <a:solidFill>
                  <a:prstClr val="black"/>
                </a:solidFill>
                <a:cs typeface="Calibri" panose="020F0502020204030204" pitchFamily="34" charset="0"/>
              </a:rPr>
              <a:t>.</a:t>
            </a:r>
          </a:p>
          <a:p>
            <a:pPr defTabSz="914400">
              <a:lnSpc>
                <a:spcPct val="120000"/>
              </a:lnSpc>
              <a:spcBef>
                <a:spcPts val="0"/>
              </a:spcBef>
              <a:spcAft>
                <a:spcPts val="225"/>
              </a:spcAft>
              <a:buClr>
                <a:srgbClr val="70AD47">
                  <a:lumMod val="75000"/>
                </a:srgbClr>
              </a:buClr>
              <a:buSzPct val="100000"/>
              <a:buFont typeface="Wingdings" panose="05000000000000000000" pitchFamily="2" charset="2"/>
              <a:buChar char="ü"/>
              <a:defRPr/>
            </a:pPr>
            <a:r>
              <a:rPr lang="en-US" sz="1200" kern="0" dirty="0">
                <a:solidFill>
                  <a:prstClr val="black"/>
                </a:solidFill>
                <a:cs typeface="Calibri" panose="020F0502020204030204" pitchFamily="34" charset="0"/>
              </a:rPr>
              <a:t> </a:t>
            </a:r>
            <a:r>
              <a:rPr lang="en-US" sz="1350" kern="0" dirty="0">
                <a:solidFill>
                  <a:prstClr val="black"/>
                </a:solidFill>
                <a:cs typeface="Calibri" panose="020F0502020204030204" pitchFamily="34" charset="0"/>
              </a:rPr>
              <a:t>Integrated </a:t>
            </a:r>
            <a:r>
              <a:rPr lang="en-US" sz="1350" b="1" kern="0" dirty="0">
                <a:solidFill>
                  <a:prstClr val="black"/>
                </a:solidFill>
                <a:cs typeface="Calibri" panose="020F0502020204030204" pitchFamily="34" charset="0"/>
              </a:rPr>
              <a:t>support</a:t>
            </a:r>
            <a:r>
              <a:rPr lang="en-US" sz="1350" kern="0" dirty="0">
                <a:solidFill>
                  <a:prstClr val="black"/>
                </a:solidFill>
                <a:cs typeface="Calibri" panose="020F0502020204030204" pitchFamily="34" charset="0"/>
              </a:rPr>
              <a:t> for </a:t>
            </a:r>
            <a:r>
              <a:rPr lang="en-US" sz="1350" b="1" kern="0" dirty="0">
                <a:solidFill>
                  <a:prstClr val="black"/>
                </a:solidFill>
                <a:cs typeface="Calibri" panose="020F0502020204030204" pitchFamily="34" charset="0"/>
              </a:rPr>
              <a:t>common ML libraries</a:t>
            </a:r>
            <a:endParaRPr lang="en-US" sz="1200" kern="0" dirty="0">
              <a:solidFill>
                <a:prstClr val="black"/>
              </a:solidFill>
              <a:cs typeface="Calibri" panose="020F0502020204030204" pitchFamily="34" charset="0"/>
            </a:endParaRPr>
          </a:p>
        </p:txBody>
      </p:sp>
      <p:sp>
        <p:nvSpPr>
          <p:cNvPr id="11" name="TextBox 10">
            <a:extLst>
              <a:ext uri="{FF2B5EF4-FFF2-40B4-BE49-F238E27FC236}">
                <a16:creationId xmlns:a16="http://schemas.microsoft.com/office/drawing/2014/main" id="{9ADA46B4-0EA5-95CB-8AD7-948FC1E15A79}"/>
              </a:ext>
            </a:extLst>
          </p:cNvPr>
          <p:cNvSpPr txBox="1"/>
          <p:nvPr/>
        </p:nvSpPr>
        <p:spPr>
          <a:xfrm>
            <a:off x="384629" y="4827701"/>
            <a:ext cx="3676006" cy="307777"/>
          </a:xfrm>
          <a:prstGeom prst="rect">
            <a:avLst/>
          </a:prstGeom>
          <a:noFill/>
        </p:spPr>
        <p:txBody>
          <a:bodyPr wrap="none" rtlCol="0">
            <a:spAutoFit/>
          </a:bodyPr>
          <a:lstStyle/>
          <a:p>
            <a:pPr algn="l"/>
            <a:r>
              <a:rPr lang="en-US" sz="1400" dirty="0" err="1">
                <a:solidFill>
                  <a:schemeClr val="tx1"/>
                </a:solidFill>
                <a:latin typeface="IBM Plex Sans" charset="0"/>
                <a:ea typeface="IBM Plex Sans" charset="0"/>
                <a:cs typeface="IBM Plex Sans" charset="0"/>
              </a:rPr>
              <a:t>dMazeRunner</a:t>
            </a:r>
            <a:r>
              <a:rPr lang="en-US" sz="1400" dirty="0">
                <a:solidFill>
                  <a:schemeClr val="tx1"/>
                </a:solidFill>
                <a:latin typeface="IBM Plex Sans" charset="0"/>
                <a:ea typeface="IBM Plex Sans" charset="0"/>
                <a:cs typeface="IBM Plex Sans" charset="0"/>
              </a:rPr>
              <a:t> [CODES+ISSS / ESWEEK ’19]</a:t>
            </a:r>
          </a:p>
        </p:txBody>
      </p:sp>
      <p:pic>
        <p:nvPicPr>
          <p:cNvPr id="102" name="Picture 101">
            <a:extLst>
              <a:ext uri="{FF2B5EF4-FFF2-40B4-BE49-F238E27FC236}">
                <a16:creationId xmlns:a16="http://schemas.microsoft.com/office/drawing/2014/main" id="{5D32E7D3-8346-4E2E-9242-419A1435A5F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10755" y="3619188"/>
            <a:ext cx="2652309" cy="1142261"/>
          </a:xfrm>
          <a:prstGeom prst="rect">
            <a:avLst/>
          </a:prstGeom>
        </p:spPr>
      </p:pic>
      <p:pic>
        <p:nvPicPr>
          <p:cNvPr id="12" name="Picture 11">
            <a:extLst>
              <a:ext uri="{FF2B5EF4-FFF2-40B4-BE49-F238E27FC236}">
                <a16:creationId xmlns:a16="http://schemas.microsoft.com/office/drawing/2014/main" id="{9813C3D8-3282-BF94-6936-14C84CE7511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8195" y="3355830"/>
            <a:ext cx="3515052" cy="1405619"/>
          </a:xfrm>
          <a:prstGeom prst="rect">
            <a:avLst/>
          </a:prstGeom>
        </p:spPr>
      </p:pic>
      <p:sp>
        <p:nvSpPr>
          <p:cNvPr id="103" name="TextBox 102">
            <a:extLst>
              <a:ext uri="{FF2B5EF4-FFF2-40B4-BE49-F238E27FC236}">
                <a16:creationId xmlns:a16="http://schemas.microsoft.com/office/drawing/2014/main" id="{6CD31866-9E36-499D-91AC-E630207BDF5D}"/>
              </a:ext>
            </a:extLst>
          </p:cNvPr>
          <p:cNvSpPr txBox="1"/>
          <p:nvPr/>
        </p:nvSpPr>
        <p:spPr>
          <a:xfrm>
            <a:off x="4807759" y="3367289"/>
            <a:ext cx="3082190" cy="276999"/>
          </a:xfrm>
          <a:prstGeom prst="rect">
            <a:avLst/>
          </a:prstGeom>
          <a:noFill/>
        </p:spPr>
        <p:txBody>
          <a:bodyPr wrap="none" rtlCol="0">
            <a:spAutoFit/>
          </a:bodyPr>
          <a:lstStyle/>
          <a:p>
            <a:pPr defTabSz="685800"/>
            <a:r>
              <a:rPr lang="en-US" sz="1200" b="1" dirty="0">
                <a:solidFill>
                  <a:prstClr val="black"/>
                </a:solidFill>
                <a:latin typeface="Candara" panose="020E0502030303020204" pitchFamily="34" charset="0"/>
                <a:cs typeface="Calibri" panose="020F0502020204030204" pitchFamily="34" charset="0"/>
              </a:rPr>
              <a:t>Performance Validation against Eyeriss Chip</a:t>
            </a:r>
          </a:p>
        </p:txBody>
      </p:sp>
      <p:sp>
        <p:nvSpPr>
          <p:cNvPr id="106" name="TextBox 105">
            <a:extLst>
              <a:ext uri="{FF2B5EF4-FFF2-40B4-BE49-F238E27FC236}">
                <a16:creationId xmlns:a16="http://schemas.microsoft.com/office/drawing/2014/main" id="{EEAEF865-D84B-41A6-BD15-BE90D232DE22}"/>
              </a:ext>
            </a:extLst>
          </p:cNvPr>
          <p:cNvSpPr txBox="1"/>
          <p:nvPr/>
        </p:nvSpPr>
        <p:spPr>
          <a:xfrm>
            <a:off x="4786696" y="4761449"/>
            <a:ext cx="3082189" cy="253916"/>
          </a:xfrm>
          <a:prstGeom prst="rect">
            <a:avLst/>
          </a:prstGeom>
          <a:noFill/>
        </p:spPr>
        <p:txBody>
          <a:bodyPr wrap="square" rtlCol="0">
            <a:spAutoFit/>
          </a:bodyPr>
          <a:lstStyle/>
          <a:p>
            <a:pPr defTabSz="685800"/>
            <a:r>
              <a:rPr lang="en-US" sz="1050" dirty="0">
                <a:solidFill>
                  <a:srgbClr val="0000FF"/>
                </a:solidFill>
                <a:latin typeface="Calibri" panose="020F0502020204030204" pitchFamily="34" charset="0"/>
                <a:cs typeface="Calibri" panose="020F0502020204030204" pitchFamily="34" charset="0"/>
              </a:rPr>
              <a:t>~11% performance difference vs. real-chip execution</a:t>
            </a:r>
          </a:p>
        </p:txBody>
      </p:sp>
      <p:sp>
        <p:nvSpPr>
          <p:cNvPr id="13" name="TextBox 12">
            <a:extLst>
              <a:ext uri="{FF2B5EF4-FFF2-40B4-BE49-F238E27FC236}">
                <a16:creationId xmlns:a16="http://schemas.microsoft.com/office/drawing/2014/main" id="{4A4BE745-F717-1000-78CA-03205DD35C5A}"/>
              </a:ext>
            </a:extLst>
          </p:cNvPr>
          <p:cNvSpPr txBox="1"/>
          <p:nvPr/>
        </p:nvSpPr>
        <p:spPr>
          <a:xfrm>
            <a:off x="2739638" y="4553117"/>
            <a:ext cx="1596605" cy="253916"/>
          </a:xfrm>
          <a:prstGeom prst="rect">
            <a:avLst/>
          </a:prstGeom>
          <a:noFill/>
        </p:spPr>
        <p:txBody>
          <a:bodyPr wrap="square" rtlCol="0">
            <a:spAutoFit/>
          </a:bodyPr>
          <a:lstStyle/>
          <a:p>
            <a:pPr defTabSz="685800"/>
            <a:r>
              <a:rPr lang="en-US" sz="1050" dirty="0">
                <a:solidFill>
                  <a:srgbClr val="0000FF"/>
                </a:solidFill>
                <a:latin typeface="Calibri" panose="020F0502020204030204" pitchFamily="34" charset="0"/>
                <a:cs typeface="Calibri" panose="020F0502020204030204" pitchFamily="34" charset="0"/>
              </a:rPr>
              <a:t>~4.2% difference</a:t>
            </a:r>
          </a:p>
        </p:txBody>
      </p:sp>
    </p:spTree>
    <p:extLst>
      <p:ext uri="{BB962C8B-B14F-4D97-AF65-F5344CB8AC3E}">
        <p14:creationId xmlns:p14="http://schemas.microsoft.com/office/powerpoint/2010/main" val="1756293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2</a:t>
            </a:fld>
            <a:endParaRPr lang="en-US" sz="1100" dirty="0"/>
          </a:p>
        </p:txBody>
      </p:sp>
      <p:sp>
        <p:nvSpPr>
          <p:cNvPr id="10" name="Text Placeholder 9">
            <a:extLst>
              <a:ext uri="{FF2B5EF4-FFF2-40B4-BE49-F238E27FC236}">
                <a16:creationId xmlns:a16="http://schemas.microsoft.com/office/drawing/2014/main" id="{C94610A4-C6B1-9870-E240-E0FAE19FC5E0}"/>
              </a:ext>
            </a:extLst>
          </p:cNvPr>
          <p:cNvSpPr>
            <a:spLocks noGrp="1"/>
          </p:cNvSpPr>
          <p:nvPr>
            <p:ph type="body" sz="quarter" idx="12"/>
          </p:nvPr>
        </p:nvSpPr>
        <p:spPr>
          <a:xfrm>
            <a:off x="301198" y="616858"/>
            <a:ext cx="8443659" cy="4272416"/>
          </a:xfrm>
        </p:spPr>
        <p:txBody>
          <a:bodyPr/>
          <a:lstStyle/>
          <a:p>
            <a:pPr marL="285750" indent="-285750">
              <a:lnSpc>
                <a:spcPct val="90000"/>
              </a:lnSpc>
              <a:spcBef>
                <a:spcPts val="500"/>
              </a:spcBef>
              <a:buFont typeface="Wingdings" panose="05000000000000000000" pitchFamily="2" charset="2"/>
              <a:buChar char="Ø"/>
            </a:pPr>
            <a:r>
              <a:rPr lang="en-US" sz="1100" b="1" dirty="0"/>
              <a:t>[ASPLOS ‘24]</a:t>
            </a:r>
            <a:r>
              <a:rPr lang="en-US" sz="1050" dirty="0"/>
              <a:t> Explainable-DSE: An Agile and Explainable Exploration of Efficient HW/SW Codesigns of Deep Learning Models Using Bottleneck Analysis.</a:t>
            </a:r>
          </a:p>
          <a:p>
            <a:pPr marL="285750" indent="-285750">
              <a:lnSpc>
                <a:spcPct val="90000"/>
              </a:lnSpc>
              <a:spcBef>
                <a:spcPts val="500"/>
              </a:spcBef>
              <a:buFont typeface="Wingdings" panose="05000000000000000000" pitchFamily="2" charset="2"/>
              <a:buChar char="Ø"/>
            </a:pPr>
            <a:r>
              <a:rPr lang="en-US" sz="1100" dirty="0"/>
              <a:t>[IEEE TC ‘23]</a:t>
            </a:r>
            <a:r>
              <a:rPr lang="en-US" sz="1050" dirty="0"/>
              <a:t> </a:t>
            </a:r>
            <a:r>
              <a:rPr lang="en-US" sz="1050" dirty="0" err="1"/>
              <a:t>Cyclebite</a:t>
            </a:r>
            <a:r>
              <a:rPr lang="en-US" sz="1050" dirty="0"/>
              <a:t>: Extracting Task Graphs From Unstructured Compute-Programs. </a:t>
            </a:r>
            <a:r>
              <a:rPr lang="en-US" sz="1050" i="1" dirty="0"/>
              <a:t>B. Wills et al. </a:t>
            </a:r>
          </a:p>
          <a:p>
            <a:pPr marL="285750" indent="-285750">
              <a:lnSpc>
                <a:spcPct val="90000"/>
              </a:lnSpc>
              <a:spcBef>
                <a:spcPts val="500"/>
              </a:spcBef>
              <a:buFont typeface="Wingdings" panose="05000000000000000000" pitchFamily="2" charset="2"/>
              <a:buChar char="Ø"/>
            </a:pPr>
            <a:r>
              <a:rPr lang="en-US" sz="1100" b="1" dirty="0"/>
              <a:t>[TECHCON ‘23]</a:t>
            </a:r>
            <a:r>
              <a:rPr lang="en-US" sz="1050" dirty="0"/>
              <a:t> Automating the Architectural Execution Modeling and Characterization of Domain-Specific Architectures.</a:t>
            </a:r>
          </a:p>
          <a:p>
            <a:pPr marL="285750" indent="-285750">
              <a:lnSpc>
                <a:spcPct val="90000"/>
              </a:lnSpc>
              <a:spcBef>
                <a:spcPts val="500"/>
              </a:spcBef>
              <a:buFont typeface="Wingdings" panose="05000000000000000000" pitchFamily="2" charset="2"/>
              <a:buChar char="Ø"/>
            </a:pPr>
            <a:r>
              <a:rPr lang="en-US" sz="1100" dirty="0"/>
              <a:t>[DATE ‘23]</a:t>
            </a:r>
            <a:r>
              <a:rPr lang="en-US" sz="1050" dirty="0"/>
              <a:t> Learning-Oriented Reliability Improvement of Computing Systems From Transistor to Application Level.</a:t>
            </a:r>
          </a:p>
          <a:p>
            <a:pPr marL="285750" indent="-285750">
              <a:lnSpc>
                <a:spcPct val="90000"/>
              </a:lnSpc>
              <a:spcBef>
                <a:spcPts val="500"/>
              </a:spcBef>
              <a:buFont typeface="Wingdings" panose="05000000000000000000" pitchFamily="2" charset="2"/>
              <a:buChar char="Ø"/>
            </a:pPr>
            <a:r>
              <a:rPr lang="en-US" sz="1100" dirty="0"/>
              <a:t>[VTS ‘22]</a:t>
            </a:r>
            <a:r>
              <a:rPr lang="en-US" sz="1050" dirty="0"/>
              <a:t> Special Session: Towards an Agile Design Methodology for Efficient, Reliable, and Secure ML Systems.</a:t>
            </a:r>
          </a:p>
          <a:p>
            <a:pPr marL="285750" indent="-285750">
              <a:lnSpc>
                <a:spcPct val="90000"/>
              </a:lnSpc>
              <a:spcBef>
                <a:spcPts val="500"/>
              </a:spcBef>
              <a:buFont typeface="Wingdings" panose="05000000000000000000" pitchFamily="2" charset="2"/>
              <a:buChar char="Ø"/>
            </a:pPr>
            <a:r>
              <a:rPr lang="en-US" sz="1100" dirty="0"/>
              <a:t>[LATTE ‘22]</a:t>
            </a:r>
            <a:r>
              <a:rPr lang="en-US" sz="1050" dirty="0"/>
              <a:t> Design Space Description Language for Automated, Comprehensive Exploration of Hardware Accelerators.</a:t>
            </a:r>
          </a:p>
          <a:p>
            <a:pPr marL="285750" indent="-285750">
              <a:lnSpc>
                <a:spcPct val="90000"/>
              </a:lnSpc>
              <a:spcBef>
                <a:spcPts val="500"/>
              </a:spcBef>
              <a:buFont typeface="Wingdings" panose="05000000000000000000" pitchFamily="2" charset="2"/>
              <a:buChar char="Ø"/>
            </a:pPr>
            <a:r>
              <a:rPr lang="en-US" sz="1100" b="1" dirty="0"/>
              <a:t>[Proceedings of the IEEE ‘21]</a:t>
            </a:r>
            <a:r>
              <a:rPr lang="en-US" sz="1050" dirty="0"/>
              <a:t> Hardware Acceleration of Sparse and Irregular Tensor Computations of ML Models: Survey and Insights.</a:t>
            </a:r>
          </a:p>
          <a:p>
            <a:pPr marL="285750" indent="-285750">
              <a:lnSpc>
                <a:spcPct val="90000"/>
              </a:lnSpc>
              <a:spcBef>
                <a:spcPts val="500"/>
              </a:spcBef>
              <a:buFont typeface="Wingdings" panose="05000000000000000000" pitchFamily="2" charset="2"/>
              <a:buChar char="Ø"/>
            </a:pPr>
            <a:r>
              <a:rPr lang="en-US" sz="1100" dirty="0"/>
              <a:t>[ICASSP ‘20]</a:t>
            </a:r>
            <a:r>
              <a:rPr lang="en-US" sz="1050" dirty="0"/>
              <a:t> </a:t>
            </a:r>
            <a:r>
              <a:rPr lang="en-US" sz="1050" dirty="0" err="1"/>
              <a:t>dmazerunner</a:t>
            </a:r>
            <a:r>
              <a:rPr lang="en-US" sz="1050" dirty="0"/>
              <a:t>: Optimizing convolutions and GEMMs on dataflow accelerators.</a:t>
            </a:r>
          </a:p>
          <a:p>
            <a:pPr marL="285750" indent="-285750">
              <a:lnSpc>
                <a:spcPct val="90000"/>
              </a:lnSpc>
              <a:spcBef>
                <a:spcPts val="500"/>
              </a:spcBef>
              <a:buFont typeface="Wingdings" panose="05000000000000000000" pitchFamily="2" charset="2"/>
              <a:buChar char="Ø"/>
            </a:pPr>
            <a:r>
              <a:rPr lang="en-US" sz="1100" dirty="0"/>
              <a:t>[TACO ‘20]</a:t>
            </a:r>
            <a:r>
              <a:rPr lang="en-US" sz="1050" dirty="0"/>
              <a:t> SPX64: A Scratchpad Memory for General-purpose Microprocessors. </a:t>
            </a:r>
            <a:r>
              <a:rPr lang="en-US" sz="1050" i="1" dirty="0"/>
              <a:t>A Singh and S. Dave et al.</a:t>
            </a:r>
          </a:p>
          <a:p>
            <a:pPr marL="285750" indent="-285750">
              <a:lnSpc>
                <a:spcPct val="90000"/>
              </a:lnSpc>
              <a:spcBef>
                <a:spcPts val="500"/>
              </a:spcBef>
              <a:buFont typeface="Wingdings" panose="05000000000000000000" pitchFamily="2" charset="2"/>
              <a:buChar char="Ø"/>
            </a:pPr>
            <a:r>
              <a:rPr lang="en-US" sz="1100" b="1" dirty="0"/>
              <a:t>[CODES+ISSS/ESWEEK ‘19]</a:t>
            </a:r>
            <a:r>
              <a:rPr lang="en-US" sz="1050" dirty="0"/>
              <a:t>  </a:t>
            </a:r>
            <a:r>
              <a:rPr lang="en-US" sz="1050" dirty="0" err="1"/>
              <a:t>dMazeRunner</a:t>
            </a:r>
            <a:r>
              <a:rPr lang="en-US" sz="1050" dirty="0"/>
              <a:t>: Executing Perfectly Nested Loops on Dataflow Accelerators.</a:t>
            </a:r>
          </a:p>
          <a:p>
            <a:pPr marL="285750" indent="-285750">
              <a:lnSpc>
                <a:spcPct val="90000"/>
              </a:lnSpc>
              <a:spcBef>
                <a:spcPts val="500"/>
              </a:spcBef>
              <a:buFont typeface="Wingdings" panose="05000000000000000000" pitchFamily="2" charset="2"/>
              <a:buChar char="Ø"/>
            </a:pPr>
            <a:r>
              <a:rPr lang="en-US" sz="1100" dirty="0"/>
              <a:t>[DAC ‘18]</a:t>
            </a:r>
            <a:r>
              <a:rPr lang="en-US" sz="1050" dirty="0"/>
              <a:t> RAMP: Resource-Aware Mapping for CGRAs.</a:t>
            </a:r>
          </a:p>
          <a:p>
            <a:pPr marL="285750" indent="-285750">
              <a:lnSpc>
                <a:spcPct val="90000"/>
              </a:lnSpc>
              <a:spcBef>
                <a:spcPts val="500"/>
              </a:spcBef>
              <a:buFont typeface="Wingdings" panose="05000000000000000000" pitchFamily="2" charset="2"/>
              <a:buChar char="Ø"/>
            </a:pPr>
            <a:r>
              <a:rPr lang="en-US" sz="1100" dirty="0"/>
              <a:t>[DATE ‘18]</a:t>
            </a:r>
            <a:r>
              <a:rPr lang="en-US" sz="1050" dirty="0"/>
              <a:t> CCF: CGRA Compilation and Simulation Framework.</a:t>
            </a:r>
          </a:p>
          <a:p>
            <a:pPr marL="285750" indent="-285750">
              <a:lnSpc>
                <a:spcPct val="90000"/>
              </a:lnSpc>
              <a:spcBef>
                <a:spcPts val="500"/>
              </a:spcBef>
              <a:buFont typeface="Wingdings" panose="05000000000000000000" pitchFamily="2" charset="2"/>
              <a:buChar char="Ø"/>
            </a:pPr>
            <a:r>
              <a:rPr lang="en-US" sz="1100" dirty="0"/>
              <a:t>[DATE ‘18]</a:t>
            </a:r>
            <a:r>
              <a:rPr lang="en-US" sz="1050" dirty="0"/>
              <a:t> LASER: A Hardware/Software Approach to Accelerate Complicated Loops on CGRAs. </a:t>
            </a:r>
            <a:r>
              <a:rPr lang="en-US" sz="1050" i="1" dirty="0"/>
              <a:t>M. Balasubramanian et al.</a:t>
            </a:r>
          </a:p>
          <a:p>
            <a:pPr marL="285750" indent="-285750">
              <a:lnSpc>
                <a:spcPct val="90000"/>
              </a:lnSpc>
              <a:spcBef>
                <a:spcPts val="500"/>
              </a:spcBef>
              <a:buFont typeface="Wingdings" panose="05000000000000000000" pitchFamily="2" charset="2"/>
              <a:buChar char="Ø"/>
            </a:pPr>
            <a:r>
              <a:rPr lang="en-US" sz="1100" dirty="0"/>
              <a:t>[DATE ‘18]</a:t>
            </a:r>
            <a:r>
              <a:rPr lang="en-US" sz="1050" dirty="0"/>
              <a:t> URECA: A Compiler Solution to Manage Unified Register Files for CGRAs.</a:t>
            </a:r>
          </a:p>
          <a:p>
            <a:pPr marL="285750" indent="-285750">
              <a:lnSpc>
                <a:spcPct val="90000"/>
              </a:lnSpc>
              <a:spcBef>
                <a:spcPts val="1800"/>
              </a:spcBef>
              <a:buFont typeface="Wingdings" panose="05000000000000000000" pitchFamily="2" charset="2"/>
              <a:buChar char="Ø"/>
            </a:pPr>
            <a:r>
              <a:rPr lang="en-US" sz="1100" dirty="0"/>
              <a:t>[Advisory Report]</a:t>
            </a:r>
            <a:r>
              <a:rPr lang="en-US" sz="1050" dirty="0"/>
              <a:t> Chapter: Sustainable Computing Architectures.  In a Report for National Science Foundation (NSF) Workshop on Sustainable Computing, 2023.</a:t>
            </a:r>
          </a:p>
          <a:p>
            <a:pPr marL="285750" indent="-285750">
              <a:lnSpc>
                <a:spcPct val="90000"/>
              </a:lnSpc>
              <a:spcBef>
                <a:spcPts val="500"/>
              </a:spcBef>
              <a:buFont typeface="Wingdings" panose="05000000000000000000" pitchFamily="2" charset="2"/>
              <a:buChar char="Ø"/>
            </a:pPr>
            <a:r>
              <a:rPr lang="en-US" sz="1100" dirty="0"/>
              <a:t>[US Nonprovisional Patent Application]</a:t>
            </a:r>
            <a:r>
              <a:rPr lang="en-US" sz="1050" dirty="0"/>
              <a:t> Systems and methods for agile and explainable optimization of efficient hardware/software codesigns for domain-specific computing systems using bottleneck analysis. </a:t>
            </a:r>
          </a:p>
          <a:p>
            <a:pPr marL="285750" indent="-285750">
              <a:lnSpc>
                <a:spcPct val="90000"/>
              </a:lnSpc>
              <a:spcBef>
                <a:spcPts val="500"/>
              </a:spcBef>
              <a:buFont typeface="Wingdings" panose="05000000000000000000" pitchFamily="2" charset="2"/>
              <a:buChar char="Ø"/>
            </a:pPr>
            <a:r>
              <a:rPr lang="en-US" sz="1100" dirty="0"/>
              <a:t>[US Nonprovisional Patent Application]</a:t>
            </a:r>
            <a:r>
              <a:rPr lang="en-US" sz="1050" dirty="0"/>
              <a:t> Hybrid and efficient approach to accelerate complicated loops on coarse-grained reconfigurable arrays (</a:t>
            </a:r>
            <a:r>
              <a:rPr lang="en-US" sz="1050" dirty="0" err="1"/>
              <a:t>cgra</a:t>
            </a:r>
            <a:r>
              <a:rPr lang="en-US" sz="1050" dirty="0"/>
              <a:t>) accelerators</a:t>
            </a:r>
          </a:p>
          <a:p>
            <a:pPr marL="285750" indent="-285750">
              <a:lnSpc>
                <a:spcPct val="90000"/>
              </a:lnSpc>
              <a:spcBef>
                <a:spcPts val="500"/>
              </a:spcBef>
              <a:buFont typeface="Wingdings" panose="05000000000000000000" pitchFamily="2" charset="2"/>
              <a:buChar char="Ø"/>
            </a:pPr>
            <a:endParaRPr lang="en-US" sz="105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006241" cy="461665"/>
          </a:xfrm>
          <a:prstGeom prst="rect">
            <a:avLst/>
          </a:prstGeom>
          <a:noFill/>
        </p:spPr>
        <p:txBody>
          <a:bodyPr wrap="square">
            <a:spAutoFit/>
          </a:bodyPr>
          <a:lstStyle/>
          <a:p>
            <a:r>
              <a:rPr lang="en-US" sz="2400" b="1" dirty="0"/>
              <a:t>Publications</a:t>
            </a:r>
          </a:p>
        </p:txBody>
      </p:sp>
      <p:sp>
        <p:nvSpPr>
          <p:cNvPr id="6" name="TextBox 5">
            <a:extLst>
              <a:ext uri="{FF2B5EF4-FFF2-40B4-BE49-F238E27FC236}">
                <a16:creationId xmlns:a16="http://schemas.microsoft.com/office/drawing/2014/main" id="{878BCB1C-4B7E-9DF4-0805-253F5A6829EA}"/>
              </a:ext>
            </a:extLst>
          </p:cNvPr>
          <p:cNvSpPr txBox="1"/>
          <p:nvPr/>
        </p:nvSpPr>
        <p:spPr>
          <a:xfrm>
            <a:off x="4512462" y="254226"/>
            <a:ext cx="4631538" cy="276999"/>
          </a:xfrm>
          <a:prstGeom prst="rect">
            <a:avLst/>
          </a:prstGeom>
          <a:noFill/>
        </p:spPr>
        <p:txBody>
          <a:bodyPr wrap="square" rtlCol="0">
            <a:spAutoFit/>
          </a:bodyPr>
          <a:lstStyle/>
          <a:p>
            <a:pPr algn="l"/>
            <a:r>
              <a:rPr lang="en-US" sz="1200" dirty="0">
                <a:solidFill>
                  <a:schemeClr val="tx1"/>
                </a:solidFill>
                <a:latin typeface="IBM Plex Sans" charset="0"/>
                <a:ea typeface="IBM Plex Sans" charset="0"/>
                <a:cs typeface="IBM Plex Sans" charset="0"/>
              </a:rPr>
              <a:t>Total Citations: Over 400 </a:t>
            </a:r>
            <a:r>
              <a:rPr lang="en-US" sz="1100" dirty="0">
                <a:solidFill>
                  <a:schemeClr val="tx1"/>
                </a:solidFill>
                <a:latin typeface="IBM Plex Sans" charset="0"/>
                <a:ea typeface="IBM Plex Sans" charset="0"/>
                <a:cs typeface="IBM Plex Sans" charset="0"/>
              </a:rPr>
              <a:t>(as per Google/Semantics Scholar)</a:t>
            </a:r>
            <a:r>
              <a:rPr lang="en-US" sz="1200" dirty="0">
                <a:solidFill>
                  <a:schemeClr val="tx1"/>
                </a:solidFill>
                <a:latin typeface="IBM Plex Sans" charset="0"/>
                <a:ea typeface="IBM Plex Sans" charset="0"/>
                <a:cs typeface="IBM Plex Sans" charset="0"/>
              </a:rPr>
              <a:t> </a:t>
            </a:r>
          </a:p>
        </p:txBody>
      </p:sp>
    </p:spTree>
    <p:extLst>
      <p:ext uri="{BB962C8B-B14F-4D97-AF65-F5344CB8AC3E}">
        <p14:creationId xmlns:p14="http://schemas.microsoft.com/office/powerpoint/2010/main" val="2157753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4C313645-C668-3D19-EA54-D478ED0E1F0C}"/>
              </a:ext>
            </a:extLst>
          </p:cNvPr>
          <p:cNvSpPr/>
          <p:nvPr/>
        </p:nvSpPr>
        <p:spPr bwMode="auto">
          <a:xfrm>
            <a:off x="384629" y="4224682"/>
            <a:ext cx="8432800" cy="461665"/>
          </a:xfrm>
          <a:prstGeom prst="homePlate">
            <a:avLst/>
          </a:prstGeom>
          <a:solidFill>
            <a:schemeClr val="accent1">
              <a:lumMod val="20000"/>
              <a:lumOff val="80000"/>
            </a:schemeClr>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tab pos="6973888" algn="l"/>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sp>
        <p:nvSpPr>
          <p:cNvPr id="4" name="Slide Number Placeholder"/>
          <p:cNvSpPr>
            <a:spLocks noGrp="1"/>
          </p:cNvSpPr>
          <p:nvPr>
            <p:ph type="sldNum" sz="quarter" idx="11"/>
          </p:nvPr>
        </p:nvSpPr>
        <p:spPr/>
        <p:txBody>
          <a:bodyPr/>
          <a:lstStyle/>
          <a:p>
            <a:fld id="{59395FB3-9C97-154F-86B2-7E381B951268}" type="slidenum">
              <a:rPr lang="en-US" sz="1100" smtClean="0"/>
              <a:pPr/>
              <a:t>20</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39" y="169413"/>
            <a:ext cx="8648493" cy="461665"/>
          </a:xfrm>
          <a:prstGeom prst="rect">
            <a:avLst/>
          </a:prstGeom>
          <a:noFill/>
        </p:spPr>
        <p:txBody>
          <a:bodyPr wrap="square">
            <a:spAutoFit/>
          </a:bodyPr>
          <a:lstStyle/>
          <a:p>
            <a:r>
              <a:rPr lang="en-US" sz="2400" b="1" dirty="0"/>
              <a:t>Example 2: Sparse Tensor Accelerator Execution Modeling</a:t>
            </a:r>
          </a:p>
        </p:txBody>
      </p:sp>
      <p:sp>
        <p:nvSpPr>
          <p:cNvPr id="7" name="Content Placeholder 2">
            <a:extLst>
              <a:ext uri="{FF2B5EF4-FFF2-40B4-BE49-F238E27FC236}">
                <a16:creationId xmlns:a16="http://schemas.microsoft.com/office/drawing/2014/main" id="{F62527A2-E17E-B21B-3884-1AE2D5772887}"/>
              </a:ext>
            </a:extLst>
          </p:cNvPr>
          <p:cNvSpPr txBox="1">
            <a:spLocks/>
          </p:cNvSpPr>
          <p:nvPr/>
        </p:nvSpPr>
        <p:spPr>
          <a:xfrm>
            <a:off x="4252688" y="1164293"/>
            <a:ext cx="4833256" cy="2501962"/>
          </a:xfrm>
          <a:prstGeom prst="rect">
            <a:avLst/>
          </a:prstGeom>
        </p:spPr>
        <p:txBody>
          <a:bodyPr>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914400">
              <a:lnSpc>
                <a:spcPct val="120000"/>
              </a:lnSpc>
              <a:spcBef>
                <a:spcPts val="0"/>
              </a:spcBef>
              <a:spcAft>
                <a:spcPts val="225"/>
              </a:spcAft>
              <a:buClr>
                <a:srgbClr val="70AD47">
                  <a:lumMod val="75000"/>
                </a:srgbClr>
              </a:buClr>
              <a:buSzPct val="100000"/>
              <a:defRPr/>
            </a:pPr>
            <a:r>
              <a:rPr lang="en-US" sz="1600" kern="0" dirty="0">
                <a:solidFill>
                  <a:prstClr val="black"/>
                </a:solidFill>
                <a:cs typeface="Calibri" panose="020F0502020204030204" pitchFamily="34" charset="0"/>
              </a:rPr>
              <a:t>Taxonomy and modeling of features like</a:t>
            </a:r>
          </a:p>
          <a:p>
            <a:pPr defTabSz="914400">
              <a:lnSpc>
                <a:spcPct val="120000"/>
              </a:lnSpc>
              <a:spcBef>
                <a:spcPts val="0"/>
              </a:spcBef>
              <a:spcAft>
                <a:spcPts val="225"/>
              </a:spcAft>
              <a:buClr>
                <a:srgbClr val="70AD47">
                  <a:lumMod val="75000"/>
                </a:srgbClr>
              </a:buClr>
              <a:buSzPct val="100000"/>
              <a:buFont typeface="Wingdings" panose="05000000000000000000" pitchFamily="2" charset="2"/>
              <a:buChar char="ü"/>
              <a:defRPr/>
            </a:pPr>
            <a:r>
              <a:rPr lang="en-US" sz="1600" kern="0" dirty="0">
                <a:solidFill>
                  <a:prstClr val="black"/>
                </a:solidFill>
                <a:cs typeface="Calibri" panose="020F0502020204030204" pitchFamily="34" charset="0"/>
              </a:rPr>
              <a:t> Sparsity value and pattern</a:t>
            </a:r>
          </a:p>
          <a:p>
            <a:pPr defTabSz="914400">
              <a:lnSpc>
                <a:spcPct val="120000"/>
              </a:lnSpc>
              <a:spcBef>
                <a:spcPts val="0"/>
              </a:spcBef>
              <a:spcAft>
                <a:spcPts val="225"/>
              </a:spcAft>
              <a:buClr>
                <a:srgbClr val="70AD47">
                  <a:lumMod val="75000"/>
                </a:srgbClr>
              </a:buClr>
              <a:buSzPct val="100000"/>
              <a:buFont typeface="Wingdings" panose="05000000000000000000" pitchFamily="2" charset="2"/>
              <a:buChar char="ü"/>
              <a:defRPr/>
            </a:pPr>
            <a:r>
              <a:rPr lang="en-US" sz="1600" kern="0" dirty="0">
                <a:solidFill>
                  <a:prstClr val="black"/>
                </a:solidFill>
                <a:cs typeface="Calibri" panose="020F0502020204030204" pitchFamily="34" charset="0"/>
              </a:rPr>
              <a:t> Storage/encoding format</a:t>
            </a:r>
          </a:p>
          <a:p>
            <a:pPr defTabSz="914400">
              <a:lnSpc>
                <a:spcPct val="120000"/>
              </a:lnSpc>
              <a:spcBef>
                <a:spcPts val="0"/>
              </a:spcBef>
              <a:spcAft>
                <a:spcPts val="225"/>
              </a:spcAft>
              <a:buClr>
                <a:srgbClr val="70AD47">
                  <a:lumMod val="75000"/>
                </a:srgbClr>
              </a:buClr>
              <a:buSzPct val="100000"/>
              <a:buFont typeface="Wingdings" panose="05000000000000000000" pitchFamily="2" charset="2"/>
              <a:buChar char="ü"/>
              <a:defRPr/>
            </a:pPr>
            <a:r>
              <a:rPr lang="en-US" sz="1600" b="1" kern="0" dirty="0">
                <a:solidFill>
                  <a:prstClr val="black"/>
                </a:solidFill>
                <a:cs typeface="Calibri" panose="020F0502020204030204" pitchFamily="34" charset="0"/>
              </a:rPr>
              <a:t> </a:t>
            </a:r>
            <a:r>
              <a:rPr lang="en-US" sz="1600" kern="0" dirty="0">
                <a:solidFill>
                  <a:prstClr val="black"/>
                </a:solidFill>
                <a:cs typeface="Calibri" panose="020F0502020204030204" pitchFamily="34" charset="0"/>
              </a:rPr>
              <a:t>Non-zero extraction and matching mechanism</a:t>
            </a:r>
          </a:p>
          <a:p>
            <a:pPr defTabSz="914400">
              <a:lnSpc>
                <a:spcPct val="120000"/>
              </a:lnSpc>
              <a:spcBef>
                <a:spcPts val="0"/>
              </a:spcBef>
              <a:spcAft>
                <a:spcPts val="225"/>
              </a:spcAft>
              <a:buClr>
                <a:srgbClr val="70AD47">
                  <a:lumMod val="75000"/>
                </a:srgbClr>
              </a:buClr>
              <a:buSzPct val="100000"/>
              <a:buFont typeface="Wingdings" panose="05000000000000000000" pitchFamily="2" charset="2"/>
              <a:buChar char="ü"/>
              <a:defRPr/>
            </a:pPr>
            <a:r>
              <a:rPr lang="en-US" sz="1600" b="1" kern="0" dirty="0">
                <a:solidFill>
                  <a:prstClr val="black"/>
                </a:solidFill>
                <a:cs typeface="Calibri" panose="020F0502020204030204" pitchFamily="34" charset="0"/>
              </a:rPr>
              <a:t> </a:t>
            </a:r>
            <a:r>
              <a:rPr lang="en-US" sz="1600" kern="0" dirty="0">
                <a:solidFill>
                  <a:prstClr val="black"/>
                </a:solidFill>
                <a:cs typeface="Calibri" panose="020F0502020204030204" pitchFamily="34" charset="0"/>
              </a:rPr>
              <a:t>Load balancing (via software/hardware)</a:t>
            </a:r>
          </a:p>
          <a:p>
            <a:pPr defTabSz="914400">
              <a:lnSpc>
                <a:spcPct val="120000"/>
              </a:lnSpc>
              <a:spcBef>
                <a:spcPts val="0"/>
              </a:spcBef>
              <a:spcAft>
                <a:spcPts val="225"/>
              </a:spcAft>
              <a:buClr>
                <a:srgbClr val="70AD47">
                  <a:lumMod val="75000"/>
                </a:srgbClr>
              </a:buClr>
              <a:buSzPct val="100000"/>
              <a:buFont typeface="Wingdings" panose="05000000000000000000" pitchFamily="2" charset="2"/>
              <a:buChar char="ü"/>
              <a:defRPr/>
            </a:pPr>
            <a:r>
              <a:rPr lang="en-US" sz="1600" kern="0" dirty="0">
                <a:solidFill>
                  <a:prstClr val="black"/>
                </a:solidFill>
                <a:cs typeface="Calibri" panose="020F0502020204030204" pitchFamily="34" charset="0"/>
              </a:rPr>
              <a:t> Communication and irregular memory accesses</a:t>
            </a:r>
          </a:p>
          <a:p>
            <a:pPr defTabSz="914400">
              <a:lnSpc>
                <a:spcPct val="120000"/>
              </a:lnSpc>
              <a:spcBef>
                <a:spcPts val="0"/>
              </a:spcBef>
              <a:spcAft>
                <a:spcPts val="225"/>
              </a:spcAft>
              <a:buClr>
                <a:srgbClr val="70AD47">
                  <a:lumMod val="75000"/>
                </a:srgbClr>
              </a:buClr>
              <a:buSzPct val="100000"/>
              <a:buFont typeface="Wingdings" panose="05000000000000000000" pitchFamily="2" charset="2"/>
              <a:buChar char="ü"/>
              <a:defRPr/>
            </a:pPr>
            <a:r>
              <a:rPr lang="en-US" sz="1600" kern="0" dirty="0">
                <a:solidFill>
                  <a:prstClr val="black"/>
                </a:solidFill>
                <a:cs typeface="Calibri" panose="020F0502020204030204" pitchFamily="34" charset="0"/>
              </a:rPr>
              <a:t> Algorithm-hardware-compiler co-design</a:t>
            </a:r>
          </a:p>
        </p:txBody>
      </p:sp>
      <p:sp>
        <p:nvSpPr>
          <p:cNvPr id="11" name="TextBox 10">
            <a:extLst>
              <a:ext uri="{FF2B5EF4-FFF2-40B4-BE49-F238E27FC236}">
                <a16:creationId xmlns:a16="http://schemas.microsoft.com/office/drawing/2014/main" id="{9ADA46B4-0EA5-95CB-8AD7-948FC1E15A79}"/>
              </a:ext>
            </a:extLst>
          </p:cNvPr>
          <p:cNvSpPr txBox="1"/>
          <p:nvPr/>
        </p:nvSpPr>
        <p:spPr>
          <a:xfrm>
            <a:off x="384629" y="4827701"/>
            <a:ext cx="4164923" cy="307777"/>
          </a:xfrm>
          <a:prstGeom prst="rect">
            <a:avLst/>
          </a:prstGeom>
          <a:noFill/>
        </p:spPr>
        <p:txBody>
          <a:bodyPr wrap="none" rtlCol="0">
            <a:spAutoFit/>
          </a:bodyPr>
          <a:lstStyle/>
          <a:p>
            <a:pPr algn="l"/>
            <a:r>
              <a:rPr lang="en-US" sz="1400" dirty="0">
                <a:solidFill>
                  <a:schemeClr val="tx1"/>
                </a:solidFill>
                <a:latin typeface="IBM Plex Sans" charset="0"/>
                <a:ea typeface="IBM Plex Sans" charset="0"/>
                <a:cs typeface="IBM Plex Sans" charset="0"/>
              </a:rPr>
              <a:t>Survey and Insights [Proceedings of the IEEE ’21]</a:t>
            </a:r>
          </a:p>
        </p:txBody>
      </p:sp>
      <p:pic>
        <p:nvPicPr>
          <p:cNvPr id="3" name="Picture 2">
            <a:extLst>
              <a:ext uri="{FF2B5EF4-FFF2-40B4-BE49-F238E27FC236}">
                <a16:creationId xmlns:a16="http://schemas.microsoft.com/office/drawing/2014/main" id="{3873B69A-587D-1672-1689-F3A3487967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1079" y="846378"/>
            <a:ext cx="3745668" cy="3137793"/>
          </a:xfrm>
          <a:prstGeom prst="rect">
            <a:avLst/>
          </a:prstGeom>
        </p:spPr>
      </p:pic>
      <p:sp>
        <p:nvSpPr>
          <p:cNvPr id="10" name="TextBox 9">
            <a:extLst>
              <a:ext uri="{FF2B5EF4-FFF2-40B4-BE49-F238E27FC236}">
                <a16:creationId xmlns:a16="http://schemas.microsoft.com/office/drawing/2014/main" id="{6465D430-34CC-6178-0524-B214F8F8C3C9}"/>
              </a:ext>
            </a:extLst>
          </p:cNvPr>
          <p:cNvSpPr txBox="1"/>
          <p:nvPr/>
        </p:nvSpPr>
        <p:spPr>
          <a:xfrm>
            <a:off x="410507" y="4304006"/>
            <a:ext cx="7855035" cy="307777"/>
          </a:xfrm>
          <a:prstGeom prst="rect">
            <a:avLst/>
          </a:prstGeom>
          <a:noFill/>
        </p:spPr>
        <p:txBody>
          <a:bodyPr wrap="none" rtlCol="0">
            <a:spAutoFit/>
          </a:bodyPr>
          <a:lstStyle/>
          <a:p>
            <a:pPr algn="l"/>
            <a:r>
              <a:rPr lang="en-US" sz="1400" b="1" dirty="0">
                <a:solidFill>
                  <a:schemeClr val="tx1"/>
                </a:solidFill>
                <a:latin typeface="IBM Plex Sans" charset="0"/>
                <a:ea typeface="IBM Plex Sans" charset="0"/>
                <a:cs typeface="IBM Plex Sans" charset="0"/>
              </a:rPr>
              <a:t>Introducing new features, e.g., for exploiting sparsity, requires heavy design tooling efforts</a:t>
            </a:r>
          </a:p>
        </p:txBody>
      </p:sp>
    </p:spTree>
    <p:extLst>
      <p:ext uri="{BB962C8B-B14F-4D97-AF65-F5344CB8AC3E}">
        <p14:creationId xmlns:p14="http://schemas.microsoft.com/office/powerpoint/2010/main" val="20216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21</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39" y="169413"/>
            <a:ext cx="8648493" cy="461665"/>
          </a:xfrm>
          <a:prstGeom prst="rect">
            <a:avLst/>
          </a:prstGeom>
          <a:noFill/>
        </p:spPr>
        <p:txBody>
          <a:bodyPr wrap="square">
            <a:spAutoFit/>
          </a:bodyPr>
          <a:lstStyle/>
          <a:p>
            <a:r>
              <a:rPr lang="en-US" sz="2400" b="1" dirty="0"/>
              <a:t>Why current modeling approach is not extensible?</a:t>
            </a:r>
          </a:p>
        </p:txBody>
      </p:sp>
      <p:sp>
        <p:nvSpPr>
          <p:cNvPr id="11" name="TextBox 10">
            <a:extLst>
              <a:ext uri="{FF2B5EF4-FFF2-40B4-BE49-F238E27FC236}">
                <a16:creationId xmlns:a16="http://schemas.microsoft.com/office/drawing/2014/main" id="{9ADA46B4-0EA5-95CB-8AD7-948FC1E15A79}"/>
              </a:ext>
            </a:extLst>
          </p:cNvPr>
          <p:cNvSpPr txBox="1"/>
          <p:nvPr/>
        </p:nvSpPr>
        <p:spPr>
          <a:xfrm>
            <a:off x="384629" y="4827701"/>
            <a:ext cx="3042821" cy="307777"/>
          </a:xfrm>
          <a:prstGeom prst="rect">
            <a:avLst/>
          </a:prstGeom>
          <a:noFill/>
        </p:spPr>
        <p:txBody>
          <a:bodyPr wrap="none" rtlCol="0">
            <a:spAutoFit/>
          </a:bodyPr>
          <a:lstStyle/>
          <a:p>
            <a:pPr algn="l"/>
            <a:r>
              <a:rPr lang="en-US" sz="1400" dirty="0" err="1">
                <a:solidFill>
                  <a:schemeClr val="tx1"/>
                </a:solidFill>
                <a:latin typeface="IBM Plex Sans" charset="0"/>
                <a:ea typeface="IBM Plex Sans" charset="0"/>
                <a:cs typeface="IBM Plex Sans" charset="0"/>
              </a:rPr>
              <a:t>DSAProf</a:t>
            </a:r>
            <a:r>
              <a:rPr lang="en-US" sz="1400" dirty="0">
                <a:solidFill>
                  <a:schemeClr val="tx1"/>
                </a:solidFill>
                <a:latin typeface="IBM Plex Sans" charset="0"/>
                <a:ea typeface="IBM Plex Sans" charset="0"/>
                <a:cs typeface="IBM Plex Sans" charset="0"/>
              </a:rPr>
              <a:t> [LATTE ‘22, TECHCON ’23]</a:t>
            </a:r>
          </a:p>
        </p:txBody>
      </p:sp>
      <p:sp>
        <p:nvSpPr>
          <p:cNvPr id="3" name="Text Placeholder 9">
            <a:extLst>
              <a:ext uri="{FF2B5EF4-FFF2-40B4-BE49-F238E27FC236}">
                <a16:creationId xmlns:a16="http://schemas.microsoft.com/office/drawing/2014/main" id="{621340DB-8A8B-F2EB-907B-FBC244264A97}"/>
              </a:ext>
            </a:extLst>
          </p:cNvPr>
          <p:cNvSpPr>
            <a:spLocks noGrp="1"/>
          </p:cNvSpPr>
          <p:nvPr>
            <p:ph type="body" sz="quarter" idx="12"/>
          </p:nvPr>
        </p:nvSpPr>
        <p:spPr>
          <a:xfrm>
            <a:off x="358667" y="788996"/>
            <a:ext cx="8419106" cy="3556355"/>
          </a:xfrm>
        </p:spPr>
        <p:txBody>
          <a:bodyPr/>
          <a:lstStyle/>
          <a:p>
            <a:pPr marL="285750" indent="-285750">
              <a:spcBef>
                <a:spcPts val="900"/>
              </a:spcBef>
              <a:buFont typeface="Wingdings" panose="05000000000000000000" pitchFamily="2" charset="2"/>
              <a:buChar char="Ø"/>
            </a:pPr>
            <a:r>
              <a:rPr lang="en-US" sz="1600" b="1" dirty="0"/>
              <a:t>Single, Architecture-specific Modeling</a:t>
            </a:r>
          </a:p>
          <a:p>
            <a:pPr marL="457202" lvl="1" indent="-285750">
              <a:spcBef>
                <a:spcPts val="900"/>
              </a:spcBef>
              <a:buFont typeface="Wingdings" panose="05000000000000000000" pitchFamily="2" charset="2"/>
              <a:buChar char="Ø"/>
            </a:pPr>
            <a:r>
              <a:rPr lang="en-US" dirty="0"/>
              <a:t>Several 1000s of LoC</a:t>
            </a:r>
          </a:p>
          <a:p>
            <a:pPr marL="457202" lvl="1" indent="-285750">
              <a:spcBef>
                <a:spcPts val="900"/>
              </a:spcBef>
              <a:buFont typeface="Wingdings" panose="05000000000000000000" pitchFamily="2" charset="2"/>
              <a:buChar char="Ø"/>
            </a:pPr>
            <a:r>
              <a:rPr lang="en-US" dirty="0"/>
              <a:t>Identifying the reuse or introducing new </a:t>
            </a:r>
            <a:br>
              <a:rPr lang="en-US" dirty="0"/>
            </a:br>
            <a:r>
              <a:rPr lang="en-US" dirty="0"/>
              <a:t>specialization is non-trivial and can be erroneous.</a:t>
            </a:r>
          </a:p>
          <a:p>
            <a:pPr marL="457202" lvl="1" indent="-285750">
              <a:spcBef>
                <a:spcPts val="900"/>
              </a:spcBef>
              <a:buFont typeface="Wingdings" panose="05000000000000000000" pitchFamily="2" charset="2"/>
              <a:buChar char="Ø"/>
            </a:pPr>
            <a:r>
              <a:rPr lang="en-US" dirty="0"/>
              <a:t>Provides total cost like latency, no further insights</a:t>
            </a:r>
          </a:p>
          <a:p>
            <a:pPr marL="457202" lvl="1" indent="-285750">
              <a:spcBef>
                <a:spcPts val="900"/>
              </a:spcBef>
              <a:buFont typeface="Wingdings" panose="05000000000000000000" pitchFamily="2" charset="2"/>
              <a:buChar char="Ø"/>
            </a:pPr>
            <a:endParaRPr lang="en-US" sz="1600" dirty="0"/>
          </a:p>
          <a:p>
            <a:pPr marL="285750" indent="-285750">
              <a:spcBef>
                <a:spcPts val="900"/>
              </a:spcBef>
              <a:buFont typeface="Wingdings" panose="05000000000000000000" pitchFamily="2" charset="2"/>
              <a:buChar char="Ø"/>
            </a:pPr>
            <a:r>
              <a:rPr lang="en-US" sz="1600" b="1" dirty="0"/>
              <a:t>Calculating and Embedding Execution Activity</a:t>
            </a:r>
          </a:p>
          <a:p>
            <a:pPr marL="457202" lvl="1" indent="-285750">
              <a:spcBef>
                <a:spcPts val="900"/>
              </a:spcBef>
              <a:buFont typeface="Wingdings" panose="05000000000000000000" pitchFamily="2" charset="2"/>
              <a:buChar char="Ø"/>
            </a:pPr>
            <a:r>
              <a:rPr lang="en-US" dirty="0"/>
              <a:t>Activity: Total invocations of each architectural</a:t>
            </a:r>
            <a:br>
              <a:rPr lang="en-US" dirty="0"/>
            </a:br>
            <a:r>
              <a:rPr lang="en-US" dirty="0"/>
              <a:t>component, data transfers among components,</a:t>
            </a:r>
            <a:br>
              <a:rPr lang="en-US" dirty="0"/>
            </a:br>
            <a:r>
              <a:rPr lang="en-US" dirty="0"/>
              <a:t>data properties, etc.</a:t>
            </a:r>
          </a:p>
          <a:p>
            <a:pPr marL="457202" lvl="1" indent="-285750">
              <a:spcBef>
                <a:spcPts val="900"/>
              </a:spcBef>
              <a:buFont typeface="Wingdings" panose="05000000000000000000" pitchFamily="2" charset="2"/>
              <a:buChar char="Ø"/>
            </a:pPr>
            <a:r>
              <a:rPr lang="en-US" dirty="0"/>
              <a:t>Needs to be fed or found by hard-coded calculation for</a:t>
            </a:r>
            <a:br>
              <a:rPr lang="en-US" dirty="0"/>
            </a:br>
            <a:r>
              <a:rPr lang="en-US" dirty="0"/>
              <a:t>every architecture template, based on workload mappings.</a:t>
            </a:r>
          </a:p>
        </p:txBody>
      </p:sp>
      <p:sp>
        <p:nvSpPr>
          <p:cNvPr id="5" name="Flowchart: Multidocument 33">
            <a:extLst>
              <a:ext uri="{FF2B5EF4-FFF2-40B4-BE49-F238E27FC236}">
                <a16:creationId xmlns:a16="http://schemas.microsoft.com/office/drawing/2014/main" id="{A5AA1783-4D37-4279-6DF2-80C1E0371983}"/>
              </a:ext>
            </a:extLst>
          </p:cNvPr>
          <p:cNvSpPr/>
          <p:nvPr/>
        </p:nvSpPr>
        <p:spPr>
          <a:xfrm>
            <a:off x="5623679" y="788996"/>
            <a:ext cx="3154094" cy="1520189"/>
          </a:xfrm>
          <a:custGeom>
            <a:avLst/>
            <a:gdLst>
              <a:gd name="connsiteX0" fmla="*/ 0 w 21600"/>
              <a:gd name="connsiteY0" fmla="*/ 20782 h 21600"/>
              <a:gd name="connsiteX1" fmla="*/ 18595 w 21600"/>
              <a:gd name="connsiteY1" fmla="*/ 18022 h 21600"/>
              <a:gd name="connsiteX2" fmla="*/ 18595 w 21600"/>
              <a:gd name="connsiteY2" fmla="*/ 3675 h 21600"/>
              <a:gd name="connsiteX3" fmla="*/ 0 w 21600"/>
              <a:gd name="connsiteY3" fmla="*/ 3675 h 21600"/>
              <a:gd name="connsiteX4" fmla="*/ 0 w 21600"/>
              <a:gd name="connsiteY4" fmla="*/ 20782 h 21600"/>
              <a:gd name="connsiteX5" fmla="*/ 1532 w 21600"/>
              <a:gd name="connsiteY5" fmla="*/ 3675 h 21600"/>
              <a:gd name="connsiteX6" fmla="*/ 1532 w 21600"/>
              <a:gd name="connsiteY6" fmla="*/ 1815 h 21600"/>
              <a:gd name="connsiteX7" fmla="*/ 20000 w 21600"/>
              <a:gd name="connsiteY7" fmla="*/ 1815 h 21600"/>
              <a:gd name="connsiteX8" fmla="*/ 20000 w 21600"/>
              <a:gd name="connsiteY8" fmla="*/ 16252 h 21600"/>
              <a:gd name="connsiteX9" fmla="*/ 18595 w 21600"/>
              <a:gd name="connsiteY9" fmla="*/ 16352 h 21600"/>
              <a:gd name="connsiteX10" fmla="*/ 18595 w 21600"/>
              <a:gd name="connsiteY10" fmla="*/ 3675 h 21600"/>
              <a:gd name="connsiteX11" fmla="*/ 1532 w 21600"/>
              <a:gd name="connsiteY11" fmla="*/ 3675 h 21600"/>
              <a:gd name="connsiteX12" fmla="*/ 2972 w 21600"/>
              <a:gd name="connsiteY12" fmla="*/ 1815 h 21600"/>
              <a:gd name="connsiteX13" fmla="*/ 2972 w 21600"/>
              <a:gd name="connsiteY13" fmla="*/ 0 h 21600"/>
              <a:gd name="connsiteX14" fmla="*/ 21600 w 21600"/>
              <a:gd name="connsiteY14" fmla="*/ 0 h 21600"/>
              <a:gd name="connsiteX15" fmla="*/ 21600 w 21600"/>
              <a:gd name="connsiteY15" fmla="*/ 14392 h 21600"/>
              <a:gd name="connsiteX16" fmla="*/ 20000 w 21600"/>
              <a:gd name="connsiteY16" fmla="*/ 14467 h 21600"/>
              <a:gd name="connsiteX17" fmla="*/ 20000 w 21600"/>
              <a:gd name="connsiteY17" fmla="*/ 1815 h 21600"/>
              <a:gd name="connsiteX18" fmla="*/ 2972 w 21600"/>
              <a:gd name="connsiteY18" fmla="*/ 1815 h 21600"/>
              <a:gd name="connsiteX0" fmla="*/ 0 w 21600"/>
              <a:gd name="connsiteY0" fmla="*/ 3675 h 21600"/>
              <a:gd name="connsiteX1" fmla="*/ 18595 w 21600"/>
              <a:gd name="connsiteY1" fmla="*/ 3675 h 21600"/>
              <a:gd name="connsiteX2" fmla="*/ 18595 w 21600"/>
              <a:gd name="connsiteY2" fmla="*/ 18022 h 21600"/>
              <a:gd name="connsiteX3" fmla="*/ 0 w 21600"/>
              <a:gd name="connsiteY3" fmla="*/ 20782 h 21600"/>
              <a:gd name="connsiteX4" fmla="*/ 0 w 21600"/>
              <a:gd name="connsiteY4" fmla="*/ 3675 h 21600"/>
              <a:gd name="connsiteX5" fmla="*/ 1532 w 21600"/>
              <a:gd name="connsiteY5" fmla="*/ 3675 h 21600"/>
              <a:gd name="connsiteX6" fmla="*/ 1532 w 21600"/>
              <a:gd name="connsiteY6" fmla="*/ 1815 h 21600"/>
              <a:gd name="connsiteX7" fmla="*/ 20000 w 21600"/>
              <a:gd name="connsiteY7" fmla="*/ 1815 h 21600"/>
              <a:gd name="connsiteX8" fmla="*/ 20000 w 21600"/>
              <a:gd name="connsiteY8" fmla="*/ 16252 h 21600"/>
              <a:gd name="connsiteX9" fmla="*/ 18595 w 21600"/>
              <a:gd name="connsiteY9" fmla="*/ 16352 h 21600"/>
              <a:gd name="connsiteX10" fmla="*/ 2972 w 21600"/>
              <a:gd name="connsiteY10" fmla="*/ 1815 h 21600"/>
              <a:gd name="connsiteX11" fmla="*/ 2972 w 21600"/>
              <a:gd name="connsiteY11" fmla="*/ 0 h 21600"/>
              <a:gd name="connsiteX12" fmla="*/ 21600 w 21600"/>
              <a:gd name="connsiteY12" fmla="*/ 0 h 21600"/>
              <a:gd name="connsiteX13" fmla="*/ 21600 w 21600"/>
              <a:gd name="connsiteY13" fmla="*/ 14392 h 21600"/>
              <a:gd name="connsiteX14" fmla="*/ 20000 w 21600"/>
              <a:gd name="connsiteY14" fmla="*/ 14467 h 21600"/>
              <a:gd name="connsiteX0" fmla="*/ 0 w 21600"/>
              <a:gd name="connsiteY0" fmla="*/ 20782 h 21600"/>
              <a:gd name="connsiteX1" fmla="*/ 18595 w 21600"/>
              <a:gd name="connsiteY1" fmla="*/ 18022 h 21600"/>
              <a:gd name="connsiteX2" fmla="*/ 18595 w 21600"/>
              <a:gd name="connsiteY2" fmla="*/ 16352 h 21600"/>
              <a:gd name="connsiteX3" fmla="*/ 20000 w 21600"/>
              <a:gd name="connsiteY3" fmla="*/ 16252 h 21600"/>
              <a:gd name="connsiteX4" fmla="*/ 20000 w 21600"/>
              <a:gd name="connsiteY4" fmla="*/ 14467 h 21600"/>
              <a:gd name="connsiteX5" fmla="*/ 21600 w 21600"/>
              <a:gd name="connsiteY5" fmla="*/ 14392 h 21600"/>
              <a:gd name="connsiteX6" fmla="*/ 21600 w 21600"/>
              <a:gd name="connsiteY6" fmla="*/ 0 h 21600"/>
              <a:gd name="connsiteX7" fmla="*/ 2972 w 21600"/>
              <a:gd name="connsiteY7" fmla="*/ 0 h 21600"/>
              <a:gd name="connsiteX8" fmla="*/ 2972 w 21600"/>
              <a:gd name="connsiteY8" fmla="*/ 1815 h 21600"/>
              <a:gd name="connsiteX9" fmla="*/ 1532 w 21600"/>
              <a:gd name="connsiteY9" fmla="*/ 1815 h 21600"/>
              <a:gd name="connsiteX10" fmla="*/ 1532 w 21600"/>
              <a:gd name="connsiteY10" fmla="*/ 3675 h 21600"/>
              <a:gd name="connsiteX11" fmla="*/ 0 w 21600"/>
              <a:gd name="connsiteY11" fmla="*/ 3675 h 21600"/>
              <a:gd name="connsiteX12" fmla="*/ 0 w 21600"/>
              <a:gd name="connsiteY12" fmla="*/ 20782 h 21600"/>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0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648 w 21648"/>
              <a:gd name="connsiteY12" fmla="*/ 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0 h 21554"/>
              <a:gd name="connsiteX7" fmla="*/ 3020 w 21648"/>
              <a:gd name="connsiteY7" fmla="*/ 0 h 21554"/>
              <a:gd name="connsiteX8" fmla="*/ 3020 w 21648"/>
              <a:gd name="connsiteY8" fmla="*/ 1815 h 21554"/>
              <a:gd name="connsiteX9" fmla="*/ 1580 w 21648"/>
              <a:gd name="connsiteY9" fmla="*/ 1815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0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648 w 21648"/>
              <a:gd name="connsiteY12" fmla="*/ 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0 h 21554"/>
              <a:gd name="connsiteX7" fmla="*/ 3020 w 21648"/>
              <a:gd name="connsiteY7" fmla="*/ 0 h 21554"/>
              <a:gd name="connsiteX8" fmla="*/ 3020 w 21648"/>
              <a:gd name="connsiteY8" fmla="*/ 1815 h 21554"/>
              <a:gd name="connsiteX9" fmla="*/ 1580 w 21648"/>
              <a:gd name="connsiteY9" fmla="*/ 1815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0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648 w 21648"/>
              <a:gd name="connsiteY12" fmla="*/ 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0 h 21554"/>
              <a:gd name="connsiteX7" fmla="*/ 3020 w 21648"/>
              <a:gd name="connsiteY7" fmla="*/ 0 h 21554"/>
              <a:gd name="connsiteX8" fmla="*/ 3020 w 21648"/>
              <a:gd name="connsiteY8" fmla="*/ 1815 h 21554"/>
              <a:gd name="connsiteX9" fmla="*/ 1580 w 21648"/>
              <a:gd name="connsiteY9" fmla="*/ 1815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0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648 w 21648"/>
              <a:gd name="connsiteY12" fmla="*/ 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0 h 21554"/>
              <a:gd name="connsiteX7" fmla="*/ 3020 w 21648"/>
              <a:gd name="connsiteY7" fmla="*/ 0 h 21554"/>
              <a:gd name="connsiteX8" fmla="*/ 3020 w 21648"/>
              <a:gd name="connsiteY8" fmla="*/ 1815 h 21554"/>
              <a:gd name="connsiteX9" fmla="*/ 1580 w 21648"/>
              <a:gd name="connsiteY9" fmla="*/ 1815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0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648 w 21648"/>
              <a:gd name="connsiteY12" fmla="*/ 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0 h 21554"/>
              <a:gd name="connsiteX7" fmla="*/ 3020 w 21648"/>
              <a:gd name="connsiteY7" fmla="*/ 0 h 21554"/>
              <a:gd name="connsiteX8" fmla="*/ 3741 w 21648"/>
              <a:gd name="connsiteY8" fmla="*/ 3247 h 21554"/>
              <a:gd name="connsiteX9" fmla="*/ 1580 w 21648"/>
              <a:gd name="connsiteY9" fmla="*/ 1815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0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648 w 21648"/>
              <a:gd name="connsiteY12" fmla="*/ 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0 h 21554"/>
              <a:gd name="connsiteX7" fmla="*/ 3020 w 21648"/>
              <a:gd name="connsiteY7" fmla="*/ 0 h 21554"/>
              <a:gd name="connsiteX8" fmla="*/ 3741 w 21648"/>
              <a:gd name="connsiteY8" fmla="*/ 3247 h 21554"/>
              <a:gd name="connsiteX9" fmla="*/ 1580 w 21648"/>
              <a:gd name="connsiteY9" fmla="*/ 1815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0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648 w 21648"/>
              <a:gd name="connsiteY12" fmla="*/ 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0 h 21554"/>
              <a:gd name="connsiteX7" fmla="*/ 3020 w 21648"/>
              <a:gd name="connsiteY7" fmla="*/ 0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0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648 w 21648"/>
              <a:gd name="connsiteY12" fmla="*/ 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0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0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648 w 21648"/>
              <a:gd name="connsiteY12" fmla="*/ 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1050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0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552 w 21648"/>
              <a:gd name="connsiteY12" fmla="*/ 105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1050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0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552 w 21648"/>
              <a:gd name="connsiteY12" fmla="*/ 105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1050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764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552 w 21648"/>
              <a:gd name="connsiteY12" fmla="*/ 105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1050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764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552 w 21648"/>
              <a:gd name="connsiteY12" fmla="*/ 105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1050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764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552 w 21648"/>
              <a:gd name="connsiteY12" fmla="*/ 105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648 w 21648"/>
              <a:gd name="connsiteY5" fmla="*/ 14392 h 21554"/>
              <a:gd name="connsiteX6" fmla="*/ 21648 w 21648"/>
              <a:gd name="connsiteY6" fmla="*/ 1050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764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552 w 21648"/>
              <a:gd name="connsiteY12" fmla="*/ 105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216 w 21648"/>
              <a:gd name="connsiteY5" fmla="*/ 14583 h 21554"/>
              <a:gd name="connsiteX6" fmla="*/ 21648 w 21648"/>
              <a:gd name="connsiteY6" fmla="*/ 1050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764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552 w 21648"/>
              <a:gd name="connsiteY12" fmla="*/ 105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216 w 21648"/>
              <a:gd name="connsiteY5" fmla="*/ 14583 h 21554"/>
              <a:gd name="connsiteX6" fmla="*/ 21648 w 21648"/>
              <a:gd name="connsiteY6" fmla="*/ 1050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764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552 w 21648"/>
              <a:gd name="connsiteY12" fmla="*/ 105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216 w 21648"/>
              <a:gd name="connsiteY5" fmla="*/ 14583 h 21554"/>
              <a:gd name="connsiteX6" fmla="*/ 20927 w 21648"/>
              <a:gd name="connsiteY6" fmla="*/ 1336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764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552 w 21648"/>
              <a:gd name="connsiteY12" fmla="*/ 1050 h 21554"/>
              <a:gd name="connsiteX13" fmla="*/ 21648 w 21648"/>
              <a:gd name="connsiteY13" fmla="*/ 14392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216 w 21648"/>
              <a:gd name="connsiteY5" fmla="*/ 14583 h 21554"/>
              <a:gd name="connsiteX6" fmla="*/ 20927 w 21648"/>
              <a:gd name="connsiteY6" fmla="*/ 1336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764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1552 w 21648"/>
              <a:gd name="connsiteY12" fmla="*/ 1050 h 21554"/>
              <a:gd name="connsiteX13" fmla="*/ 21167 w 21648"/>
              <a:gd name="connsiteY13" fmla="*/ 14774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216 w 21648"/>
              <a:gd name="connsiteY5" fmla="*/ 14583 h 21554"/>
              <a:gd name="connsiteX6" fmla="*/ 20927 w 21648"/>
              <a:gd name="connsiteY6" fmla="*/ 1336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1648 w 21648"/>
              <a:gd name="connsiteY14" fmla="*/ 764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0831 w 21648"/>
              <a:gd name="connsiteY12" fmla="*/ 1432 h 21554"/>
              <a:gd name="connsiteX13" fmla="*/ 21167 w 21648"/>
              <a:gd name="connsiteY13" fmla="*/ 14774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216 w 21648"/>
              <a:gd name="connsiteY5" fmla="*/ 14583 h 21554"/>
              <a:gd name="connsiteX6" fmla="*/ 20927 w 21648"/>
              <a:gd name="connsiteY6" fmla="*/ 1336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648"/>
              <a:gd name="connsiteY0" fmla="*/ 20782 h 21554"/>
              <a:gd name="connsiteX1" fmla="*/ 18643 w 21648"/>
              <a:gd name="connsiteY1" fmla="*/ 18022 h 21554"/>
              <a:gd name="connsiteX2" fmla="*/ 18643 w 21648"/>
              <a:gd name="connsiteY2" fmla="*/ 3675 h 21554"/>
              <a:gd name="connsiteX3" fmla="*/ 48 w 21648"/>
              <a:gd name="connsiteY3" fmla="*/ 3675 h 21554"/>
              <a:gd name="connsiteX4" fmla="*/ 48 w 21648"/>
              <a:gd name="connsiteY4" fmla="*/ 20782 h 21554"/>
              <a:gd name="connsiteX5" fmla="*/ 1580 w 21648"/>
              <a:gd name="connsiteY5" fmla="*/ 3675 h 21554"/>
              <a:gd name="connsiteX6" fmla="*/ 1580 w 21648"/>
              <a:gd name="connsiteY6" fmla="*/ 1815 h 21554"/>
              <a:gd name="connsiteX7" fmla="*/ 20048 w 21648"/>
              <a:gd name="connsiteY7" fmla="*/ 1815 h 21554"/>
              <a:gd name="connsiteX8" fmla="*/ 20048 w 21648"/>
              <a:gd name="connsiteY8" fmla="*/ 16252 h 21554"/>
              <a:gd name="connsiteX9" fmla="*/ 18643 w 21648"/>
              <a:gd name="connsiteY9" fmla="*/ 16352 h 21554"/>
              <a:gd name="connsiteX10" fmla="*/ 18643 w 21648"/>
              <a:gd name="connsiteY10" fmla="*/ 3675 h 21554"/>
              <a:gd name="connsiteX11" fmla="*/ 1580 w 21648"/>
              <a:gd name="connsiteY11" fmla="*/ 3675 h 21554"/>
              <a:gd name="connsiteX12" fmla="*/ 3020 w 21648"/>
              <a:gd name="connsiteY12" fmla="*/ 1815 h 21554"/>
              <a:gd name="connsiteX13" fmla="*/ 3020 w 21648"/>
              <a:gd name="connsiteY13" fmla="*/ 0 h 21554"/>
              <a:gd name="connsiteX14" fmla="*/ 20927 w 21648"/>
              <a:gd name="connsiteY14" fmla="*/ 1528 h 21554"/>
              <a:gd name="connsiteX15" fmla="*/ 21648 w 21648"/>
              <a:gd name="connsiteY15" fmla="*/ 14392 h 21554"/>
              <a:gd name="connsiteX16" fmla="*/ 20048 w 21648"/>
              <a:gd name="connsiteY16" fmla="*/ 14467 h 21554"/>
              <a:gd name="connsiteX17" fmla="*/ 20048 w 21648"/>
              <a:gd name="connsiteY17" fmla="*/ 1815 h 21554"/>
              <a:gd name="connsiteX18" fmla="*/ 3020 w 21648"/>
              <a:gd name="connsiteY18" fmla="*/ 1815 h 21554"/>
              <a:gd name="connsiteX0" fmla="*/ 48 w 21648"/>
              <a:gd name="connsiteY0" fmla="*/ 3675 h 21554"/>
              <a:gd name="connsiteX1" fmla="*/ 18643 w 21648"/>
              <a:gd name="connsiteY1" fmla="*/ 3675 h 21554"/>
              <a:gd name="connsiteX2" fmla="*/ 18643 w 21648"/>
              <a:gd name="connsiteY2" fmla="*/ 18022 h 21554"/>
              <a:gd name="connsiteX3" fmla="*/ 48 w 21648"/>
              <a:gd name="connsiteY3" fmla="*/ 20782 h 21554"/>
              <a:gd name="connsiteX4" fmla="*/ 48 w 21648"/>
              <a:gd name="connsiteY4" fmla="*/ 3675 h 21554"/>
              <a:gd name="connsiteX5" fmla="*/ 1580 w 21648"/>
              <a:gd name="connsiteY5" fmla="*/ 3675 h 21554"/>
              <a:gd name="connsiteX6" fmla="*/ 1580 w 21648"/>
              <a:gd name="connsiteY6" fmla="*/ 1815 h 21554"/>
              <a:gd name="connsiteX7" fmla="*/ 19856 w 21648"/>
              <a:gd name="connsiteY7" fmla="*/ 2769 h 21554"/>
              <a:gd name="connsiteX8" fmla="*/ 20048 w 21648"/>
              <a:gd name="connsiteY8" fmla="*/ 16252 h 21554"/>
              <a:gd name="connsiteX9" fmla="*/ 18643 w 21648"/>
              <a:gd name="connsiteY9" fmla="*/ 16352 h 21554"/>
              <a:gd name="connsiteX10" fmla="*/ 3020 w 21648"/>
              <a:gd name="connsiteY10" fmla="*/ 1815 h 21554"/>
              <a:gd name="connsiteX11" fmla="*/ 3020 w 21648"/>
              <a:gd name="connsiteY11" fmla="*/ 0 h 21554"/>
              <a:gd name="connsiteX12" fmla="*/ 20831 w 21648"/>
              <a:gd name="connsiteY12" fmla="*/ 1432 h 21554"/>
              <a:gd name="connsiteX13" fmla="*/ 21167 w 21648"/>
              <a:gd name="connsiteY13" fmla="*/ 14774 h 21554"/>
              <a:gd name="connsiteX14" fmla="*/ 20048 w 21648"/>
              <a:gd name="connsiteY14" fmla="*/ 14467 h 21554"/>
              <a:gd name="connsiteX0" fmla="*/ 0 w 21648"/>
              <a:gd name="connsiteY0" fmla="*/ 19159 h 21554"/>
              <a:gd name="connsiteX1" fmla="*/ 18643 w 21648"/>
              <a:gd name="connsiteY1" fmla="*/ 18022 h 21554"/>
              <a:gd name="connsiteX2" fmla="*/ 18643 w 21648"/>
              <a:gd name="connsiteY2" fmla="*/ 16352 h 21554"/>
              <a:gd name="connsiteX3" fmla="*/ 20048 w 21648"/>
              <a:gd name="connsiteY3" fmla="*/ 16252 h 21554"/>
              <a:gd name="connsiteX4" fmla="*/ 20048 w 21648"/>
              <a:gd name="connsiteY4" fmla="*/ 14467 h 21554"/>
              <a:gd name="connsiteX5" fmla="*/ 21216 w 21648"/>
              <a:gd name="connsiteY5" fmla="*/ 14583 h 21554"/>
              <a:gd name="connsiteX6" fmla="*/ 20927 w 21648"/>
              <a:gd name="connsiteY6" fmla="*/ 1336 h 21554"/>
              <a:gd name="connsiteX7" fmla="*/ 2972 w 21648"/>
              <a:gd name="connsiteY7" fmla="*/ 764 h 21554"/>
              <a:gd name="connsiteX8" fmla="*/ 3741 w 21648"/>
              <a:gd name="connsiteY8" fmla="*/ 3247 h 21554"/>
              <a:gd name="connsiteX9" fmla="*/ 1436 w 21648"/>
              <a:gd name="connsiteY9" fmla="*/ 2579 h 21554"/>
              <a:gd name="connsiteX10" fmla="*/ 1580 w 21648"/>
              <a:gd name="connsiteY10" fmla="*/ 3675 h 21554"/>
              <a:gd name="connsiteX11" fmla="*/ 48 w 21648"/>
              <a:gd name="connsiteY11" fmla="*/ 3675 h 21554"/>
              <a:gd name="connsiteX12" fmla="*/ 0 w 21648"/>
              <a:gd name="connsiteY12" fmla="*/ 19159 h 21554"/>
              <a:gd name="connsiteX0" fmla="*/ 48 w 21216"/>
              <a:gd name="connsiteY0" fmla="*/ 20782 h 21554"/>
              <a:gd name="connsiteX1" fmla="*/ 18643 w 21216"/>
              <a:gd name="connsiteY1" fmla="*/ 18022 h 21554"/>
              <a:gd name="connsiteX2" fmla="*/ 18643 w 21216"/>
              <a:gd name="connsiteY2" fmla="*/ 3675 h 21554"/>
              <a:gd name="connsiteX3" fmla="*/ 48 w 21216"/>
              <a:gd name="connsiteY3" fmla="*/ 3675 h 21554"/>
              <a:gd name="connsiteX4" fmla="*/ 48 w 21216"/>
              <a:gd name="connsiteY4" fmla="*/ 20782 h 21554"/>
              <a:gd name="connsiteX5" fmla="*/ 1580 w 21216"/>
              <a:gd name="connsiteY5" fmla="*/ 3675 h 21554"/>
              <a:gd name="connsiteX6" fmla="*/ 1580 w 21216"/>
              <a:gd name="connsiteY6" fmla="*/ 1815 h 21554"/>
              <a:gd name="connsiteX7" fmla="*/ 20048 w 21216"/>
              <a:gd name="connsiteY7" fmla="*/ 1815 h 21554"/>
              <a:gd name="connsiteX8" fmla="*/ 20048 w 21216"/>
              <a:gd name="connsiteY8" fmla="*/ 16252 h 21554"/>
              <a:gd name="connsiteX9" fmla="*/ 18643 w 21216"/>
              <a:gd name="connsiteY9" fmla="*/ 16352 h 21554"/>
              <a:gd name="connsiteX10" fmla="*/ 18643 w 21216"/>
              <a:gd name="connsiteY10" fmla="*/ 3675 h 21554"/>
              <a:gd name="connsiteX11" fmla="*/ 1580 w 21216"/>
              <a:gd name="connsiteY11" fmla="*/ 3675 h 21554"/>
              <a:gd name="connsiteX12" fmla="*/ 3020 w 21216"/>
              <a:gd name="connsiteY12" fmla="*/ 1815 h 21554"/>
              <a:gd name="connsiteX13" fmla="*/ 3020 w 21216"/>
              <a:gd name="connsiteY13" fmla="*/ 0 h 21554"/>
              <a:gd name="connsiteX14" fmla="*/ 20927 w 21216"/>
              <a:gd name="connsiteY14" fmla="*/ 1528 h 21554"/>
              <a:gd name="connsiteX15" fmla="*/ 21119 w 21216"/>
              <a:gd name="connsiteY15" fmla="*/ 14965 h 21554"/>
              <a:gd name="connsiteX16" fmla="*/ 20048 w 21216"/>
              <a:gd name="connsiteY16" fmla="*/ 14467 h 21554"/>
              <a:gd name="connsiteX17" fmla="*/ 20048 w 21216"/>
              <a:gd name="connsiteY17" fmla="*/ 1815 h 21554"/>
              <a:gd name="connsiteX18" fmla="*/ 3020 w 21216"/>
              <a:gd name="connsiteY18" fmla="*/ 1815 h 21554"/>
              <a:gd name="connsiteX0" fmla="*/ 48 w 21216"/>
              <a:gd name="connsiteY0" fmla="*/ 3675 h 21554"/>
              <a:gd name="connsiteX1" fmla="*/ 18643 w 21216"/>
              <a:gd name="connsiteY1" fmla="*/ 3675 h 21554"/>
              <a:gd name="connsiteX2" fmla="*/ 18643 w 21216"/>
              <a:gd name="connsiteY2" fmla="*/ 18022 h 21554"/>
              <a:gd name="connsiteX3" fmla="*/ 48 w 21216"/>
              <a:gd name="connsiteY3" fmla="*/ 20782 h 21554"/>
              <a:gd name="connsiteX4" fmla="*/ 48 w 21216"/>
              <a:gd name="connsiteY4" fmla="*/ 3675 h 21554"/>
              <a:gd name="connsiteX5" fmla="*/ 1580 w 21216"/>
              <a:gd name="connsiteY5" fmla="*/ 3675 h 21554"/>
              <a:gd name="connsiteX6" fmla="*/ 1580 w 21216"/>
              <a:gd name="connsiteY6" fmla="*/ 1815 h 21554"/>
              <a:gd name="connsiteX7" fmla="*/ 19856 w 21216"/>
              <a:gd name="connsiteY7" fmla="*/ 2769 h 21554"/>
              <a:gd name="connsiteX8" fmla="*/ 20048 w 21216"/>
              <a:gd name="connsiteY8" fmla="*/ 16252 h 21554"/>
              <a:gd name="connsiteX9" fmla="*/ 18643 w 21216"/>
              <a:gd name="connsiteY9" fmla="*/ 16352 h 21554"/>
              <a:gd name="connsiteX10" fmla="*/ 3020 w 21216"/>
              <a:gd name="connsiteY10" fmla="*/ 1815 h 21554"/>
              <a:gd name="connsiteX11" fmla="*/ 3020 w 21216"/>
              <a:gd name="connsiteY11" fmla="*/ 0 h 21554"/>
              <a:gd name="connsiteX12" fmla="*/ 20831 w 21216"/>
              <a:gd name="connsiteY12" fmla="*/ 1432 h 21554"/>
              <a:gd name="connsiteX13" fmla="*/ 21167 w 21216"/>
              <a:gd name="connsiteY13" fmla="*/ 14774 h 21554"/>
              <a:gd name="connsiteX14" fmla="*/ 20048 w 21216"/>
              <a:gd name="connsiteY14" fmla="*/ 14467 h 21554"/>
              <a:gd name="connsiteX0" fmla="*/ 0 w 21216"/>
              <a:gd name="connsiteY0" fmla="*/ 19159 h 21554"/>
              <a:gd name="connsiteX1" fmla="*/ 18643 w 21216"/>
              <a:gd name="connsiteY1" fmla="*/ 18022 h 21554"/>
              <a:gd name="connsiteX2" fmla="*/ 18643 w 21216"/>
              <a:gd name="connsiteY2" fmla="*/ 16352 h 21554"/>
              <a:gd name="connsiteX3" fmla="*/ 20048 w 21216"/>
              <a:gd name="connsiteY3" fmla="*/ 16252 h 21554"/>
              <a:gd name="connsiteX4" fmla="*/ 20048 w 21216"/>
              <a:gd name="connsiteY4" fmla="*/ 14467 h 21554"/>
              <a:gd name="connsiteX5" fmla="*/ 21216 w 21216"/>
              <a:gd name="connsiteY5" fmla="*/ 14583 h 21554"/>
              <a:gd name="connsiteX6" fmla="*/ 20927 w 21216"/>
              <a:gd name="connsiteY6" fmla="*/ 1336 h 21554"/>
              <a:gd name="connsiteX7" fmla="*/ 2972 w 21216"/>
              <a:gd name="connsiteY7" fmla="*/ 764 h 21554"/>
              <a:gd name="connsiteX8" fmla="*/ 3741 w 21216"/>
              <a:gd name="connsiteY8" fmla="*/ 3247 h 21554"/>
              <a:gd name="connsiteX9" fmla="*/ 1436 w 21216"/>
              <a:gd name="connsiteY9" fmla="*/ 2579 h 21554"/>
              <a:gd name="connsiteX10" fmla="*/ 1580 w 21216"/>
              <a:gd name="connsiteY10" fmla="*/ 3675 h 21554"/>
              <a:gd name="connsiteX11" fmla="*/ 48 w 21216"/>
              <a:gd name="connsiteY11" fmla="*/ 3675 h 21554"/>
              <a:gd name="connsiteX12" fmla="*/ 0 w 21216"/>
              <a:gd name="connsiteY12" fmla="*/ 19159 h 21554"/>
              <a:gd name="connsiteX0" fmla="*/ 48 w 21216"/>
              <a:gd name="connsiteY0" fmla="*/ 20782 h 21554"/>
              <a:gd name="connsiteX1" fmla="*/ 18643 w 21216"/>
              <a:gd name="connsiteY1" fmla="*/ 18022 h 21554"/>
              <a:gd name="connsiteX2" fmla="*/ 18643 w 21216"/>
              <a:gd name="connsiteY2" fmla="*/ 3675 h 21554"/>
              <a:gd name="connsiteX3" fmla="*/ 48 w 21216"/>
              <a:gd name="connsiteY3" fmla="*/ 3675 h 21554"/>
              <a:gd name="connsiteX4" fmla="*/ 48 w 21216"/>
              <a:gd name="connsiteY4" fmla="*/ 20782 h 21554"/>
              <a:gd name="connsiteX5" fmla="*/ 1580 w 21216"/>
              <a:gd name="connsiteY5" fmla="*/ 3675 h 21554"/>
              <a:gd name="connsiteX6" fmla="*/ 1580 w 21216"/>
              <a:gd name="connsiteY6" fmla="*/ 1815 h 21554"/>
              <a:gd name="connsiteX7" fmla="*/ 20048 w 21216"/>
              <a:gd name="connsiteY7" fmla="*/ 1815 h 21554"/>
              <a:gd name="connsiteX8" fmla="*/ 20048 w 21216"/>
              <a:gd name="connsiteY8" fmla="*/ 16252 h 21554"/>
              <a:gd name="connsiteX9" fmla="*/ 18643 w 21216"/>
              <a:gd name="connsiteY9" fmla="*/ 16352 h 21554"/>
              <a:gd name="connsiteX10" fmla="*/ 18643 w 21216"/>
              <a:gd name="connsiteY10" fmla="*/ 3675 h 21554"/>
              <a:gd name="connsiteX11" fmla="*/ 1580 w 21216"/>
              <a:gd name="connsiteY11" fmla="*/ 3675 h 21554"/>
              <a:gd name="connsiteX12" fmla="*/ 3020 w 21216"/>
              <a:gd name="connsiteY12" fmla="*/ 1815 h 21554"/>
              <a:gd name="connsiteX13" fmla="*/ 3020 w 21216"/>
              <a:gd name="connsiteY13" fmla="*/ 0 h 21554"/>
              <a:gd name="connsiteX14" fmla="*/ 20927 w 21216"/>
              <a:gd name="connsiteY14" fmla="*/ 1528 h 21554"/>
              <a:gd name="connsiteX15" fmla="*/ 21119 w 21216"/>
              <a:gd name="connsiteY15" fmla="*/ 14965 h 21554"/>
              <a:gd name="connsiteX16" fmla="*/ 20048 w 21216"/>
              <a:gd name="connsiteY16" fmla="*/ 14467 h 21554"/>
              <a:gd name="connsiteX17" fmla="*/ 20048 w 21216"/>
              <a:gd name="connsiteY17" fmla="*/ 1815 h 21554"/>
              <a:gd name="connsiteX18" fmla="*/ 3020 w 21216"/>
              <a:gd name="connsiteY18" fmla="*/ 1815 h 21554"/>
              <a:gd name="connsiteX0" fmla="*/ 48 w 21216"/>
              <a:gd name="connsiteY0" fmla="*/ 3675 h 21554"/>
              <a:gd name="connsiteX1" fmla="*/ 18643 w 21216"/>
              <a:gd name="connsiteY1" fmla="*/ 3675 h 21554"/>
              <a:gd name="connsiteX2" fmla="*/ 18643 w 21216"/>
              <a:gd name="connsiteY2" fmla="*/ 18022 h 21554"/>
              <a:gd name="connsiteX3" fmla="*/ 48 w 21216"/>
              <a:gd name="connsiteY3" fmla="*/ 20782 h 21554"/>
              <a:gd name="connsiteX4" fmla="*/ 48 w 21216"/>
              <a:gd name="connsiteY4" fmla="*/ 3675 h 21554"/>
              <a:gd name="connsiteX5" fmla="*/ 1580 w 21216"/>
              <a:gd name="connsiteY5" fmla="*/ 3675 h 21554"/>
              <a:gd name="connsiteX6" fmla="*/ 1580 w 21216"/>
              <a:gd name="connsiteY6" fmla="*/ 1815 h 21554"/>
              <a:gd name="connsiteX7" fmla="*/ 19856 w 21216"/>
              <a:gd name="connsiteY7" fmla="*/ 2769 h 21554"/>
              <a:gd name="connsiteX8" fmla="*/ 20048 w 21216"/>
              <a:gd name="connsiteY8" fmla="*/ 16252 h 21554"/>
              <a:gd name="connsiteX9" fmla="*/ 18643 w 21216"/>
              <a:gd name="connsiteY9" fmla="*/ 16352 h 21554"/>
              <a:gd name="connsiteX10" fmla="*/ 3020 w 21216"/>
              <a:gd name="connsiteY10" fmla="*/ 1815 h 21554"/>
              <a:gd name="connsiteX11" fmla="*/ 3020 w 21216"/>
              <a:gd name="connsiteY11" fmla="*/ 0 h 21554"/>
              <a:gd name="connsiteX12" fmla="*/ 20831 w 21216"/>
              <a:gd name="connsiteY12" fmla="*/ 1432 h 21554"/>
              <a:gd name="connsiteX13" fmla="*/ 21167 w 21216"/>
              <a:gd name="connsiteY13" fmla="*/ 14774 h 21554"/>
              <a:gd name="connsiteX14" fmla="*/ 20048 w 21216"/>
              <a:gd name="connsiteY14" fmla="*/ 14467 h 21554"/>
              <a:gd name="connsiteX0" fmla="*/ 0 w 21216"/>
              <a:gd name="connsiteY0" fmla="*/ 19159 h 21554"/>
              <a:gd name="connsiteX1" fmla="*/ 18643 w 21216"/>
              <a:gd name="connsiteY1" fmla="*/ 18022 h 21554"/>
              <a:gd name="connsiteX2" fmla="*/ 18643 w 21216"/>
              <a:gd name="connsiteY2" fmla="*/ 16352 h 21554"/>
              <a:gd name="connsiteX3" fmla="*/ 20048 w 21216"/>
              <a:gd name="connsiteY3" fmla="*/ 16252 h 21554"/>
              <a:gd name="connsiteX4" fmla="*/ 20048 w 21216"/>
              <a:gd name="connsiteY4" fmla="*/ 14467 h 21554"/>
              <a:gd name="connsiteX5" fmla="*/ 21216 w 21216"/>
              <a:gd name="connsiteY5" fmla="*/ 14583 h 21554"/>
              <a:gd name="connsiteX6" fmla="*/ 20927 w 21216"/>
              <a:gd name="connsiteY6" fmla="*/ 1336 h 21554"/>
              <a:gd name="connsiteX7" fmla="*/ 2972 w 21216"/>
              <a:gd name="connsiteY7" fmla="*/ 764 h 21554"/>
              <a:gd name="connsiteX8" fmla="*/ 3741 w 21216"/>
              <a:gd name="connsiteY8" fmla="*/ 3247 h 21554"/>
              <a:gd name="connsiteX9" fmla="*/ 1436 w 21216"/>
              <a:gd name="connsiteY9" fmla="*/ 2579 h 21554"/>
              <a:gd name="connsiteX10" fmla="*/ 1580 w 21216"/>
              <a:gd name="connsiteY10" fmla="*/ 3675 h 21554"/>
              <a:gd name="connsiteX11" fmla="*/ 48 w 21216"/>
              <a:gd name="connsiteY11" fmla="*/ 3675 h 21554"/>
              <a:gd name="connsiteX12" fmla="*/ 0 w 21216"/>
              <a:gd name="connsiteY12" fmla="*/ 19159 h 21554"/>
              <a:gd name="connsiteX0" fmla="*/ 48 w 21216"/>
              <a:gd name="connsiteY0" fmla="*/ 20782 h 21554"/>
              <a:gd name="connsiteX1" fmla="*/ 18643 w 21216"/>
              <a:gd name="connsiteY1" fmla="*/ 18022 h 21554"/>
              <a:gd name="connsiteX2" fmla="*/ 18643 w 21216"/>
              <a:gd name="connsiteY2" fmla="*/ 3675 h 21554"/>
              <a:gd name="connsiteX3" fmla="*/ 48 w 21216"/>
              <a:gd name="connsiteY3" fmla="*/ 3675 h 21554"/>
              <a:gd name="connsiteX4" fmla="*/ 48 w 21216"/>
              <a:gd name="connsiteY4" fmla="*/ 20782 h 21554"/>
              <a:gd name="connsiteX5" fmla="*/ 1580 w 21216"/>
              <a:gd name="connsiteY5" fmla="*/ 3675 h 21554"/>
              <a:gd name="connsiteX6" fmla="*/ 1580 w 21216"/>
              <a:gd name="connsiteY6" fmla="*/ 1815 h 21554"/>
              <a:gd name="connsiteX7" fmla="*/ 20048 w 21216"/>
              <a:gd name="connsiteY7" fmla="*/ 1815 h 21554"/>
              <a:gd name="connsiteX8" fmla="*/ 20048 w 21216"/>
              <a:gd name="connsiteY8" fmla="*/ 16252 h 21554"/>
              <a:gd name="connsiteX9" fmla="*/ 18643 w 21216"/>
              <a:gd name="connsiteY9" fmla="*/ 16352 h 21554"/>
              <a:gd name="connsiteX10" fmla="*/ 18643 w 21216"/>
              <a:gd name="connsiteY10" fmla="*/ 3675 h 21554"/>
              <a:gd name="connsiteX11" fmla="*/ 1580 w 21216"/>
              <a:gd name="connsiteY11" fmla="*/ 3675 h 21554"/>
              <a:gd name="connsiteX12" fmla="*/ 3020 w 21216"/>
              <a:gd name="connsiteY12" fmla="*/ 1815 h 21554"/>
              <a:gd name="connsiteX13" fmla="*/ 3020 w 21216"/>
              <a:gd name="connsiteY13" fmla="*/ 0 h 21554"/>
              <a:gd name="connsiteX14" fmla="*/ 20927 w 21216"/>
              <a:gd name="connsiteY14" fmla="*/ 1528 h 21554"/>
              <a:gd name="connsiteX15" fmla="*/ 21119 w 21216"/>
              <a:gd name="connsiteY15" fmla="*/ 14965 h 21554"/>
              <a:gd name="connsiteX16" fmla="*/ 20048 w 21216"/>
              <a:gd name="connsiteY16" fmla="*/ 14467 h 21554"/>
              <a:gd name="connsiteX17" fmla="*/ 20048 w 21216"/>
              <a:gd name="connsiteY17" fmla="*/ 1815 h 21554"/>
              <a:gd name="connsiteX18" fmla="*/ 3020 w 21216"/>
              <a:gd name="connsiteY18" fmla="*/ 1815 h 21554"/>
              <a:gd name="connsiteX0" fmla="*/ 48 w 21216"/>
              <a:gd name="connsiteY0" fmla="*/ 3675 h 21554"/>
              <a:gd name="connsiteX1" fmla="*/ 18643 w 21216"/>
              <a:gd name="connsiteY1" fmla="*/ 3675 h 21554"/>
              <a:gd name="connsiteX2" fmla="*/ 18643 w 21216"/>
              <a:gd name="connsiteY2" fmla="*/ 18022 h 21554"/>
              <a:gd name="connsiteX3" fmla="*/ 48 w 21216"/>
              <a:gd name="connsiteY3" fmla="*/ 20782 h 21554"/>
              <a:gd name="connsiteX4" fmla="*/ 48 w 21216"/>
              <a:gd name="connsiteY4" fmla="*/ 3675 h 21554"/>
              <a:gd name="connsiteX5" fmla="*/ 1580 w 21216"/>
              <a:gd name="connsiteY5" fmla="*/ 3675 h 21554"/>
              <a:gd name="connsiteX6" fmla="*/ 1580 w 21216"/>
              <a:gd name="connsiteY6" fmla="*/ 1815 h 21554"/>
              <a:gd name="connsiteX7" fmla="*/ 19856 w 21216"/>
              <a:gd name="connsiteY7" fmla="*/ 2769 h 21554"/>
              <a:gd name="connsiteX8" fmla="*/ 20048 w 21216"/>
              <a:gd name="connsiteY8" fmla="*/ 16252 h 21554"/>
              <a:gd name="connsiteX9" fmla="*/ 18643 w 21216"/>
              <a:gd name="connsiteY9" fmla="*/ 16352 h 21554"/>
              <a:gd name="connsiteX10" fmla="*/ 3020 w 21216"/>
              <a:gd name="connsiteY10" fmla="*/ 1815 h 21554"/>
              <a:gd name="connsiteX11" fmla="*/ 3020 w 21216"/>
              <a:gd name="connsiteY11" fmla="*/ 0 h 21554"/>
              <a:gd name="connsiteX12" fmla="*/ 20831 w 21216"/>
              <a:gd name="connsiteY12" fmla="*/ 1432 h 21554"/>
              <a:gd name="connsiteX13" fmla="*/ 21167 w 21216"/>
              <a:gd name="connsiteY13" fmla="*/ 14774 h 21554"/>
              <a:gd name="connsiteX14" fmla="*/ 20048 w 21216"/>
              <a:gd name="connsiteY14" fmla="*/ 14467 h 21554"/>
              <a:gd name="connsiteX0" fmla="*/ 0 w 21216"/>
              <a:gd name="connsiteY0" fmla="*/ 19159 h 21554"/>
              <a:gd name="connsiteX1" fmla="*/ 18643 w 21216"/>
              <a:gd name="connsiteY1" fmla="*/ 18022 h 21554"/>
              <a:gd name="connsiteX2" fmla="*/ 18643 w 21216"/>
              <a:gd name="connsiteY2" fmla="*/ 16352 h 21554"/>
              <a:gd name="connsiteX3" fmla="*/ 20048 w 21216"/>
              <a:gd name="connsiteY3" fmla="*/ 16252 h 21554"/>
              <a:gd name="connsiteX4" fmla="*/ 20048 w 21216"/>
              <a:gd name="connsiteY4" fmla="*/ 14467 h 21554"/>
              <a:gd name="connsiteX5" fmla="*/ 21216 w 21216"/>
              <a:gd name="connsiteY5" fmla="*/ 14583 h 21554"/>
              <a:gd name="connsiteX6" fmla="*/ 20927 w 21216"/>
              <a:gd name="connsiteY6" fmla="*/ 1336 h 21554"/>
              <a:gd name="connsiteX7" fmla="*/ 2972 w 21216"/>
              <a:gd name="connsiteY7" fmla="*/ 764 h 21554"/>
              <a:gd name="connsiteX8" fmla="*/ 3741 w 21216"/>
              <a:gd name="connsiteY8" fmla="*/ 3247 h 21554"/>
              <a:gd name="connsiteX9" fmla="*/ 1436 w 21216"/>
              <a:gd name="connsiteY9" fmla="*/ 2579 h 21554"/>
              <a:gd name="connsiteX10" fmla="*/ 1580 w 21216"/>
              <a:gd name="connsiteY10" fmla="*/ 3675 h 21554"/>
              <a:gd name="connsiteX11" fmla="*/ 48 w 21216"/>
              <a:gd name="connsiteY11" fmla="*/ 3675 h 21554"/>
              <a:gd name="connsiteX12" fmla="*/ 0 w 21216"/>
              <a:gd name="connsiteY12" fmla="*/ 19159 h 21554"/>
              <a:gd name="connsiteX0" fmla="*/ 48 w 21216"/>
              <a:gd name="connsiteY0" fmla="*/ 20782 h 21554"/>
              <a:gd name="connsiteX1" fmla="*/ 18643 w 21216"/>
              <a:gd name="connsiteY1" fmla="*/ 18022 h 21554"/>
              <a:gd name="connsiteX2" fmla="*/ 18643 w 21216"/>
              <a:gd name="connsiteY2" fmla="*/ 3675 h 21554"/>
              <a:gd name="connsiteX3" fmla="*/ 48 w 21216"/>
              <a:gd name="connsiteY3" fmla="*/ 3675 h 21554"/>
              <a:gd name="connsiteX4" fmla="*/ 48 w 21216"/>
              <a:gd name="connsiteY4" fmla="*/ 20782 h 21554"/>
              <a:gd name="connsiteX5" fmla="*/ 1580 w 21216"/>
              <a:gd name="connsiteY5" fmla="*/ 3675 h 21554"/>
              <a:gd name="connsiteX6" fmla="*/ 1580 w 21216"/>
              <a:gd name="connsiteY6" fmla="*/ 1815 h 21554"/>
              <a:gd name="connsiteX7" fmla="*/ 20048 w 21216"/>
              <a:gd name="connsiteY7" fmla="*/ 1815 h 21554"/>
              <a:gd name="connsiteX8" fmla="*/ 20048 w 21216"/>
              <a:gd name="connsiteY8" fmla="*/ 16252 h 21554"/>
              <a:gd name="connsiteX9" fmla="*/ 18643 w 21216"/>
              <a:gd name="connsiteY9" fmla="*/ 16352 h 21554"/>
              <a:gd name="connsiteX10" fmla="*/ 18643 w 21216"/>
              <a:gd name="connsiteY10" fmla="*/ 3675 h 21554"/>
              <a:gd name="connsiteX11" fmla="*/ 1580 w 21216"/>
              <a:gd name="connsiteY11" fmla="*/ 3675 h 21554"/>
              <a:gd name="connsiteX12" fmla="*/ 3020 w 21216"/>
              <a:gd name="connsiteY12" fmla="*/ 1815 h 21554"/>
              <a:gd name="connsiteX13" fmla="*/ 3020 w 21216"/>
              <a:gd name="connsiteY13" fmla="*/ 0 h 21554"/>
              <a:gd name="connsiteX14" fmla="*/ 20927 w 21216"/>
              <a:gd name="connsiteY14" fmla="*/ 1528 h 21554"/>
              <a:gd name="connsiteX15" fmla="*/ 21119 w 21216"/>
              <a:gd name="connsiteY15" fmla="*/ 14965 h 21554"/>
              <a:gd name="connsiteX16" fmla="*/ 20048 w 21216"/>
              <a:gd name="connsiteY16" fmla="*/ 14467 h 21554"/>
              <a:gd name="connsiteX17" fmla="*/ 20048 w 21216"/>
              <a:gd name="connsiteY17" fmla="*/ 1815 h 21554"/>
              <a:gd name="connsiteX18" fmla="*/ 3020 w 21216"/>
              <a:gd name="connsiteY18" fmla="*/ 1815 h 21554"/>
              <a:gd name="connsiteX0" fmla="*/ 48 w 21216"/>
              <a:gd name="connsiteY0" fmla="*/ 3675 h 21554"/>
              <a:gd name="connsiteX1" fmla="*/ 18643 w 21216"/>
              <a:gd name="connsiteY1" fmla="*/ 3675 h 21554"/>
              <a:gd name="connsiteX2" fmla="*/ 18643 w 21216"/>
              <a:gd name="connsiteY2" fmla="*/ 18022 h 21554"/>
              <a:gd name="connsiteX3" fmla="*/ 0 w 21216"/>
              <a:gd name="connsiteY3" fmla="*/ 19159 h 21554"/>
              <a:gd name="connsiteX4" fmla="*/ 48 w 21216"/>
              <a:gd name="connsiteY4" fmla="*/ 3675 h 21554"/>
              <a:gd name="connsiteX5" fmla="*/ 1580 w 21216"/>
              <a:gd name="connsiteY5" fmla="*/ 3675 h 21554"/>
              <a:gd name="connsiteX6" fmla="*/ 1580 w 21216"/>
              <a:gd name="connsiteY6" fmla="*/ 1815 h 21554"/>
              <a:gd name="connsiteX7" fmla="*/ 19856 w 21216"/>
              <a:gd name="connsiteY7" fmla="*/ 2769 h 21554"/>
              <a:gd name="connsiteX8" fmla="*/ 20048 w 21216"/>
              <a:gd name="connsiteY8" fmla="*/ 16252 h 21554"/>
              <a:gd name="connsiteX9" fmla="*/ 18643 w 21216"/>
              <a:gd name="connsiteY9" fmla="*/ 16352 h 21554"/>
              <a:gd name="connsiteX10" fmla="*/ 3020 w 21216"/>
              <a:gd name="connsiteY10" fmla="*/ 1815 h 21554"/>
              <a:gd name="connsiteX11" fmla="*/ 3020 w 21216"/>
              <a:gd name="connsiteY11" fmla="*/ 0 h 21554"/>
              <a:gd name="connsiteX12" fmla="*/ 20831 w 21216"/>
              <a:gd name="connsiteY12" fmla="*/ 1432 h 21554"/>
              <a:gd name="connsiteX13" fmla="*/ 21167 w 21216"/>
              <a:gd name="connsiteY13" fmla="*/ 14774 h 21554"/>
              <a:gd name="connsiteX14" fmla="*/ 20048 w 21216"/>
              <a:gd name="connsiteY14" fmla="*/ 14467 h 21554"/>
              <a:gd name="connsiteX0" fmla="*/ 0 w 21216"/>
              <a:gd name="connsiteY0" fmla="*/ 19159 h 21554"/>
              <a:gd name="connsiteX1" fmla="*/ 18643 w 21216"/>
              <a:gd name="connsiteY1" fmla="*/ 18022 h 21554"/>
              <a:gd name="connsiteX2" fmla="*/ 18643 w 21216"/>
              <a:gd name="connsiteY2" fmla="*/ 16352 h 21554"/>
              <a:gd name="connsiteX3" fmla="*/ 20048 w 21216"/>
              <a:gd name="connsiteY3" fmla="*/ 16252 h 21554"/>
              <a:gd name="connsiteX4" fmla="*/ 20048 w 21216"/>
              <a:gd name="connsiteY4" fmla="*/ 14467 h 21554"/>
              <a:gd name="connsiteX5" fmla="*/ 21216 w 21216"/>
              <a:gd name="connsiteY5" fmla="*/ 14583 h 21554"/>
              <a:gd name="connsiteX6" fmla="*/ 20927 w 21216"/>
              <a:gd name="connsiteY6" fmla="*/ 1336 h 21554"/>
              <a:gd name="connsiteX7" fmla="*/ 2972 w 21216"/>
              <a:gd name="connsiteY7" fmla="*/ 764 h 21554"/>
              <a:gd name="connsiteX8" fmla="*/ 3741 w 21216"/>
              <a:gd name="connsiteY8" fmla="*/ 3247 h 21554"/>
              <a:gd name="connsiteX9" fmla="*/ 1436 w 21216"/>
              <a:gd name="connsiteY9" fmla="*/ 2579 h 21554"/>
              <a:gd name="connsiteX10" fmla="*/ 1580 w 21216"/>
              <a:gd name="connsiteY10" fmla="*/ 3675 h 21554"/>
              <a:gd name="connsiteX11" fmla="*/ 48 w 21216"/>
              <a:gd name="connsiteY11" fmla="*/ 3675 h 21554"/>
              <a:gd name="connsiteX12" fmla="*/ 0 w 21216"/>
              <a:gd name="connsiteY12" fmla="*/ 19159 h 21554"/>
              <a:gd name="connsiteX0" fmla="*/ 0 w 21216"/>
              <a:gd name="connsiteY0" fmla="*/ 19255 h 20311"/>
              <a:gd name="connsiteX1" fmla="*/ 18643 w 21216"/>
              <a:gd name="connsiteY1" fmla="*/ 18022 h 20311"/>
              <a:gd name="connsiteX2" fmla="*/ 18643 w 21216"/>
              <a:gd name="connsiteY2" fmla="*/ 3675 h 20311"/>
              <a:gd name="connsiteX3" fmla="*/ 48 w 21216"/>
              <a:gd name="connsiteY3" fmla="*/ 3675 h 20311"/>
              <a:gd name="connsiteX4" fmla="*/ 0 w 21216"/>
              <a:gd name="connsiteY4" fmla="*/ 19255 h 20311"/>
              <a:gd name="connsiteX5" fmla="*/ 1580 w 21216"/>
              <a:gd name="connsiteY5" fmla="*/ 3675 h 20311"/>
              <a:gd name="connsiteX6" fmla="*/ 1580 w 21216"/>
              <a:gd name="connsiteY6" fmla="*/ 1815 h 20311"/>
              <a:gd name="connsiteX7" fmla="*/ 20048 w 21216"/>
              <a:gd name="connsiteY7" fmla="*/ 1815 h 20311"/>
              <a:gd name="connsiteX8" fmla="*/ 20048 w 21216"/>
              <a:gd name="connsiteY8" fmla="*/ 16252 h 20311"/>
              <a:gd name="connsiteX9" fmla="*/ 18643 w 21216"/>
              <a:gd name="connsiteY9" fmla="*/ 16352 h 20311"/>
              <a:gd name="connsiteX10" fmla="*/ 18643 w 21216"/>
              <a:gd name="connsiteY10" fmla="*/ 3675 h 20311"/>
              <a:gd name="connsiteX11" fmla="*/ 1580 w 21216"/>
              <a:gd name="connsiteY11" fmla="*/ 3675 h 20311"/>
              <a:gd name="connsiteX12" fmla="*/ 3020 w 21216"/>
              <a:gd name="connsiteY12" fmla="*/ 1815 h 20311"/>
              <a:gd name="connsiteX13" fmla="*/ 3020 w 21216"/>
              <a:gd name="connsiteY13" fmla="*/ 0 h 20311"/>
              <a:gd name="connsiteX14" fmla="*/ 20927 w 21216"/>
              <a:gd name="connsiteY14" fmla="*/ 1528 h 20311"/>
              <a:gd name="connsiteX15" fmla="*/ 21119 w 21216"/>
              <a:gd name="connsiteY15" fmla="*/ 14965 h 20311"/>
              <a:gd name="connsiteX16" fmla="*/ 20048 w 21216"/>
              <a:gd name="connsiteY16" fmla="*/ 14467 h 20311"/>
              <a:gd name="connsiteX17" fmla="*/ 20048 w 21216"/>
              <a:gd name="connsiteY17" fmla="*/ 1815 h 20311"/>
              <a:gd name="connsiteX18" fmla="*/ 3020 w 21216"/>
              <a:gd name="connsiteY18" fmla="*/ 1815 h 20311"/>
              <a:gd name="connsiteX0" fmla="*/ 48 w 21216"/>
              <a:gd name="connsiteY0" fmla="*/ 3675 h 20311"/>
              <a:gd name="connsiteX1" fmla="*/ 18643 w 21216"/>
              <a:gd name="connsiteY1" fmla="*/ 3675 h 20311"/>
              <a:gd name="connsiteX2" fmla="*/ 18643 w 21216"/>
              <a:gd name="connsiteY2" fmla="*/ 18022 h 20311"/>
              <a:gd name="connsiteX3" fmla="*/ 0 w 21216"/>
              <a:gd name="connsiteY3" fmla="*/ 19159 h 20311"/>
              <a:gd name="connsiteX4" fmla="*/ 48 w 21216"/>
              <a:gd name="connsiteY4" fmla="*/ 3675 h 20311"/>
              <a:gd name="connsiteX5" fmla="*/ 1580 w 21216"/>
              <a:gd name="connsiteY5" fmla="*/ 3675 h 20311"/>
              <a:gd name="connsiteX6" fmla="*/ 1580 w 21216"/>
              <a:gd name="connsiteY6" fmla="*/ 1815 h 20311"/>
              <a:gd name="connsiteX7" fmla="*/ 19856 w 21216"/>
              <a:gd name="connsiteY7" fmla="*/ 2769 h 20311"/>
              <a:gd name="connsiteX8" fmla="*/ 20048 w 21216"/>
              <a:gd name="connsiteY8" fmla="*/ 16252 h 20311"/>
              <a:gd name="connsiteX9" fmla="*/ 18643 w 21216"/>
              <a:gd name="connsiteY9" fmla="*/ 16352 h 20311"/>
              <a:gd name="connsiteX10" fmla="*/ 3020 w 21216"/>
              <a:gd name="connsiteY10" fmla="*/ 1815 h 20311"/>
              <a:gd name="connsiteX11" fmla="*/ 3020 w 21216"/>
              <a:gd name="connsiteY11" fmla="*/ 0 h 20311"/>
              <a:gd name="connsiteX12" fmla="*/ 20831 w 21216"/>
              <a:gd name="connsiteY12" fmla="*/ 1432 h 20311"/>
              <a:gd name="connsiteX13" fmla="*/ 21167 w 21216"/>
              <a:gd name="connsiteY13" fmla="*/ 14774 h 20311"/>
              <a:gd name="connsiteX14" fmla="*/ 20048 w 21216"/>
              <a:gd name="connsiteY14" fmla="*/ 14467 h 20311"/>
              <a:gd name="connsiteX0" fmla="*/ 0 w 21216"/>
              <a:gd name="connsiteY0" fmla="*/ 19159 h 20311"/>
              <a:gd name="connsiteX1" fmla="*/ 18643 w 21216"/>
              <a:gd name="connsiteY1" fmla="*/ 18022 h 20311"/>
              <a:gd name="connsiteX2" fmla="*/ 18643 w 21216"/>
              <a:gd name="connsiteY2" fmla="*/ 16352 h 20311"/>
              <a:gd name="connsiteX3" fmla="*/ 20048 w 21216"/>
              <a:gd name="connsiteY3" fmla="*/ 16252 h 20311"/>
              <a:gd name="connsiteX4" fmla="*/ 20048 w 21216"/>
              <a:gd name="connsiteY4" fmla="*/ 14467 h 20311"/>
              <a:gd name="connsiteX5" fmla="*/ 21216 w 21216"/>
              <a:gd name="connsiteY5" fmla="*/ 14583 h 20311"/>
              <a:gd name="connsiteX6" fmla="*/ 20927 w 21216"/>
              <a:gd name="connsiteY6" fmla="*/ 1336 h 20311"/>
              <a:gd name="connsiteX7" fmla="*/ 2972 w 21216"/>
              <a:gd name="connsiteY7" fmla="*/ 764 h 20311"/>
              <a:gd name="connsiteX8" fmla="*/ 3741 w 21216"/>
              <a:gd name="connsiteY8" fmla="*/ 3247 h 20311"/>
              <a:gd name="connsiteX9" fmla="*/ 1436 w 21216"/>
              <a:gd name="connsiteY9" fmla="*/ 2579 h 20311"/>
              <a:gd name="connsiteX10" fmla="*/ 1580 w 21216"/>
              <a:gd name="connsiteY10" fmla="*/ 3675 h 20311"/>
              <a:gd name="connsiteX11" fmla="*/ 48 w 21216"/>
              <a:gd name="connsiteY11" fmla="*/ 3675 h 20311"/>
              <a:gd name="connsiteX12" fmla="*/ 0 w 21216"/>
              <a:gd name="connsiteY12" fmla="*/ 19159 h 2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16" h="20311" stroke="0" extrusionOk="0">
                <a:moveTo>
                  <a:pt x="0" y="19255"/>
                </a:moveTo>
                <a:cubicBezTo>
                  <a:pt x="9298" y="22015"/>
                  <a:pt x="9346" y="18022"/>
                  <a:pt x="18643" y="18022"/>
                </a:cubicBezTo>
                <a:lnTo>
                  <a:pt x="18643" y="3675"/>
                </a:lnTo>
                <a:lnTo>
                  <a:pt x="48" y="3675"/>
                </a:lnTo>
                <a:cubicBezTo>
                  <a:pt x="32" y="8868"/>
                  <a:pt x="16" y="14062"/>
                  <a:pt x="0" y="19255"/>
                </a:cubicBezTo>
                <a:close/>
                <a:moveTo>
                  <a:pt x="1580" y="3675"/>
                </a:moveTo>
                <a:lnTo>
                  <a:pt x="1580" y="1815"/>
                </a:lnTo>
                <a:lnTo>
                  <a:pt x="20048" y="1815"/>
                </a:lnTo>
                <a:lnTo>
                  <a:pt x="20048" y="16252"/>
                </a:lnTo>
                <a:cubicBezTo>
                  <a:pt x="19346" y="16252"/>
                  <a:pt x="18643" y="16352"/>
                  <a:pt x="18643" y="16352"/>
                </a:cubicBezTo>
                <a:lnTo>
                  <a:pt x="18643" y="3675"/>
                </a:lnTo>
                <a:lnTo>
                  <a:pt x="1580" y="3675"/>
                </a:lnTo>
                <a:close/>
                <a:moveTo>
                  <a:pt x="3020" y="1815"/>
                </a:moveTo>
                <a:lnTo>
                  <a:pt x="3020" y="0"/>
                </a:lnTo>
                <a:cubicBezTo>
                  <a:pt x="9229" y="255"/>
                  <a:pt x="14766" y="1559"/>
                  <a:pt x="20927" y="1528"/>
                </a:cubicBezTo>
                <a:cubicBezTo>
                  <a:pt x="19966" y="7121"/>
                  <a:pt x="20879" y="10804"/>
                  <a:pt x="21119" y="14965"/>
                </a:cubicBezTo>
                <a:cubicBezTo>
                  <a:pt x="20127" y="14583"/>
                  <a:pt x="20048" y="14467"/>
                  <a:pt x="20048" y="14467"/>
                </a:cubicBezTo>
                <a:lnTo>
                  <a:pt x="20048" y="1815"/>
                </a:lnTo>
                <a:lnTo>
                  <a:pt x="3020" y="1815"/>
                </a:lnTo>
                <a:close/>
              </a:path>
              <a:path w="21216" h="20311" fill="none" extrusionOk="0">
                <a:moveTo>
                  <a:pt x="48" y="3675"/>
                </a:moveTo>
                <a:lnTo>
                  <a:pt x="18643" y="3675"/>
                </a:lnTo>
                <a:lnTo>
                  <a:pt x="18643" y="18022"/>
                </a:lnTo>
                <a:cubicBezTo>
                  <a:pt x="9346" y="18022"/>
                  <a:pt x="9298" y="21919"/>
                  <a:pt x="0" y="19159"/>
                </a:cubicBezTo>
                <a:cubicBezTo>
                  <a:pt x="16" y="13998"/>
                  <a:pt x="32" y="8836"/>
                  <a:pt x="48" y="3675"/>
                </a:cubicBezTo>
                <a:close/>
                <a:moveTo>
                  <a:pt x="1580" y="3675"/>
                </a:moveTo>
                <a:lnTo>
                  <a:pt x="1580" y="1815"/>
                </a:lnTo>
                <a:lnTo>
                  <a:pt x="19856" y="2769"/>
                </a:lnTo>
                <a:lnTo>
                  <a:pt x="20048" y="16252"/>
                </a:lnTo>
                <a:cubicBezTo>
                  <a:pt x="19346" y="16252"/>
                  <a:pt x="18643" y="16352"/>
                  <a:pt x="18643" y="16352"/>
                </a:cubicBezTo>
                <a:moveTo>
                  <a:pt x="3020" y="1815"/>
                </a:moveTo>
                <a:lnTo>
                  <a:pt x="3020" y="0"/>
                </a:lnTo>
                <a:cubicBezTo>
                  <a:pt x="9197" y="350"/>
                  <a:pt x="14654" y="1655"/>
                  <a:pt x="20831" y="1432"/>
                </a:cubicBezTo>
                <a:cubicBezTo>
                  <a:pt x="20863" y="5879"/>
                  <a:pt x="21135" y="10327"/>
                  <a:pt x="21167" y="14774"/>
                </a:cubicBezTo>
                <a:cubicBezTo>
                  <a:pt x="20367" y="14774"/>
                  <a:pt x="20048" y="14467"/>
                  <a:pt x="20048" y="14467"/>
                </a:cubicBezTo>
              </a:path>
              <a:path w="21216" h="20311" fill="none" stroke="0">
                <a:moveTo>
                  <a:pt x="0" y="19159"/>
                </a:moveTo>
                <a:cubicBezTo>
                  <a:pt x="9346" y="22301"/>
                  <a:pt x="9346" y="18022"/>
                  <a:pt x="18643" y="18022"/>
                </a:cubicBezTo>
                <a:lnTo>
                  <a:pt x="18643" y="16352"/>
                </a:lnTo>
                <a:cubicBezTo>
                  <a:pt x="18643" y="16352"/>
                  <a:pt x="19346" y="16252"/>
                  <a:pt x="20048" y="16252"/>
                </a:cubicBezTo>
                <a:lnTo>
                  <a:pt x="20048" y="14467"/>
                </a:lnTo>
                <a:cubicBezTo>
                  <a:pt x="20048" y="14467"/>
                  <a:pt x="20416" y="14583"/>
                  <a:pt x="21216" y="14583"/>
                </a:cubicBezTo>
                <a:cubicBezTo>
                  <a:pt x="20831" y="10645"/>
                  <a:pt x="20783" y="5847"/>
                  <a:pt x="20927" y="1336"/>
                </a:cubicBezTo>
                <a:lnTo>
                  <a:pt x="2972" y="764"/>
                </a:lnTo>
                <a:lnTo>
                  <a:pt x="3741" y="3247"/>
                </a:lnTo>
                <a:lnTo>
                  <a:pt x="1436" y="2579"/>
                </a:lnTo>
                <a:lnTo>
                  <a:pt x="1580" y="3675"/>
                </a:lnTo>
                <a:lnTo>
                  <a:pt x="48" y="3675"/>
                </a:lnTo>
                <a:cubicBezTo>
                  <a:pt x="48" y="9377"/>
                  <a:pt x="0" y="13457"/>
                  <a:pt x="0" y="19159"/>
                </a:cubicBezTo>
                <a:close/>
              </a:path>
            </a:pathLst>
          </a:cu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Abadi MT Std"/>
            </a:endParaRPr>
          </a:p>
        </p:txBody>
      </p:sp>
      <p:pic>
        <p:nvPicPr>
          <p:cNvPr id="8" name="Picture 7">
            <a:extLst>
              <a:ext uri="{FF2B5EF4-FFF2-40B4-BE49-F238E27FC236}">
                <a16:creationId xmlns:a16="http://schemas.microsoft.com/office/drawing/2014/main" id="{FF8DB401-6A3D-0C4A-E960-6BB61B84CB51}"/>
              </a:ext>
            </a:extLst>
          </p:cNvPr>
          <p:cNvPicPr>
            <a:picLocks noChangeAspect="1"/>
          </p:cNvPicPr>
          <p:nvPr/>
        </p:nvPicPr>
        <p:blipFill>
          <a:blip r:embed="rId3">
            <a:clrChange>
              <a:clrFrom>
                <a:srgbClr val="FAFAFA"/>
              </a:clrFrom>
              <a:clrTo>
                <a:srgbClr val="FAFAFA">
                  <a:alpha val="0"/>
                </a:srgbClr>
              </a:clrTo>
            </a:clrChange>
          </a:blip>
          <a:stretch>
            <a:fillRect/>
          </a:stretch>
        </p:blipFill>
        <p:spPr>
          <a:xfrm>
            <a:off x="5630816" y="1080313"/>
            <a:ext cx="2732375" cy="910792"/>
          </a:xfrm>
          <a:prstGeom prst="rect">
            <a:avLst/>
          </a:prstGeom>
        </p:spPr>
      </p:pic>
      <p:pic>
        <p:nvPicPr>
          <p:cNvPr id="9" name="Graphic 8" descr="Bug under magnifying glass with solid fill">
            <a:extLst>
              <a:ext uri="{FF2B5EF4-FFF2-40B4-BE49-F238E27FC236}">
                <a16:creationId xmlns:a16="http://schemas.microsoft.com/office/drawing/2014/main" id="{C6EEDDA6-1758-7824-1740-F815F2B018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1405" y="1612204"/>
            <a:ext cx="539418" cy="539418"/>
          </a:xfrm>
          <a:prstGeom prst="rect">
            <a:avLst/>
          </a:prstGeom>
        </p:spPr>
      </p:pic>
      <p:pic>
        <p:nvPicPr>
          <p:cNvPr id="10" name="Graphic 9" descr="Folder Search with solid fill">
            <a:extLst>
              <a:ext uri="{FF2B5EF4-FFF2-40B4-BE49-F238E27FC236}">
                <a16:creationId xmlns:a16="http://schemas.microsoft.com/office/drawing/2014/main" id="{B19E35E5-E7FB-9F40-3B0C-F0B5F23456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25712" y="608284"/>
            <a:ext cx="625915" cy="625915"/>
          </a:xfrm>
          <a:prstGeom prst="rect">
            <a:avLst/>
          </a:prstGeom>
        </p:spPr>
      </p:pic>
      <p:sp>
        <p:nvSpPr>
          <p:cNvPr id="14" name="TextBox 13">
            <a:extLst>
              <a:ext uri="{FF2B5EF4-FFF2-40B4-BE49-F238E27FC236}">
                <a16:creationId xmlns:a16="http://schemas.microsoft.com/office/drawing/2014/main" id="{06498756-7B16-A486-0D9A-1FF4CEC932CA}"/>
              </a:ext>
            </a:extLst>
          </p:cNvPr>
          <p:cNvSpPr txBox="1"/>
          <p:nvPr/>
        </p:nvSpPr>
        <p:spPr>
          <a:xfrm>
            <a:off x="5686307" y="1964850"/>
            <a:ext cx="2255746" cy="253916"/>
          </a:xfrm>
          <a:prstGeom prst="rect">
            <a:avLst/>
          </a:prstGeom>
          <a:noFill/>
        </p:spPr>
        <p:txBody>
          <a:bodyPr wrap="none" rtlCol="0">
            <a:spAutoFit/>
          </a:bodyPr>
          <a:lstStyle/>
          <a:p>
            <a:pPr defTabSz="685800"/>
            <a:r>
              <a:rPr lang="en-US" sz="1050" dirty="0">
                <a:solidFill>
                  <a:prstClr val="white">
                    <a:lumMod val="50000"/>
                  </a:prstClr>
                </a:solidFill>
                <a:latin typeface="Abadi MT Std"/>
              </a:rPr>
              <a:t>// New code for attempting extension</a:t>
            </a:r>
          </a:p>
        </p:txBody>
      </p:sp>
      <p:sp>
        <p:nvSpPr>
          <p:cNvPr id="16" name="TextBox 15">
            <a:extLst>
              <a:ext uri="{FF2B5EF4-FFF2-40B4-BE49-F238E27FC236}">
                <a16:creationId xmlns:a16="http://schemas.microsoft.com/office/drawing/2014/main" id="{E37220C3-7622-2CA0-28ED-117BCD82713D}"/>
              </a:ext>
            </a:extLst>
          </p:cNvPr>
          <p:cNvSpPr txBox="1"/>
          <p:nvPr/>
        </p:nvSpPr>
        <p:spPr>
          <a:xfrm>
            <a:off x="5791190" y="644714"/>
            <a:ext cx="344966" cy="507831"/>
          </a:xfrm>
          <a:prstGeom prst="rect">
            <a:avLst/>
          </a:prstGeom>
          <a:noFill/>
        </p:spPr>
        <p:txBody>
          <a:bodyPr wrap="none" rtlCol="0">
            <a:spAutoFit/>
          </a:bodyPr>
          <a:lstStyle/>
          <a:p>
            <a:pPr defTabSz="685800"/>
            <a:r>
              <a:rPr lang="en-US" sz="2700" b="1" dirty="0">
                <a:solidFill>
                  <a:srgbClr val="FF0000"/>
                </a:solidFill>
                <a:latin typeface="Abadi MT Std"/>
              </a:rPr>
              <a:t>?</a:t>
            </a:r>
          </a:p>
        </p:txBody>
      </p:sp>
      <p:pic>
        <p:nvPicPr>
          <p:cNvPr id="24" name="Picture 23">
            <a:extLst>
              <a:ext uri="{FF2B5EF4-FFF2-40B4-BE49-F238E27FC236}">
                <a16:creationId xmlns:a16="http://schemas.microsoft.com/office/drawing/2014/main" id="{1B7991EF-737D-6862-FEC0-F9E17570267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157729" y="2665720"/>
            <a:ext cx="2627604" cy="1798476"/>
          </a:xfrm>
          <a:prstGeom prst="rect">
            <a:avLst/>
          </a:prstGeom>
        </p:spPr>
      </p:pic>
      <p:sp>
        <p:nvSpPr>
          <p:cNvPr id="26" name="TextBox 25">
            <a:extLst>
              <a:ext uri="{FF2B5EF4-FFF2-40B4-BE49-F238E27FC236}">
                <a16:creationId xmlns:a16="http://schemas.microsoft.com/office/drawing/2014/main" id="{5C01828E-CC99-62A3-30C9-B4ED5027D27D}"/>
              </a:ext>
            </a:extLst>
          </p:cNvPr>
          <p:cNvSpPr txBox="1"/>
          <p:nvPr/>
        </p:nvSpPr>
        <p:spPr>
          <a:xfrm>
            <a:off x="6109722" y="4489633"/>
            <a:ext cx="1903085" cy="276999"/>
          </a:xfrm>
          <a:prstGeom prst="rect">
            <a:avLst/>
          </a:prstGeom>
          <a:noFill/>
        </p:spPr>
        <p:txBody>
          <a:bodyPr wrap="none" rtlCol="0">
            <a:spAutoFit/>
          </a:bodyPr>
          <a:lstStyle/>
          <a:p>
            <a:pPr algn="l"/>
            <a:r>
              <a:rPr lang="en-US" sz="1200" dirty="0">
                <a:solidFill>
                  <a:schemeClr val="tx1"/>
                </a:solidFill>
                <a:latin typeface="IBM Plex Sans" charset="0"/>
                <a:ea typeface="IBM Plex Sans" charset="0"/>
                <a:cs typeface="IBM Plex Sans" charset="0"/>
              </a:rPr>
              <a:t>[</a:t>
            </a:r>
            <a:r>
              <a:rPr lang="en-US" sz="1200" dirty="0" err="1">
                <a:solidFill>
                  <a:schemeClr val="tx1"/>
                </a:solidFill>
                <a:latin typeface="IBM Plex Sans" charset="0"/>
                <a:ea typeface="IBM Plex Sans" charset="0"/>
                <a:cs typeface="IBM Plex Sans" charset="0"/>
              </a:rPr>
              <a:t>Accelergy</a:t>
            </a:r>
            <a:r>
              <a:rPr lang="en-US" sz="1200" dirty="0">
                <a:solidFill>
                  <a:schemeClr val="tx1"/>
                </a:solidFill>
                <a:latin typeface="IBM Plex Sans" charset="0"/>
                <a:ea typeface="IBM Plex Sans" charset="0"/>
                <a:cs typeface="IBM Plex Sans" charset="0"/>
              </a:rPr>
              <a:t>, ICCAD 2019]</a:t>
            </a:r>
          </a:p>
        </p:txBody>
      </p:sp>
      <p:sp>
        <p:nvSpPr>
          <p:cNvPr id="27" name="TextBox 26">
            <a:extLst>
              <a:ext uri="{FF2B5EF4-FFF2-40B4-BE49-F238E27FC236}">
                <a16:creationId xmlns:a16="http://schemas.microsoft.com/office/drawing/2014/main" id="{00695B5F-AA38-629E-71B2-FA3327766481}"/>
              </a:ext>
            </a:extLst>
          </p:cNvPr>
          <p:cNvSpPr txBox="1"/>
          <p:nvPr/>
        </p:nvSpPr>
        <p:spPr>
          <a:xfrm>
            <a:off x="475250" y="2309185"/>
            <a:ext cx="5775940" cy="307777"/>
          </a:xfrm>
          <a:prstGeom prst="rect">
            <a:avLst/>
          </a:prstGeom>
          <a:noFill/>
        </p:spPr>
        <p:txBody>
          <a:bodyPr wrap="none" rtlCol="0">
            <a:spAutoFit/>
          </a:bodyPr>
          <a:lstStyle/>
          <a:p>
            <a:pPr algn="l"/>
            <a:r>
              <a:rPr lang="en-US" sz="1400" b="1" dirty="0">
                <a:solidFill>
                  <a:srgbClr val="FF0000"/>
                </a:solidFill>
                <a:latin typeface="IBM Plex Sans" charset="0"/>
                <a:ea typeface="IBM Plex Sans" charset="0"/>
                <a:cs typeface="IBM Plex Sans" charset="0"/>
              </a:rPr>
              <a:t>Q: How can we define model just once and make it easily reusable?</a:t>
            </a:r>
          </a:p>
        </p:txBody>
      </p:sp>
      <p:sp>
        <p:nvSpPr>
          <p:cNvPr id="28" name="TextBox 27">
            <a:extLst>
              <a:ext uri="{FF2B5EF4-FFF2-40B4-BE49-F238E27FC236}">
                <a16:creationId xmlns:a16="http://schemas.microsoft.com/office/drawing/2014/main" id="{030F9878-28FC-E7CC-850B-80D03F5DD1AF}"/>
              </a:ext>
            </a:extLst>
          </p:cNvPr>
          <p:cNvSpPr txBox="1"/>
          <p:nvPr/>
        </p:nvSpPr>
        <p:spPr>
          <a:xfrm>
            <a:off x="469458" y="4310307"/>
            <a:ext cx="4328429" cy="307777"/>
          </a:xfrm>
          <a:prstGeom prst="rect">
            <a:avLst/>
          </a:prstGeom>
          <a:noFill/>
        </p:spPr>
        <p:txBody>
          <a:bodyPr wrap="none" rtlCol="0">
            <a:spAutoFit/>
          </a:bodyPr>
          <a:lstStyle/>
          <a:p>
            <a:pPr algn="l"/>
            <a:r>
              <a:rPr lang="en-US" sz="1400" b="1" dirty="0">
                <a:solidFill>
                  <a:srgbClr val="FF0000"/>
                </a:solidFill>
                <a:latin typeface="IBM Plex Sans" charset="0"/>
                <a:ea typeface="IBM Plex Sans" charset="0"/>
                <a:cs typeface="IBM Plex Sans" charset="0"/>
              </a:rPr>
              <a:t>Q: How can we auto-calculate meta-information?</a:t>
            </a:r>
          </a:p>
        </p:txBody>
      </p:sp>
    </p:spTree>
    <p:extLst>
      <p:ext uri="{BB962C8B-B14F-4D97-AF65-F5344CB8AC3E}">
        <p14:creationId xmlns:p14="http://schemas.microsoft.com/office/powerpoint/2010/main" val="2849076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FCA7A7A-6C26-042E-C6B1-CF8A8E5EEAFC}"/>
              </a:ext>
            </a:extLst>
          </p:cNvPr>
          <p:cNvSpPr txBox="1"/>
          <p:nvPr/>
        </p:nvSpPr>
        <p:spPr>
          <a:xfrm>
            <a:off x="266839" y="169413"/>
            <a:ext cx="8648493" cy="461665"/>
          </a:xfrm>
          <a:prstGeom prst="rect">
            <a:avLst/>
          </a:prstGeom>
          <a:noFill/>
        </p:spPr>
        <p:txBody>
          <a:bodyPr wrap="square">
            <a:spAutoFit/>
          </a:bodyPr>
          <a:lstStyle/>
          <a:p>
            <a:r>
              <a:rPr lang="en-US" sz="2400" b="1" dirty="0"/>
              <a:t>Approach: Modular, Dataflow-driven Execution Modeling</a:t>
            </a:r>
          </a:p>
        </p:txBody>
      </p:sp>
      <p:sp>
        <p:nvSpPr>
          <p:cNvPr id="11" name="TextBox 10">
            <a:extLst>
              <a:ext uri="{FF2B5EF4-FFF2-40B4-BE49-F238E27FC236}">
                <a16:creationId xmlns:a16="http://schemas.microsoft.com/office/drawing/2014/main" id="{9ADA46B4-0EA5-95CB-8AD7-948FC1E15A79}"/>
              </a:ext>
            </a:extLst>
          </p:cNvPr>
          <p:cNvSpPr txBox="1"/>
          <p:nvPr/>
        </p:nvSpPr>
        <p:spPr>
          <a:xfrm>
            <a:off x="384629" y="4827701"/>
            <a:ext cx="3042821" cy="307777"/>
          </a:xfrm>
          <a:prstGeom prst="rect">
            <a:avLst/>
          </a:prstGeom>
          <a:noFill/>
        </p:spPr>
        <p:txBody>
          <a:bodyPr wrap="none" rtlCol="0">
            <a:spAutoFit/>
          </a:bodyPr>
          <a:lstStyle/>
          <a:p>
            <a:pPr algn="l"/>
            <a:r>
              <a:rPr lang="en-US" sz="1400" dirty="0" err="1">
                <a:solidFill>
                  <a:schemeClr val="tx1"/>
                </a:solidFill>
                <a:latin typeface="IBM Plex Sans" charset="0"/>
                <a:ea typeface="IBM Plex Sans" charset="0"/>
                <a:cs typeface="IBM Plex Sans" charset="0"/>
              </a:rPr>
              <a:t>DSAProf</a:t>
            </a:r>
            <a:r>
              <a:rPr lang="en-US" sz="1400" dirty="0">
                <a:solidFill>
                  <a:schemeClr val="tx1"/>
                </a:solidFill>
                <a:latin typeface="IBM Plex Sans" charset="0"/>
                <a:ea typeface="IBM Plex Sans" charset="0"/>
                <a:cs typeface="IBM Plex Sans" charset="0"/>
              </a:rPr>
              <a:t> [LATTE ‘22, TECHCON ’23]</a:t>
            </a:r>
          </a:p>
        </p:txBody>
      </p:sp>
      <p:sp>
        <p:nvSpPr>
          <p:cNvPr id="3" name="Text Placeholder 9">
            <a:extLst>
              <a:ext uri="{FF2B5EF4-FFF2-40B4-BE49-F238E27FC236}">
                <a16:creationId xmlns:a16="http://schemas.microsoft.com/office/drawing/2014/main" id="{621340DB-8A8B-F2EB-907B-FBC244264A97}"/>
              </a:ext>
            </a:extLst>
          </p:cNvPr>
          <p:cNvSpPr>
            <a:spLocks noGrp="1"/>
          </p:cNvSpPr>
          <p:nvPr>
            <p:ph type="body" sz="quarter" idx="12"/>
          </p:nvPr>
        </p:nvSpPr>
        <p:spPr>
          <a:xfrm>
            <a:off x="358667" y="788996"/>
            <a:ext cx="4902762" cy="3556355"/>
          </a:xfrm>
        </p:spPr>
        <p:txBody>
          <a:bodyPr/>
          <a:lstStyle/>
          <a:p>
            <a:pPr marL="285750" indent="-285750">
              <a:spcBef>
                <a:spcPts val="900"/>
              </a:spcBef>
              <a:buFont typeface="Wingdings" panose="05000000000000000000" pitchFamily="2" charset="2"/>
              <a:buChar char="Ø"/>
            </a:pPr>
            <a:r>
              <a:rPr lang="en-US" sz="1600" b="1" dirty="0"/>
              <a:t>Flow-graph based abstraction for expressing and evaluating DSAs</a:t>
            </a:r>
          </a:p>
          <a:p>
            <a:pPr marL="457202" lvl="1" indent="-285750">
              <a:spcBef>
                <a:spcPts val="900"/>
              </a:spcBef>
              <a:buFont typeface="Wingdings" panose="05000000000000000000" pitchFamily="2" charset="2"/>
              <a:buChar char="Ø"/>
            </a:pPr>
            <a:r>
              <a:rPr lang="en-US" dirty="0"/>
              <a:t>Nodes are custom objects for compute, memory, interconnect, control. Edges are data dependencies.</a:t>
            </a:r>
          </a:p>
          <a:p>
            <a:pPr marL="457202" lvl="1" indent="-285750">
              <a:spcBef>
                <a:spcPts val="900"/>
              </a:spcBef>
              <a:buFont typeface="Wingdings" panose="05000000000000000000" pitchFamily="2" charset="2"/>
              <a:buChar char="Ø"/>
            </a:pPr>
            <a:r>
              <a:rPr lang="en-US" dirty="0"/>
              <a:t>Flexible for variety of hierarchy, parallelism, heterogeneity, pipelines</a:t>
            </a:r>
          </a:p>
          <a:p>
            <a:pPr marL="285750" indent="-285750">
              <a:spcBef>
                <a:spcPts val="900"/>
              </a:spcBef>
              <a:buFont typeface="Wingdings" panose="05000000000000000000" pitchFamily="2" charset="2"/>
              <a:buChar char="Ø"/>
            </a:pPr>
            <a:r>
              <a:rPr lang="en-US" sz="1600" dirty="0"/>
              <a:t>DSL for expressing, visualizing, evaluating DSAs</a:t>
            </a:r>
          </a:p>
          <a:p>
            <a:pPr marL="285750" indent="-285750">
              <a:spcBef>
                <a:spcPts val="900"/>
              </a:spcBef>
              <a:buFont typeface="Wingdings" panose="05000000000000000000" pitchFamily="2" charset="2"/>
              <a:buChar char="Ø"/>
            </a:pPr>
            <a:r>
              <a:rPr lang="en-US" sz="1600" b="1" dirty="0"/>
              <a:t>Modular </a:t>
            </a:r>
            <a:r>
              <a:rPr lang="en-US" sz="1600" b="1" dirty="0">
                <a:sym typeface="Wingdings" panose="05000000000000000000" pitchFamily="2" charset="2"/>
              </a:rPr>
              <a:t> Extensible</a:t>
            </a:r>
            <a:endParaRPr lang="en-US" sz="1600" b="1" dirty="0"/>
          </a:p>
          <a:p>
            <a:pPr marL="457202" lvl="1" indent="-285750">
              <a:spcBef>
                <a:spcPts val="900"/>
              </a:spcBef>
              <a:buFont typeface="Wingdings" panose="05000000000000000000" pitchFamily="2" charset="2"/>
              <a:buChar char="Ø"/>
            </a:pPr>
            <a:r>
              <a:rPr lang="en-US" dirty="0"/>
              <a:t>Each module is associated with definitions about power, performance, functionality, etc.</a:t>
            </a:r>
          </a:p>
          <a:p>
            <a:pPr marL="457202" lvl="1" indent="-285750">
              <a:spcBef>
                <a:spcPts val="900"/>
              </a:spcBef>
              <a:buFont typeface="Wingdings" panose="05000000000000000000" pitchFamily="2" charset="2"/>
              <a:buChar char="Ø"/>
            </a:pPr>
            <a:r>
              <a:rPr lang="en-US" dirty="0"/>
              <a:t>Overall methodologies can be defined for architecture abstraction rather than a fixed template architecture.</a:t>
            </a:r>
          </a:p>
          <a:p>
            <a:pPr marL="457202" lvl="1" indent="-285750">
              <a:spcBef>
                <a:spcPts val="900"/>
              </a:spcBef>
              <a:buFont typeface="Wingdings" panose="05000000000000000000" pitchFamily="2" charset="2"/>
              <a:buChar char="Ø"/>
            </a:pPr>
            <a:endParaRPr lang="en-US" dirty="0"/>
          </a:p>
        </p:txBody>
      </p:sp>
      <p:grpSp>
        <p:nvGrpSpPr>
          <p:cNvPr id="2" name="Group 1">
            <a:extLst>
              <a:ext uri="{FF2B5EF4-FFF2-40B4-BE49-F238E27FC236}">
                <a16:creationId xmlns:a16="http://schemas.microsoft.com/office/drawing/2014/main" id="{82EFD9DE-7B15-6390-4B12-F63C863B0CD3}"/>
              </a:ext>
            </a:extLst>
          </p:cNvPr>
          <p:cNvGrpSpPr/>
          <p:nvPr/>
        </p:nvGrpSpPr>
        <p:grpSpPr>
          <a:xfrm>
            <a:off x="5895599" y="3417104"/>
            <a:ext cx="2669192" cy="1375000"/>
            <a:chOff x="5111497" y="4165092"/>
            <a:chExt cx="3590925" cy="1868424"/>
          </a:xfrm>
        </p:grpSpPr>
        <p:pic>
          <p:nvPicPr>
            <p:cNvPr id="6" name="Picture 5">
              <a:extLst>
                <a:ext uri="{FF2B5EF4-FFF2-40B4-BE49-F238E27FC236}">
                  <a16:creationId xmlns:a16="http://schemas.microsoft.com/office/drawing/2014/main" id="{9142A116-3FB7-19A2-6262-9E83782930E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43500" y="4165092"/>
              <a:ext cx="1943100" cy="180975"/>
            </a:xfrm>
            <a:prstGeom prst="rect">
              <a:avLst/>
            </a:prstGeom>
          </p:spPr>
        </p:pic>
        <p:pic>
          <p:nvPicPr>
            <p:cNvPr id="7" name="Picture 6">
              <a:extLst>
                <a:ext uri="{FF2B5EF4-FFF2-40B4-BE49-F238E27FC236}">
                  <a16:creationId xmlns:a16="http://schemas.microsoft.com/office/drawing/2014/main" id="{DDB2DD1B-8FDB-C4A4-869C-6A7F1D9019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111497" y="4302823"/>
              <a:ext cx="3590925" cy="590550"/>
            </a:xfrm>
            <a:prstGeom prst="rect">
              <a:avLst/>
            </a:prstGeom>
          </p:spPr>
        </p:pic>
        <p:pic>
          <p:nvPicPr>
            <p:cNvPr id="12" name="Picture 11">
              <a:extLst>
                <a:ext uri="{FF2B5EF4-FFF2-40B4-BE49-F238E27FC236}">
                  <a16:creationId xmlns:a16="http://schemas.microsoft.com/office/drawing/2014/main" id="{80735224-CC9E-CEBE-A042-A550E53E5FF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27879" y="4862703"/>
              <a:ext cx="3533775" cy="733425"/>
            </a:xfrm>
            <a:prstGeom prst="rect">
              <a:avLst/>
            </a:prstGeom>
          </p:spPr>
        </p:pic>
        <p:pic>
          <p:nvPicPr>
            <p:cNvPr id="13" name="Picture 12">
              <a:extLst>
                <a:ext uri="{FF2B5EF4-FFF2-40B4-BE49-F238E27FC236}">
                  <a16:creationId xmlns:a16="http://schemas.microsoft.com/office/drawing/2014/main" id="{CB10A77C-E446-FEDB-5706-C2C73881DB3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111497" y="5681472"/>
              <a:ext cx="933450" cy="209550"/>
            </a:xfrm>
            <a:prstGeom prst="rect">
              <a:avLst/>
            </a:prstGeom>
          </p:spPr>
        </p:pic>
        <p:pic>
          <p:nvPicPr>
            <p:cNvPr id="17" name="Picture 16">
              <a:extLst>
                <a:ext uri="{FF2B5EF4-FFF2-40B4-BE49-F238E27FC236}">
                  <a16:creationId xmlns:a16="http://schemas.microsoft.com/office/drawing/2014/main" id="{724B9FA1-1B0D-69D5-16A8-53B39DFB5F1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124450" y="5862066"/>
              <a:ext cx="2886075" cy="171450"/>
            </a:xfrm>
            <a:prstGeom prst="rect">
              <a:avLst/>
            </a:prstGeom>
          </p:spPr>
        </p:pic>
      </p:grpSp>
      <p:pic>
        <p:nvPicPr>
          <p:cNvPr id="18" name="Picture 17">
            <a:extLst>
              <a:ext uri="{FF2B5EF4-FFF2-40B4-BE49-F238E27FC236}">
                <a16:creationId xmlns:a16="http://schemas.microsoft.com/office/drawing/2014/main" id="{F44CA183-D1B0-3257-CD74-E978CF9226C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634515" y="1010404"/>
            <a:ext cx="3004640" cy="2406701"/>
          </a:xfrm>
          <a:prstGeom prst="rect">
            <a:avLst/>
          </a:prstGeom>
        </p:spPr>
      </p:pic>
      <p:sp>
        <p:nvSpPr>
          <p:cNvPr id="19" name="TextBox 18">
            <a:extLst>
              <a:ext uri="{FF2B5EF4-FFF2-40B4-BE49-F238E27FC236}">
                <a16:creationId xmlns:a16="http://schemas.microsoft.com/office/drawing/2014/main" id="{294090D7-9F0E-3C65-E504-0FE070740124}"/>
              </a:ext>
            </a:extLst>
          </p:cNvPr>
          <p:cNvSpPr txBox="1"/>
          <p:nvPr/>
        </p:nvSpPr>
        <p:spPr>
          <a:xfrm>
            <a:off x="5276039" y="766103"/>
            <a:ext cx="3509294" cy="276999"/>
          </a:xfrm>
          <a:prstGeom prst="rect">
            <a:avLst/>
          </a:prstGeom>
          <a:noFill/>
        </p:spPr>
        <p:txBody>
          <a:bodyPr wrap="none" rtlCol="0">
            <a:spAutoFit/>
          </a:bodyPr>
          <a:lstStyle/>
          <a:p>
            <a:pPr defTabSz="685800"/>
            <a:r>
              <a:rPr lang="en-US" sz="1200" dirty="0">
                <a:solidFill>
                  <a:srgbClr val="0F2E4C"/>
                </a:solidFill>
                <a:latin typeface="+mj-lt"/>
              </a:rPr>
              <a:t>Defining </a:t>
            </a:r>
            <a:r>
              <a:rPr lang="en-US" sz="1200" dirty="0" err="1">
                <a:solidFill>
                  <a:srgbClr val="0F2E4C"/>
                </a:solidFill>
                <a:latin typeface="+mj-lt"/>
              </a:rPr>
              <a:t>Cambricon</a:t>
            </a:r>
            <a:r>
              <a:rPr lang="en-US" sz="1200" dirty="0">
                <a:solidFill>
                  <a:srgbClr val="0F2E4C"/>
                </a:solidFill>
                <a:latin typeface="+mj-lt"/>
              </a:rPr>
              <a:t>-like DSA for Sparse DNNs</a:t>
            </a:r>
          </a:p>
        </p:txBody>
      </p:sp>
      <p:sp>
        <p:nvSpPr>
          <p:cNvPr id="20" name="Rectangle 19">
            <a:extLst>
              <a:ext uri="{FF2B5EF4-FFF2-40B4-BE49-F238E27FC236}">
                <a16:creationId xmlns:a16="http://schemas.microsoft.com/office/drawing/2014/main" id="{8A8BA951-579C-8E40-8C6D-0A51AEE749A0}"/>
              </a:ext>
            </a:extLst>
          </p:cNvPr>
          <p:cNvSpPr/>
          <p:nvPr/>
        </p:nvSpPr>
        <p:spPr>
          <a:xfrm>
            <a:off x="5798514" y="4487111"/>
            <a:ext cx="2237995" cy="332900"/>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Abadi MT Std"/>
            </a:endParaRPr>
          </a:p>
        </p:txBody>
      </p:sp>
    </p:spTree>
    <p:extLst>
      <p:ext uri="{BB962C8B-B14F-4D97-AF65-F5344CB8AC3E}">
        <p14:creationId xmlns:p14="http://schemas.microsoft.com/office/powerpoint/2010/main" val="367826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FCA7A7A-6C26-042E-C6B1-CF8A8E5EEAFC}"/>
              </a:ext>
            </a:extLst>
          </p:cNvPr>
          <p:cNvSpPr txBox="1"/>
          <p:nvPr/>
        </p:nvSpPr>
        <p:spPr>
          <a:xfrm>
            <a:off x="266839" y="169413"/>
            <a:ext cx="8648493" cy="830997"/>
          </a:xfrm>
          <a:prstGeom prst="rect">
            <a:avLst/>
          </a:prstGeom>
          <a:noFill/>
        </p:spPr>
        <p:txBody>
          <a:bodyPr wrap="square">
            <a:spAutoFit/>
          </a:bodyPr>
          <a:lstStyle/>
          <a:p>
            <a:r>
              <a:rPr lang="en-US" sz="2400" b="1" dirty="0"/>
              <a:t>Dataflow-driven Evaluation Auto-Embeds Activity and Help Bookkeep Costs for Characterization</a:t>
            </a:r>
          </a:p>
        </p:txBody>
      </p:sp>
      <p:sp>
        <p:nvSpPr>
          <p:cNvPr id="11" name="TextBox 10">
            <a:extLst>
              <a:ext uri="{FF2B5EF4-FFF2-40B4-BE49-F238E27FC236}">
                <a16:creationId xmlns:a16="http://schemas.microsoft.com/office/drawing/2014/main" id="{9ADA46B4-0EA5-95CB-8AD7-948FC1E15A79}"/>
              </a:ext>
            </a:extLst>
          </p:cNvPr>
          <p:cNvSpPr txBox="1"/>
          <p:nvPr/>
        </p:nvSpPr>
        <p:spPr>
          <a:xfrm>
            <a:off x="384629" y="4827701"/>
            <a:ext cx="3042821" cy="307777"/>
          </a:xfrm>
          <a:prstGeom prst="rect">
            <a:avLst/>
          </a:prstGeom>
          <a:noFill/>
        </p:spPr>
        <p:txBody>
          <a:bodyPr wrap="none" rtlCol="0">
            <a:spAutoFit/>
          </a:bodyPr>
          <a:lstStyle/>
          <a:p>
            <a:pPr algn="l"/>
            <a:r>
              <a:rPr lang="en-US" sz="1400" dirty="0" err="1">
                <a:solidFill>
                  <a:schemeClr val="tx1"/>
                </a:solidFill>
                <a:latin typeface="IBM Plex Sans" charset="0"/>
                <a:ea typeface="IBM Plex Sans" charset="0"/>
                <a:cs typeface="IBM Plex Sans" charset="0"/>
              </a:rPr>
              <a:t>DSAProf</a:t>
            </a:r>
            <a:r>
              <a:rPr lang="en-US" sz="1400" dirty="0">
                <a:solidFill>
                  <a:schemeClr val="tx1"/>
                </a:solidFill>
                <a:latin typeface="IBM Plex Sans" charset="0"/>
                <a:ea typeface="IBM Plex Sans" charset="0"/>
                <a:cs typeface="IBM Plex Sans" charset="0"/>
              </a:rPr>
              <a:t> [LATTE ‘22, TECHCON ’23]</a:t>
            </a:r>
          </a:p>
        </p:txBody>
      </p:sp>
      <p:pic>
        <p:nvPicPr>
          <p:cNvPr id="18" name="Picture 17">
            <a:extLst>
              <a:ext uri="{FF2B5EF4-FFF2-40B4-BE49-F238E27FC236}">
                <a16:creationId xmlns:a16="http://schemas.microsoft.com/office/drawing/2014/main" id="{F44CA183-D1B0-3257-CD74-E978CF9226C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34515" y="1463696"/>
            <a:ext cx="3004640" cy="2406701"/>
          </a:xfrm>
          <a:prstGeom prst="rect">
            <a:avLst/>
          </a:prstGeom>
        </p:spPr>
      </p:pic>
      <p:sp>
        <p:nvSpPr>
          <p:cNvPr id="4" name="Oval 3">
            <a:extLst>
              <a:ext uri="{FF2B5EF4-FFF2-40B4-BE49-F238E27FC236}">
                <a16:creationId xmlns:a16="http://schemas.microsoft.com/office/drawing/2014/main" id="{BCEEEEC2-F42A-B572-1768-301FF2F2C4DE}"/>
              </a:ext>
            </a:extLst>
          </p:cNvPr>
          <p:cNvSpPr/>
          <p:nvPr/>
        </p:nvSpPr>
        <p:spPr bwMode="auto">
          <a:xfrm>
            <a:off x="6393664" y="1901790"/>
            <a:ext cx="489098" cy="254358"/>
          </a:xfrm>
          <a:prstGeom prst="ellipse">
            <a:avLst/>
          </a:prstGeom>
          <a:noFill/>
          <a:ln w="57150">
            <a:solidFill>
              <a:srgbClr val="C0000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sp>
        <p:nvSpPr>
          <p:cNvPr id="5" name="TextBox 4">
            <a:extLst>
              <a:ext uri="{FF2B5EF4-FFF2-40B4-BE49-F238E27FC236}">
                <a16:creationId xmlns:a16="http://schemas.microsoft.com/office/drawing/2014/main" id="{4C162A2F-E73C-6CF7-A54C-4107FFAE02EC}"/>
              </a:ext>
            </a:extLst>
          </p:cNvPr>
          <p:cNvSpPr txBox="1"/>
          <p:nvPr/>
        </p:nvSpPr>
        <p:spPr>
          <a:xfrm>
            <a:off x="5340154" y="1214535"/>
            <a:ext cx="2025151" cy="523220"/>
          </a:xfrm>
          <a:prstGeom prst="rect">
            <a:avLst/>
          </a:prstGeom>
          <a:noFill/>
        </p:spPr>
        <p:txBody>
          <a:bodyPr wrap="square" rtlCol="0">
            <a:spAutoFit/>
          </a:bodyPr>
          <a:lstStyle/>
          <a:p>
            <a:pPr algn="l"/>
            <a:r>
              <a:rPr lang="en-US" sz="1400" dirty="0">
                <a:solidFill>
                  <a:srgbClr val="FF0000"/>
                </a:solidFill>
                <a:latin typeface="IBM Plex Sans" charset="0"/>
                <a:ea typeface="IBM Plex Sans" charset="0"/>
                <a:cs typeface="IBM Plex Sans" charset="0"/>
              </a:rPr>
              <a:t>DMA(</a:t>
            </a:r>
            <a:r>
              <a:rPr lang="en-US" sz="1400" dirty="0" err="1">
                <a:solidFill>
                  <a:srgbClr val="FF0000"/>
                </a:solidFill>
                <a:latin typeface="IBM Plex Sans" charset="0"/>
                <a:ea typeface="IBM Plex Sans" charset="0"/>
                <a:cs typeface="IBM Plex Sans" charset="0"/>
              </a:rPr>
              <a:t>rd_addr_offchip</a:t>
            </a:r>
            <a:r>
              <a:rPr lang="en-US" sz="1400" dirty="0">
                <a:solidFill>
                  <a:srgbClr val="FF0000"/>
                </a:solidFill>
                <a:latin typeface="IBM Plex Sans" charset="0"/>
                <a:ea typeface="IBM Plex Sans" charset="0"/>
                <a:cs typeface="IBM Plex Sans" charset="0"/>
              </a:rPr>
              <a:t>, </a:t>
            </a:r>
            <a:r>
              <a:rPr lang="en-US" sz="1400" dirty="0" err="1">
                <a:solidFill>
                  <a:srgbClr val="FF0000"/>
                </a:solidFill>
                <a:latin typeface="IBM Plex Sans" charset="0"/>
                <a:ea typeface="IBM Plex Sans" charset="0"/>
                <a:cs typeface="IBM Plex Sans" charset="0"/>
              </a:rPr>
              <a:t>wr_addr_onchip</a:t>
            </a:r>
            <a:r>
              <a:rPr lang="en-US" sz="1400" dirty="0">
                <a:solidFill>
                  <a:srgbClr val="FF0000"/>
                </a:solidFill>
                <a:latin typeface="IBM Plex Sans" charset="0"/>
                <a:ea typeface="IBM Plex Sans" charset="0"/>
                <a:cs typeface="IBM Plex Sans" charset="0"/>
              </a:rPr>
              <a:t>, …)</a:t>
            </a:r>
          </a:p>
        </p:txBody>
      </p:sp>
      <p:sp>
        <p:nvSpPr>
          <p:cNvPr id="8" name="Oval 7">
            <a:extLst>
              <a:ext uri="{FF2B5EF4-FFF2-40B4-BE49-F238E27FC236}">
                <a16:creationId xmlns:a16="http://schemas.microsoft.com/office/drawing/2014/main" id="{5865F0BB-BD21-1C1B-A099-B717614342B3}"/>
              </a:ext>
            </a:extLst>
          </p:cNvPr>
          <p:cNvSpPr/>
          <p:nvPr/>
        </p:nvSpPr>
        <p:spPr bwMode="auto">
          <a:xfrm>
            <a:off x="7176831" y="1502785"/>
            <a:ext cx="489098" cy="254358"/>
          </a:xfrm>
          <a:prstGeom prst="ellipse">
            <a:avLst/>
          </a:prstGeom>
          <a:noFill/>
          <a:ln w="57150">
            <a:solidFill>
              <a:srgbClr val="C0000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sp>
        <p:nvSpPr>
          <p:cNvPr id="9" name="TextBox 8">
            <a:extLst>
              <a:ext uri="{FF2B5EF4-FFF2-40B4-BE49-F238E27FC236}">
                <a16:creationId xmlns:a16="http://schemas.microsoft.com/office/drawing/2014/main" id="{19F0FF0E-82B0-A746-6F91-9CCB16CB42B6}"/>
              </a:ext>
            </a:extLst>
          </p:cNvPr>
          <p:cNvSpPr txBox="1"/>
          <p:nvPr/>
        </p:nvSpPr>
        <p:spPr>
          <a:xfrm>
            <a:off x="7263267" y="1191962"/>
            <a:ext cx="2025151" cy="307777"/>
          </a:xfrm>
          <a:prstGeom prst="rect">
            <a:avLst/>
          </a:prstGeom>
          <a:noFill/>
        </p:spPr>
        <p:txBody>
          <a:bodyPr wrap="square" rtlCol="0">
            <a:spAutoFit/>
          </a:bodyPr>
          <a:lstStyle/>
          <a:p>
            <a:pPr algn="l"/>
            <a:r>
              <a:rPr lang="en-US" sz="1400" dirty="0">
                <a:solidFill>
                  <a:srgbClr val="FF0000"/>
                </a:solidFill>
                <a:latin typeface="IBM Plex Sans" charset="0"/>
                <a:ea typeface="IBM Plex Sans" charset="0"/>
                <a:cs typeface="IBM Plex Sans" charset="0"/>
              </a:rPr>
              <a:t>Read data </a:t>
            </a:r>
            <a:r>
              <a:rPr lang="en-US" sz="1400" dirty="0" err="1">
                <a:solidFill>
                  <a:srgbClr val="FF0000"/>
                </a:solidFill>
                <a:latin typeface="IBM Plex Sans" charset="0"/>
                <a:ea typeface="IBM Plex Sans" charset="0"/>
                <a:cs typeface="IBM Plex Sans" charset="0"/>
              </a:rPr>
              <a:t>offchip</a:t>
            </a:r>
            <a:endParaRPr lang="en-US" sz="1400" dirty="0">
              <a:solidFill>
                <a:srgbClr val="FF0000"/>
              </a:solidFill>
              <a:latin typeface="IBM Plex Sans" charset="0"/>
              <a:ea typeface="IBM Plex Sans" charset="0"/>
              <a:cs typeface="IBM Plex Sans" charset="0"/>
            </a:endParaRPr>
          </a:p>
        </p:txBody>
      </p:sp>
      <p:sp>
        <p:nvSpPr>
          <p:cNvPr id="14" name="TextBox 13">
            <a:extLst>
              <a:ext uri="{FF2B5EF4-FFF2-40B4-BE49-F238E27FC236}">
                <a16:creationId xmlns:a16="http://schemas.microsoft.com/office/drawing/2014/main" id="{DE6D30D3-49DB-E186-F95C-954F1F175F31}"/>
              </a:ext>
            </a:extLst>
          </p:cNvPr>
          <p:cNvSpPr txBox="1"/>
          <p:nvPr/>
        </p:nvSpPr>
        <p:spPr>
          <a:xfrm>
            <a:off x="7195610" y="1191962"/>
            <a:ext cx="2025151" cy="307777"/>
          </a:xfrm>
          <a:prstGeom prst="rect">
            <a:avLst/>
          </a:prstGeom>
          <a:noFill/>
        </p:spPr>
        <p:txBody>
          <a:bodyPr wrap="square" rtlCol="0">
            <a:spAutoFit/>
          </a:bodyPr>
          <a:lstStyle/>
          <a:p>
            <a:pPr algn="l"/>
            <a:r>
              <a:rPr lang="en-US" sz="1400" dirty="0">
                <a:solidFill>
                  <a:srgbClr val="FF0000"/>
                </a:solidFill>
                <a:latin typeface="IBM Plex Sans" charset="0"/>
                <a:ea typeface="IBM Plex Sans" charset="0"/>
                <a:cs typeface="IBM Plex Sans" charset="0"/>
              </a:rPr>
              <a:t>Write data </a:t>
            </a:r>
            <a:r>
              <a:rPr lang="en-US" sz="1400" dirty="0" err="1">
                <a:solidFill>
                  <a:srgbClr val="FF0000"/>
                </a:solidFill>
                <a:latin typeface="IBM Plex Sans" charset="0"/>
                <a:ea typeface="IBM Plex Sans" charset="0"/>
                <a:cs typeface="IBM Plex Sans" charset="0"/>
              </a:rPr>
              <a:t>onchip</a:t>
            </a:r>
            <a:endParaRPr lang="en-US" sz="1400" dirty="0">
              <a:solidFill>
                <a:srgbClr val="FF0000"/>
              </a:solidFill>
              <a:latin typeface="IBM Plex Sans" charset="0"/>
              <a:ea typeface="IBM Plex Sans" charset="0"/>
              <a:cs typeface="IBM Plex Sans" charset="0"/>
            </a:endParaRPr>
          </a:p>
        </p:txBody>
      </p:sp>
      <p:sp>
        <p:nvSpPr>
          <p:cNvPr id="16" name="Oval 15">
            <a:extLst>
              <a:ext uri="{FF2B5EF4-FFF2-40B4-BE49-F238E27FC236}">
                <a16:creationId xmlns:a16="http://schemas.microsoft.com/office/drawing/2014/main" id="{907661C8-69EF-1511-DFB7-C8B22A6BAAEC}"/>
              </a:ext>
            </a:extLst>
          </p:cNvPr>
          <p:cNvSpPr/>
          <p:nvPr/>
        </p:nvSpPr>
        <p:spPr bwMode="auto">
          <a:xfrm>
            <a:off x="6836271" y="1904382"/>
            <a:ext cx="489098" cy="254358"/>
          </a:xfrm>
          <a:prstGeom prst="ellipse">
            <a:avLst/>
          </a:prstGeom>
          <a:noFill/>
          <a:ln w="57150">
            <a:solidFill>
              <a:srgbClr val="C0000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sp>
        <p:nvSpPr>
          <p:cNvPr id="21" name="TextBox 20">
            <a:extLst>
              <a:ext uri="{FF2B5EF4-FFF2-40B4-BE49-F238E27FC236}">
                <a16:creationId xmlns:a16="http://schemas.microsoft.com/office/drawing/2014/main" id="{3B22DE97-73C5-6EAA-F021-FD37D530B311}"/>
              </a:ext>
            </a:extLst>
          </p:cNvPr>
          <p:cNvSpPr txBox="1"/>
          <p:nvPr/>
        </p:nvSpPr>
        <p:spPr>
          <a:xfrm>
            <a:off x="4626471" y="3900255"/>
            <a:ext cx="4419600" cy="954107"/>
          </a:xfrm>
          <a:prstGeom prst="rect">
            <a:avLst/>
          </a:prstGeom>
          <a:noFill/>
        </p:spPr>
        <p:txBody>
          <a:bodyPr wrap="square" rtlCol="0">
            <a:spAutoFit/>
          </a:bodyPr>
          <a:lstStyle/>
          <a:p>
            <a:pPr algn="l"/>
            <a:r>
              <a:rPr lang="en-US" sz="1400" dirty="0">
                <a:solidFill>
                  <a:srgbClr val="FF0000"/>
                </a:solidFill>
                <a:latin typeface="IBM Plex Sans" charset="0"/>
                <a:ea typeface="IBM Plex Sans" charset="0"/>
                <a:cs typeface="IBM Plex Sans" charset="0"/>
              </a:rPr>
              <a:t>Based on the mapping, host or the controller triggers the input data/control  (for functionality/accuracy) or meta-data to architecture (e.g., size of tensors, sparsity, for fast estimations) </a:t>
            </a:r>
          </a:p>
        </p:txBody>
      </p:sp>
      <p:sp>
        <p:nvSpPr>
          <p:cNvPr id="22" name="TextBox 21">
            <a:extLst>
              <a:ext uri="{FF2B5EF4-FFF2-40B4-BE49-F238E27FC236}">
                <a16:creationId xmlns:a16="http://schemas.microsoft.com/office/drawing/2014/main" id="{85C89D98-B30F-759B-890A-5D5FE76B2871}"/>
              </a:ext>
            </a:extLst>
          </p:cNvPr>
          <p:cNvSpPr txBox="1"/>
          <p:nvPr/>
        </p:nvSpPr>
        <p:spPr>
          <a:xfrm>
            <a:off x="4724400" y="3951538"/>
            <a:ext cx="4419600" cy="523220"/>
          </a:xfrm>
          <a:prstGeom prst="rect">
            <a:avLst/>
          </a:prstGeom>
          <a:noFill/>
        </p:spPr>
        <p:txBody>
          <a:bodyPr wrap="square" rtlCol="0">
            <a:spAutoFit/>
          </a:bodyPr>
          <a:lstStyle/>
          <a:p>
            <a:pPr algn="l"/>
            <a:r>
              <a:rPr lang="en-US" sz="1400" dirty="0">
                <a:solidFill>
                  <a:srgbClr val="FF0000"/>
                </a:solidFill>
                <a:latin typeface="IBM Plex Sans" charset="0"/>
                <a:ea typeface="IBM Plex Sans" charset="0"/>
                <a:cs typeface="IBM Plex Sans" charset="0"/>
              </a:rPr>
              <a:t>Architecture-internal dataflow drives the execution activity or simulation of architectural components</a:t>
            </a:r>
          </a:p>
        </p:txBody>
      </p:sp>
      <p:sp>
        <p:nvSpPr>
          <p:cNvPr id="24" name="TextBox 23">
            <a:extLst>
              <a:ext uri="{FF2B5EF4-FFF2-40B4-BE49-F238E27FC236}">
                <a16:creationId xmlns:a16="http://schemas.microsoft.com/office/drawing/2014/main" id="{B9EDD251-2161-03D4-E976-7CFBEEA2418D}"/>
              </a:ext>
            </a:extLst>
          </p:cNvPr>
          <p:cNvSpPr txBox="1"/>
          <p:nvPr/>
        </p:nvSpPr>
        <p:spPr>
          <a:xfrm>
            <a:off x="5191125" y="4012429"/>
            <a:ext cx="3952876" cy="738664"/>
          </a:xfrm>
          <a:prstGeom prst="rect">
            <a:avLst/>
          </a:prstGeom>
          <a:solidFill>
            <a:srgbClr val="F4F4F4"/>
          </a:solidFill>
        </p:spPr>
        <p:txBody>
          <a:bodyPr wrap="square">
            <a:spAutoFit/>
          </a:bodyPr>
          <a:lstStyle/>
          <a:p>
            <a:r>
              <a:rPr lang="en-US" sz="1400" dirty="0"/>
              <a:t>Bookkeeping costs  help construct a simple breakdown of total costs for all component </a:t>
            </a:r>
            <a:r>
              <a:rPr lang="en-US" sz="1400" dirty="0">
                <a:sym typeface="Wingdings" panose="05000000000000000000" pitchFamily="2" charset="2"/>
              </a:rPr>
              <a:t> identify first-hand bottlenecks automatically</a:t>
            </a:r>
            <a:endParaRPr lang="en-US" dirty="0"/>
          </a:p>
        </p:txBody>
      </p:sp>
      <p:sp>
        <p:nvSpPr>
          <p:cNvPr id="3" name="Text Placeholder 9">
            <a:extLst>
              <a:ext uri="{FF2B5EF4-FFF2-40B4-BE49-F238E27FC236}">
                <a16:creationId xmlns:a16="http://schemas.microsoft.com/office/drawing/2014/main" id="{621340DB-8A8B-F2EB-907B-FBC244264A97}"/>
              </a:ext>
            </a:extLst>
          </p:cNvPr>
          <p:cNvSpPr>
            <a:spLocks noGrp="1"/>
          </p:cNvSpPr>
          <p:nvPr>
            <p:ph type="body" sz="quarter" idx="12"/>
          </p:nvPr>
        </p:nvSpPr>
        <p:spPr>
          <a:xfrm>
            <a:off x="358667" y="1117242"/>
            <a:ext cx="5049144" cy="3556355"/>
          </a:xfrm>
        </p:spPr>
        <p:txBody>
          <a:bodyPr/>
          <a:lstStyle/>
          <a:p>
            <a:pPr marL="285750" indent="-285750">
              <a:spcBef>
                <a:spcPts val="900"/>
              </a:spcBef>
              <a:buFont typeface="Wingdings" panose="05000000000000000000" pitchFamily="2" charset="2"/>
              <a:buChar char="Ø"/>
            </a:pPr>
            <a:r>
              <a:rPr lang="en-US" sz="1600" b="1" dirty="0"/>
              <a:t>Host/controller triggers modeling as per mapping</a:t>
            </a:r>
          </a:p>
          <a:p>
            <a:pPr marL="457202" lvl="1" indent="-285750">
              <a:spcBef>
                <a:spcPts val="900"/>
              </a:spcBef>
              <a:buFont typeface="Wingdings" panose="05000000000000000000" pitchFamily="2" charset="2"/>
              <a:buChar char="Ø"/>
            </a:pPr>
            <a:r>
              <a:rPr lang="en-US" dirty="0"/>
              <a:t>Each module’s definition takes the obtained input values or data properties, calculates metrics (performance, energy), populates output meta-information accordingly.</a:t>
            </a:r>
          </a:p>
          <a:p>
            <a:pPr marL="285750" indent="-285750">
              <a:spcBef>
                <a:spcPts val="900"/>
              </a:spcBef>
              <a:buFont typeface="Wingdings" panose="05000000000000000000" pitchFamily="2" charset="2"/>
              <a:buChar char="Ø"/>
            </a:pPr>
            <a:r>
              <a:rPr lang="en-US" sz="1600" b="1" dirty="0"/>
              <a:t>Overall performance/energy for DSA determined by repeatedly traversing DSA graph</a:t>
            </a:r>
            <a:r>
              <a:rPr lang="en-US" sz="1600" dirty="0"/>
              <a:t> with height-based search from root nodes throughout mapping.</a:t>
            </a:r>
          </a:p>
          <a:p>
            <a:pPr marL="457202" lvl="1" indent="-285750">
              <a:spcBef>
                <a:spcPts val="900"/>
              </a:spcBef>
              <a:buFont typeface="Wingdings" panose="05000000000000000000" pitchFamily="2" charset="2"/>
              <a:buChar char="Ø"/>
            </a:pPr>
            <a:r>
              <a:rPr lang="en-US" dirty="0"/>
              <a:t>Aggregate (Add/Max) values based on whether connected nodes are in pipeline or not.</a:t>
            </a:r>
          </a:p>
          <a:p>
            <a:pPr marL="457202" lvl="1" indent="-285750">
              <a:spcBef>
                <a:spcPts val="900"/>
              </a:spcBef>
              <a:buFont typeface="Wingdings" panose="05000000000000000000" pitchFamily="2" charset="2"/>
              <a:buChar char="Ø"/>
            </a:pPr>
            <a:r>
              <a:rPr lang="en-US" dirty="0"/>
              <a:t>Traversals repeat/advance as per invocations in mapping</a:t>
            </a:r>
          </a:p>
          <a:p>
            <a:pPr marL="285750" indent="-285750">
              <a:spcBef>
                <a:spcPts val="900"/>
              </a:spcBef>
              <a:buFont typeface="Wingdings" panose="05000000000000000000" pitchFamily="2" charset="2"/>
              <a:buChar char="Ø"/>
            </a:pPr>
            <a:r>
              <a:rPr lang="en-US" dirty="0"/>
              <a:t>Several modes for faster, approximate, or data-driven analysis/simulations.</a:t>
            </a:r>
          </a:p>
          <a:p>
            <a:pPr marL="285750" indent="-285750">
              <a:spcBef>
                <a:spcPts val="900"/>
              </a:spcBef>
              <a:buFont typeface="Wingdings" panose="05000000000000000000" pitchFamily="2" charset="2"/>
              <a:buChar char="Ø"/>
            </a:pPr>
            <a:r>
              <a:rPr lang="en-US" dirty="0"/>
              <a:t>Library for modeling, simulating common components</a:t>
            </a:r>
          </a:p>
        </p:txBody>
      </p:sp>
    </p:spTree>
    <p:extLst>
      <p:ext uri="{BB962C8B-B14F-4D97-AF65-F5344CB8AC3E}">
        <p14:creationId xmlns:p14="http://schemas.microsoft.com/office/powerpoint/2010/main" val="13935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8" grpId="0" animBg="1"/>
      <p:bldP spid="8" grpId="1" animBg="1"/>
      <p:bldP spid="9" grpId="0"/>
      <p:bldP spid="9" grpId="1"/>
      <p:bldP spid="14" grpId="0"/>
      <p:bldP spid="14" grpId="1"/>
      <p:bldP spid="16" grpId="0" animBg="1"/>
      <p:bldP spid="16" grpId="1" animBg="1"/>
      <p:bldP spid="21" grpId="0"/>
      <p:bldP spid="21" grpId="1"/>
      <p:bldP spid="22" grpId="0"/>
      <p:bldP spid="22" grpId="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24</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006241" cy="461665"/>
          </a:xfrm>
          <a:prstGeom prst="rect">
            <a:avLst/>
          </a:prstGeom>
          <a:noFill/>
        </p:spPr>
        <p:txBody>
          <a:bodyPr wrap="square">
            <a:spAutoFit/>
          </a:bodyPr>
          <a:lstStyle/>
          <a:p>
            <a:r>
              <a:rPr lang="en-US" sz="2400" b="1" dirty="0"/>
              <a:t>Demo Example: LoC Reduction and Automation</a:t>
            </a:r>
          </a:p>
        </p:txBody>
      </p:sp>
      <p:sp>
        <p:nvSpPr>
          <p:cNvPr id="38" name="Content Placeholder 2">
            <a:extLst>
              <a:ext uri="{FF2B5EF4-FFF2-40B4-BE49-F238E27FC236}">
                <a16:creationId xmlns:a16="http://schemas.microsoft.com/office/drawing/2014/main" id="{77FFA955-C046-99E1-F864-ADEE101172C5}"/>
              </a:ext>
            </a:extLst>
          </p:cNvPr>
          <p:cNvSpPr txBox="1">
            <a:spLocks/>
          </p:cNvSpPr>
          <p:nvPr/>
        </p:nvSpPr>
        <p:spPr>
          <a:xfrm>
            <a:off x="216381" y="425533"/>
            <a:ext cx="8577651" cy="3429000"/>
          </a:xfrm>
          <a:prstGeom prst="rect">
            <a:avLst/>
          </a:prstGeom>
        </p:spPr>
        <p:txBody>
          <a:bodyPr vert="horz" lIns="91440" tIns="45720" rIns="91440" bIns="45720" rtlCol="0">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Gill Sans MT" panose="020B0502020104020203" pitchFamily="34"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Gill Sans MT" panose="020B0502020104020203" pitchFamily="34"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Gill Sans MT" panose="020B0502020104020203" pitchFamily="34"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Gill Sans MT" panose="020B0502020104020203"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Gill Sans MT" panose="020B0502020104020203"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F2E4C"/>
                </a:solidFill>
                <a:effectLst/>
                <a:uLnTx/>
                <a:uFillTx/>
                <a:latin typeface="+mj-lt"/>
                <a:ea typeface="+mn-ea"/>
                <a:cs typeface="+mn-cs"/>
              </a:rPr>
              <a:t>Steps for defining and evaluating a new DSA (</a:t>
            </a:r>
            <a:r>
              <a:rPr kumimoji="0" lang="en-US" sz="1600" b="0" i="0" u="none" strike="noStrike" kern="1200" cap="none" spc="0" normalizeH="0" baseline="0" noProof="0" dirty="0" err="1">
                <a:ln>
                  <a:noFill/>
                </a:ln>
                <a:solidFill>
                  <a:srgbClr val="0F2E4C"/>
                </a:solidFill>
                <a:effectLst/>
                <a:uLnTx/>
                <a:uFillTx/>
                <a:latin typeface="+mj-lt"/>
                <a:ea typeface="+mn-ea"/>
                <a:cs typeface="+mn-cs"/>
              </a:rPr>
              <a:t>DSAProf</a:t>
            </a:r>
            <a:r>
              <a:rPr kumimoji="0" lang="en-US" sz="1600" b="0" i="0" u="none" strike="noStrike" kern="1200" cap="none" spc="0" normalizeH="0" baseline="0" noProof="0" dirty="0">
                <a:ln>
                  <a:noFill/>
                </a:ln>
                <a:solidFill>
                  <a:srgbClr val="0F2E4C"/>
                </a:solidFill>
                <a:effectLst/>
                <a:uLnTx/>
                <a:uFillTx/>
                <a:latin typeface="+mj-lt"/>
                <a:ea typeface="+mn-ea"/>
                <a:cs typeface="+mn-cs"/>
              </a:rPr>
              <a:t>. vs. architecture-custom model)</a:t>
            </a:r>
          </a:p>
          <a:p>
            <a:pPr marL="385763" marR="0" lvl="1" indent="-128588" algn="l" defTabSz="514350" rtl="0" eaLnBrk="1" fontAlgn="auto" latinLnBrk="0" hangingPunct="1">
              <a:lnSpc>
                <a:spcPct val="90000"/>
              </a:lnSpc>
              <a:spcBef>
                <a:spcPts val="281"/>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srgbClr val="0F2E4C"/>
              </a:solidFill>
              <a:effectLst/>
              <a:uLnTx/>
              <a:uFillTx/>
              <a:latin typeface="Abadi MT Std"/>
              <a:ea typeface="+mn-ea"/>
              <a:cs typeface="+mn-cs"/>
            </a:endParaRPr>
          </a:p>
        </p:txBody>
      </p:sp>
      <p:pic>
        <p:nvPicPr>
          <p:cNvPr id="39" name="Picture 38">
            <a:extLst>
              <a:ext uri="{FF2B5EF4-FFF2-40B4-BE49-F238E27FC236}">
                <a16:creationId xmlns:a16="http://schemas.microsoft.com/office/drawing/2014/main" id="{605635AC-CFA9-CB0D-B9AE-99C66C2071D5}"/>
              </a:ext>
            </a:extLst>
          </p:cNvPr>
          <p:cNvPicPr>
            <a:picLocks noChangeAspect="1"/>
          </p:cNvPicPr>
          <p:nvPr/>
        </p:nvPicPr>
        <p:blipFill rotWithShape="1">
          <a:blip r:embed="rId3">
            <a:clrChange>
              <a:clrFrom>
                <a:srgbClr val="FFFFFF"/>
              </a:clrFrom>
              <a:clrTo>
                <a:srgbClr val="FFFFFF">
                  <a:alpha val="0"/>
                </a:srgbClr>
              </a:clrTo>
            </a:clrChange>
          </a:blip>
          <a:srcRect t="2918"/>
          <a:stretch/>
        </p:blipFill>
        <p:spPr>
          <a:xfrm>
            <a:off x="216381" y="1224202"/>
            <a:ext cx="3707013" cy="3880721"/>
          </a:xfrm>
          <a:prstGeom prst="rect">
            <a:avLst/>
          </a:prstGeom>
        </p:spPr>
      </p:pic>
      <p:pic>
        <p:nvPicPr>
          <p:cNvPr id="40" name="Picture 39">
            <a:extLst>
              <a:ext uri="{FF2B5EF4-FFF2-40B4-BE49-F238E27FC236}">
                <a16:creationId xmlns:a16="http://schemas.microsoft.com/office/drawing/2014/main" id="{A8A760AF-CAD0-CC02-E320-0313D4E47BAD}"/>
              </a:ext>
            </a:extLst>
          </p:cNvPr>
          <p:cNvPicPr>
            <a:picLocks noChangeAspect="1"/>
          </p:cNvPicPr>
          <p:nvPr/>
        </p:nvPicPr>
        <p:blipFill rotWithShape="1">
          <a:blip r:embed="rId4">
            <a:clrChange>
              <a:clrFrom>
                <a:srgbClr val="FFFFFF"/>
              </a:clrFrom>
              <a:clrTo>
                <a:srgbClr val="FFFFFF">
                  <a:alpha val="0"/>
                </a:srgbClr>
              </a:clrTo>
            </a:clrChange>
          </a:blip>
          <a:srcRect t="6353"/>
          <a:stretch/>
        </p:blipFill>
        <p:spPr>
          <a:xfrm>
            <a:off x="4078862" y="1348943"/>
            <a:ext cx="3361466" cy="2728165"/>
          </a:xfrm>
          <a:prstGeom prst="rect">
            <a:avLst/>
          </a:prstGeom>
        </p:spPr>
      </p:pic>
      <p:sp>
        <p:nvSpPr>
          <p:cNvPr id="41" name="TextBox 40">
            <a:extLst>
              <a:ext uri="{FF2B5EF4-FFF2-40B4-BE49-F238E27FC236}">
                <a16:creationId xmlns:a16="http://schemas.microsoft.com/office/drawing/2014/main" id="{1F57E3CF-4FF1-F7A2-CA06-CD9F43A46032}"/>
              </a:ext>
            </a:extLst>
          </p:cNvPr>
          <p:cNvSpPr txBox="1"/>
          <p:nvPr/>
        </p:nvSpPr>
        <p:spPr>
          <a:xfrm>
            <a:off x="408554" y="670204"/>
            <a:ext cx="3337472" cy="553998"/>
          </a:xfrm>
          <a:prstGeom prst="rect">
            <a:avLst/>
          </a:prstGeom>
          <a:noFill/>
          <a:ln>
            <a:solidFill>
              <a:srgbClr val="0F2E4C"/>
            </a:solidFill>
          </a:ln>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F2E4C"/>
                </a:solidFill>
                <a:effectLst/>
                <a:uLnTx/>
                <a:uFillTx/>
                <a:latin typeface="IBM Plex Sans" panose="020B0503050203000203" pitchFamily="34" charset="0"/>
              </a:rPr>
              <a:t>Architecture Definition </a:t>
            </a:r>
            <a:br>
              <a:rPr kumimoji="0" lang="en-US" sz="1600" b="0" i="0" u="none" strike="noStrike" kern="0" cap="none" spc="0" normalizeH="0" baseline="0" noProof="0" dirty="0">
                <a:ln>
                  <a:noFill/>
                </a:ln>
                <a:solidFill>
                  <a:srgbClr val="0F2E4C"/>
                </a:solidFill>
                <a:effectLst/>
                <a:uLnTx/>
                <a:uFillTx/>
                <a:latin typeface="IBM Plex Sans" panose="020B0503050203000203" pitchFamily="34" charset="0"/>
              </a:rPr>
            </a:br>
            <a:r>
              <a:rPr kumimoji="0" lang="en-US" sz="1400" b="0" i="0" u="none" strike="noStrike" kern="0" cap="none" spc="0" normalizeH="0" baseline="0" noProof="0" dirty="0">
                <a:ln>
                  <a:noFill/>
                </a:ln>
                <a:solidFill>
                  <a:srgbClr val="0F2E4C"/>
                </a:solidFill>
                <a:effectLst/>
                <a:uLnTx/>
                <a:uFillTx/>
                <a:latin typeface="IBM Plex Sans" panose="020B0503050203000203" pitchFamily="34" charset="0"/>
              </a:rPr>
              <a:t>(~40 LoC, same/more flexible)</a:t>
            </a:r>
          </a:p>
        </p:txBody>
      </p:sp>
      <p:sp>
        <p:nvSpPr>
          <p:cNvPr id="42" name="TextBox 41">
            <a:extLst>
              <a:ext uri="{FF2B5EF4-FFF2-40B4-BE49-F238E27FC236}">
                <a16:creationId xmlns:a16="http://schemas.microsoft.com/office/drawing/2014/main" id="{D62354EE-677B-A080-8218-F14C62A759C8}"/>
              </a:ext>
            </a:extLst>
          </p:cNvPr>
          <p:cNvSpPr txBox="1"/>
          <p:nvPr/>
        </p:nvSpPr>
        <p:spPr>
          <a:xfrm>
            <a:off x="4380576" y="721595"/>
            <a:ext cx="1850976" cy="553998"/>
          </a:xfrm>
          <a:prstGeom prst="rect">
            <a:avLst/>
          </a:prstGeom>
          <a:noFill/>
          <a:ln>
            <a:solidFill>
              <a:srgbClr val="0F2E4C"/>
            </a:solidFill>
          </a:ln>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F2E4C"/>
                </a:solidFill>
                <a:effectLst/>
                <a:uLnTx/>
                <a:uFillTx/>
                <a:latin typeface="IBM Plex Sans" panose="020B0503050203000203" pitchFamily="34" charset="0"/>
              </a:rPr>
              <a:t>Mapping </a:t>
            </a:r>
            <a:br>
              <a:rPr kumimoji="0" lang="en-US" sz="1600" b="0" i="0" u="none" strike="noStrike" kern="0" cap="none" spc="0" normalizeH="0" baseline="0" noProof="0" dirty="0">
                <a:ln>
                  <a:noFill/>
                </a:ln>
                <a:solidFill>
                  <a:srgbClr val="0F2E4C"/>
                </a:solidFill>
                <a:effectLst/>
                <a:uLnTx/>
                <a:uFillTx/>
                <a:latin typeface="IBM Plex Sans" panose="020B0503050203000203" pitchFamily="34" charset="0"/>
              </a:rPr>
            </a:br>
            <a:r>
              <a:rPr kumimoji="0" lang="en-US" sz="1400" b="0" i="0" u="none" strike="noStrike" kern="0" cap="none" spc="0" normalizeH="0" baseline="0" noProof="0" dirty="0">
                <a:ln>
                  <a:noFill/>
                </a:ln>
                <a:solidFill>
                  <a:srgbClr val="0F2E4C"/>
                </a:solidFill>
                <a:effectLst/>
                <a:uLnTx/>
                <a:uFillTx/>
                <a:latin typeface="IBM Plex Sans" panose="020B0503050203000203" pitchFamily="34" charset="0"/>
              </a:rPr>
              <a:t>(~30 LoC, same)</a:t>
            </a:r>
            <a:endParaRPr kumimoji="0" lang="en-US" sz="1600" b="0" i="0" u="none" strike="noStrike" kern="0" cap="none" spc="0" normalizeH="0" baseline="0" noProof="0" dirty="0">
              <a:ln>
                <a:noFill/>
              </a:ln>
              <a:solidFill>
                <a:srgbClr val="0F2E4C"/>
              </a:solidFill>
              <a:effectLst/>
              <a:uLnTx/>
              <a:uFillTx/>
              <a:latin typeface="IBM Plex Sans" panose="020B0503050203000203" pitchFamily="34" charset="0"/>
            </a:endParaRPr>
          </a:p>
        </p:txBody>
      </p:sp>
      <p:sp>
        <p:nvSpPr>
          <p:cNvPr id="43" name="TextBox 42">
            <a:extLst>
              <a:ext uri="{FF2B5EF4-FFF2-40B4-BE49-F238E27FC236}">
                <a16:creationId xmlns:a16="http://schemas.microsoft.com/office/drawing/2014/main" id="{7155E201-46F6-6534-F088-A0C12FE92CD5}"/>
              </a:ext>
            </a:extLst>
          </p:cNvPr>
          <p:cNvSpPr txBox="1"/>
          <p:nvPr/>
        </p:nvSpPr>
        <p:spPr>
          <a:xfrm>
            <a:off x="4094292" y="4131532"/>
            <a:ext cx="4643308" cy="984885"/>
          </a:xfrm>
          <a:prstGeom prst="rect">
            <a:avLst/>
          </a:prstGeom>
          <a:noFill/>
          <a:ln>
            <a:solidFill>
              <a:srgbClr val="0F2E4C"/>
            </a:solidFill>
          </a:ln>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F2E4C"/>
                </a:solidFill>
                <a:effectLst/>
                <a:uLnTx/>
                <a:uFillTx/>
                <a:latin typeface="IBM Plex Sans" panose="020B0503050203000203" pitchFamily="34" charset="0"/>
              </a:rPr>
              <a:t>Execution Cost Modeling</a:t>
            </a:r>
            <a:br>
              <a:rPr kumimoji="0" lang="en-US" sz="1600" b="0" i="0" u="none" strike="noStrike" kern="0" cap="none" spc="0" normalizeH="0" baseline="0" noProof="0" dirty="0">
                <a:ln>
                  <a:noFill/>
                </a:ln>
                <a:solidFill>
                  <a:srgbClr val="0F2E4C"/>
                </a:solidFill>
                <a:effectLst/>
                <a:uLnTx/>
                <a:uFillTx/>
                <a:latin typeface="IBM Plex Sans" panose="020B0503050203000203" pitchFamily="34" charset="0"/>
              </a:rPr>
            </a:br>
            <a:r>
              <a:rPr kumimoji="0" lang="en-US" sz="1400" b="0" i="0" u="none" strike="noStrike" kern="0" cap="none" spc="0" normalizeH="0" baseline="0" noProof="0" dirty="0">
                <a:ln>
                  <a:noFill/>
                </a:ln>
                <a:solidFill>
                  <a:srgbClr val="0F2E4C"/>
                </a:solidFill>
                <a:effectLst/>
                <a:uLnTx/>
                <a:uFillTx/>
                <a:latin typeface="IBM Plex Sans" panose="020B0503050203000203" pitchFamily="34" charset="0"/>
              </a:rPr>
              <a:t>Only for a few new component vs. constructing whole new unitary model or notable extensions</a:t>
            </a:r>
            <a:br>
              <a:rPr kumimoji="0" lang="en-US" sz="1400" b="0" i="0" u="none" strike="noStrike" kern="0" cap="none" spc="0" normalizeH="0" baseline="0" noProof="0" dirty="0">
                <a:ln>
                  <a:noFill/>
                </a:ln>
                <a:solidFill>
                  <a:srgbClr val="0F2E4C"/>
                </a:solidFill>
                <a:effectLst/>
                <a:uLnTx/>
                <a:uFillTx/>
                <a:latin typeface="IBM Plex Sans" panose="020B0503050203000203" pitchFamily="34" charset="0"/>
              </a:rPr>
            </a:br>
            <a:r>
              <a:rPr kumimoji="0" lang="en-US" sz="1400" b="0" i="0" u="none" strike="noStrike" kern="0" cap="none" spc="0" normalizeH="0" baseline="0" noProof="0" dirty="0">
                <a:ln>
                  <a:noFill/>
                </a:ln>
                <a:solidFill>
                  <a:srgbClr val="0F2E4C"/>
                </a:solidFill>
                <a:effectLst/>
                <a:uLnTx/>
                <a:uFillTx/>
                <a:latin typeface="IBM Plex Sans" panose="020B0503050203000203" pitchFamily="34" charset="0"/>
              </a:rPr>
              <a:t>(Several </a:t>
            </a:r>
            <a:r>
              <a:rPr kumimoji="0" lang="en-US" sz="1400" b="1" i="0" u="none" strike="noStrike" kern="0" cap="none" spc="0" normalizeH="0" baseline="0" noProof="0" dirty="0">
                <a:ln>
                  <a:noFill/>
                </a:ln>
                <a:solidFill>
                  <a:srgbClr val="0F2E4C"/>
                </a:solidFill>
                <a:effectLst/>
                <a:uLnTx/>
                <a:uFillTx/>
                <a:latin typeface="IBM Plex Sans" panose="020B0503050203000203" pitchFamily="34" charset="0"/>
              </a:rPr>
              <a:t>10s vs. 1000s of LoC</a:t>
            </a:r>
            <a:r>
              <a:rPr kumimoji="0" lang="en-US" sz="1400" i="0" u="none" strike="noStrike" kern="0" cap="none" spc="0" normalizeH="0" baseline="0" noProof="0" dirty="0">
                <a:ln>
                  <a:noFill/>
                </a:ln>
                <a:solidFill>
                  <a:srgbClr val="0F2E4C"/>
                </a:solidFill>
                <a:effectLst/>
                <a:uLnTx/>
                <a:uFillTx/>
                <a:latin typeface="IBM Plex Sans" panose="020B0503050203000203" pitchFamily="34" charset="0"/>
              </a:rPr>
              <a:t>)</a:t>
            </a:r>
          </a:p>
        </p:txBody>
      </p:sp>
      <p:sp>
        <p:nvSpPr>
          <p:cNvPr id="44" name="TextBox 43">
            <a:extLst>
              <a:ext uri="{FF2B5EF4-FFF2-40B4-BE49-F238E27FC236}">
                <a16:creationId xmlns:a16="http://schemas.microsoft.com/office/drawing/2014/main" id="{3464489C-85E9-CFD5-A422-6B0D51C00403}"/>
              </a:ext>
            </a:extLst>
          </p:cNvPr>
          <p:cNvSpPr txBox="1"/>
          <p:nvPr/>
        </p:nvSpPr>
        <p:spPr>
          <a:xfrm>
            <a:off x="7306935" y="2018356"/>
            <a:ext cx="1828732" cy="1446550"/>
          </a:xfrm>
          <a:prstGeom prst="rect">
            <a:avLst/>
          </a:prstGeom>
          <a:noFill/>
          <a:ln>
            <a:solidFill>
              <a:srgbClr val="0F2E4C"/>
            </a:solidFill>
          </a:ln>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F2E4C"/>
                </a:solidFill>
                <a:effectLst/>
                <a:uLnTx/>
                <a:uFillTx/>
                <a:latin typeface="IBM Plex Sans" panose="020B0503050203000203" pitchFamily="34" charset="0"/>
              </a:rPr>
              <a:t>Bottleneck </a:t>
            </a:r>
            <a:br>
              <a:rPr kumimoji="0" lang="en-US" sz="1600" b="1" i="0" u="none" strike="noStrike" kern="0" cap="none" spc="0" normalizeH="0" baseline="0" noProof="0" dirty="0">
                <a:ln>
                  <a:noFill/>
                </a:ln>
                <a:solidFill>
                  <a:srgbClr val="0F2E4C"/>
                </a:solidFill>
                <a:effectLst/>
                <a:uLnTx/>
                <a:uFillTx/>
                <a:latin typeface="IBM Plex Sans" panose="020B0503050203000203" pitchFamily="34" charset="0"/>
              </a:rPr>
            </a:br>
            <a:r>
              <a:rPr kumimoji="0" lang="en-US" sz="1600" b="1" i="0" u="none" strike="noStrike" kern="0" cap="none" spc="0" normalizeH="0" baseline="0" noProof="0" dirty="0">
                <a:ln>
                  <a:noFill/>
                </a:ln>
                <a:solidFill>
                  <a:srgbClr val="0F2E4C"/>
                </a:solidFill>
                <a:effectLst/>
                <a:uLnTx/>
                <a:uFillTx/>
                <a:latin typeface="IBM Plex Sans" panose="020B0503050203000203" pitchFamily="34" charset="0"/>
              </a:rPr>
              <a:t>Characterization</a:t>
            </a:r>
            <a:br>
              <a:rPr kumimoji="0" lang="en-US" sz="1600" b="0" i="0" u="none" strike="noStrike" kern="0" cap="none" spc="0" normalizeH="0" baseline="0" noProof="0" dirty="0">
                <a:ln>
                  <a:noFill/>
                </a:ln>
                <a:solidFill>
                  <a:srgbClr val="0F2E4C"/>
                </a:solidFill>
                <a:effectLst/>
                <a:uLnTx/>
                <a:uFillTx/>
                <a:latin typeface="IBM Plex Sans" panose="020B0503050203000203" pitchFamily="34" charset="0"/>
              </a:rPr>
            </a:br>
            <a:r>
              <a:rPr kumimoji="0" lang="en-US" sz="1400" b="0" i="0" u="none" strike="noStrike" kern="0" cap="none" spc="0" normalizeH="0" baseline="0" noProof="0" dirty="0">
                <a:ln>
                  <a:noFill/>
                </a:ln>
                <a:solidFill>
                  <a:srgbClr val="0F2E4C"/>
                </a:solidFill>
                <a:effectLst/>
                <a:uLnTx/>
                <a:uFillTx/>
                <a:latin typeface="IBM Plex Sans" panose="020B0503050203000203" pitchFamily="34" charset="0"/>
              </a:rPr>
              <a:t>(Automatic or</a:t>
            </a:r>
            <a:br>
              <a:rPr kumimoji="0" lang="en-US" sz="1400" b="0" i="0" u="none" strike="noStrike" kern="0" cap="none" spc="0" normalizeH="0" baseline="0" noProof="0" dirty="0">
                <a:ln>
                  <a:noFill/>
                </a:ln>
                <a:solidFill>
                  <a:srgbClr val="0F2E4C"/>
                </a:solidFill>
                <a:effectLst/>
                <a:uLnTx/>
                <a:uFillTx/>
                <a:latin typeface="IBM Plex Sans" panose="020B0503050203000203" pitchFamily="34" charset="0"/>
              </a:rPr>
            </a:br>
            <a:r>
              <a:rPr kumimoji="0" lang="en-US" sz="1400" b="1" i="0" u="none" strike="noStrike" kern="0" cap="none" spc="0" normalizeH="0" baseline="0" noProof="0" dirty="0">
                <a:ln>
                  <a:noFill/>
                </a:ln>
                <a:solidFill>
                  <a:srgbClr val="0F2E4C"/>
                </a:solidFill>
                <a:effectLst/>
                <a:uLnTx/>
                <a:uFillTx/>
                <a:latin typeface="IBM Plex Sans" panose="020B0503050203000203" pitchFamily="34" charset="0"/>
              </a:rPr>
              <a:t>immediate vs. </a:t>
            </a:r>
            <a:br>
              <a:rPr kumimoji="0" lang="en-US" sz="1400" b="1" i="0" u="none" strike="noStrike" kern="0" cap="none" spc="0" normalizeH="0" baseline="0" noProof="0" dirty="0">
                <a:ln>
                  <a:noFill/>
                </a:ln>
                <a:solidFill>
                  <a:srgbClr val="0F2E4C"/>
                </a:solidFill>
                <a:effectLst/>
                <a:uLnTx/>
                <a:uFillTx/>
                <a:latin typeface="IBM Plex Sans" panose="020B0503050203000203" pitchFamily="34" charset="0"/>
              </a:rPr>
            </a:br>
            <a:r>
              <a:rPr kumimoji="0" lang="en-US" sz="1400" b="1" i="0" u="none" strike="noStrike" kern="0" cap="none" spc="0" normalizeH="0" baseline="0" noProof="0" dirty="0">
                <a:ln>
                  <a:noFill/>
                </a:ln>
                <a:solidFill>
                  <a:srgbClr val="0F2E4C"/>
                </a:solidFill>
                <a:effectLst/>
                <a:uLnTx/>
                <a:uFillTx/>
                <a:latin typeface="IBM Plex Sans" panose="020B0503050203000203" pitchFamily="34" charset="0"/>
              </a:rPr>
              <a:t>Manual in weeks, </a:t>
            </a:r>
            <a:br>
              <a:rPr kumimoji="0" lang="en-US" sz="1400" b="0" i="0" u="none" strike="noStrike" kern="0" cap="none" spc="0" normalizeH="0" baseline="0" noProof="0" dirty="0">
                <a:ln>
                  <a:noFill/>
                </a:ln>
                <a:solidFill>
                  <a:srgbClr val="0F2E4C"/>
                </a:solidFill>
                <a:effectLst/>
                <a:uLnTx/>
                <a:uFillTx/>
                <a:latin typeface="IBM Plex Sans" panose="020B0503050203000203" pitchFamily="34" charset="0"/>
              </a:rPr>
            </a:br>
            <a:r>
              <a:rPr kumimoji="0" lang="en-US" sz="1400" b="1" i="0" u="none" strike="noStrike" kern="0" cap="none" spc="0" normalizeH="0" baseline="0" noProof="0" dirty="0">
                <a:ln>
                  <a:noFill/>
                </a:ln>
                <a:solidFill>
                  <a:srgbClr val="0F2E4C"/>
                </a:solidFill>
                <a:effectLst/>
                <a:uLnTx/>
                <a:uFillTx/>
                <a:latin typeface="IBM Plex Sans" panose="020B0503050203000203" pitchFamily="34" charset="0"/>
              </a:rPr>
              <a:t>0 vs. 1000s LoC</a:t>
            </a:r>
            <a:r>
              <a:rPr kumimoji="0" lang="en-US" sz="1400" b="0" i="0" u="none" strike="noStrike" kern="0" cap="none" spc="0" normalizeH="0" baseline="0" noProof="0" dirty="0">
                <a:ln>
                  <a:noFill/>
                </a:ln>
                <a:solidFill>
                  <a:srgbClr val="0F2E4C"/>
                </a:solidFill>
                <a:effectLst/>
                <a:uLnTx/>
                <a:uFillTx/>
                <a:latin typeface="IBM Plex Sans" panose="020B0503050203000203" pitchFamily="34" charset="0"/>
              </a:rPr>
              <a:t>)</a:t>
            </a:r>
          </a:p>
        </p:txBody>
      </p:sp>
      <p:sp>
        <p:nvSpPr>
          <p:cNvPr id="45" name="TextBox 44">
            <a:extLst>
              <a:ext uri="{FF2B5EF4-FFF2-40B4-BE49-F238E27FC236}">
                <a16:creationId xmlns:a16="http://schemas.microsoft.com/office/drawing/2014/main" id="{1AD041BB-DC62-0F75-95F8-9EA468E968A7}"/>
              </a:ext>
            </a:extLst>
          </p:cNvPr>
          <p:cNvSpPr txBox="1"/>
          <p:nvPr/>
        </p:nvSpPr>
        <p:spPr>
          <a:xfrm>
            <a:off x="6336000" y="679530"/>
            <a:ext cx="2271486" cy="507831"/>
          </a:xfrm>
          <a:prstGeom prst="rect">
            <a:avLst/>
          </a:prstGeom>
          <a:noFill/>
        </p:spPr>
        <p:txBody>
          <a:bodyPr wrap="square" rtlCol="0">
            <a:spAutoFit/>
          </a:bodyPr>
          <a:lstStyle/>
          <a:p>
            <a:pPr algn="ctr" defTabSz="685800"/>
            <a:r>
              <a:rPr lang="en-US" b="1" dirty="0">
                <a:solidFill>
                  <a:srgbClr val="0F2E4C"/>
                </a:solidFill>
                <a:latin typeface="IBM Plex Sans" panose="020B0503050203000203" pitchFamily="34" charset="0"/>
              </a:rPr>
              <a:t>Example: </a:t>
            </a:r>
            <a:br>
              <a:rPr lang="en-US" b="1" dirty="0">
                <a:solidFill>
                  <a:srgbClr val="0F2E4C"/>
                </a:solidFill>
                <a:latin typeface="IBM Plex Sans" panose="020B0503050203000203" pitchFamily="34" charset="0"/>
              </a:rPr>
            </a:br>
            <a:r>
              <a:rPr lang="en-US" b="1" dirty="0" err="1">
                <a:solidFill>
                  <a:srgbClr val="0F2E4C"/>
                </a:solidFill>
                <a:latin typeface="IBM Plex Sans" panose="020B0503050203000203" pitchFamily="34" charset="0"/>
              </a:rPr>
              <a:t>SpMV</a:t>
            </a:r>
            <a:r>
              <a:rPr lang="en-US" b="1" dirty="0">
                <a:solidFill>
                  <a:srgbClr val="0F2E4C"/>
                </a:solidFill>
                <a:latin typeface="IBM Plex Sans" panose="020B0503050203000203" pitchFamily="34" charset="0"/>
              </a:rPr>
              <a:t> on </a:t>
            </a:r>
            <a:r>
              <a:rPr lang="en-US" b="1" dirty="0" err="1">
                <a:solidFill>
                  <a:srgbClr val="0F2E4C"/>
                </a:solidFill>
                <a:latin typeface="IBM Plex Sans" panose="020B0503050203000203" pitchFamily="34" charset="0"/>
              </a:rPr>
              <a:t>Cambricon</a:t>
            </a:r>
            <a:r>
              <a:rPr lang="en-US" b="1" dirty="0">
                <a:solidFill>
                  <a:srgbClr val="0F2E4C"/>
                </a:solidFill>
                <a:latin typeface="IBM Plex Sans" panose="020B0503050203000203" pitchFamily="34" charset="0"/>
              </a:rPr>
              <a:t>-X</a:t>
            </a:r>
          </a:p>
        </p:txBody>
      </p:sp>
      <p:sp>
        <p:nvSpPr>
          <p:cNvPr id="2" name="TextBox 1">
            <a:extLst>
              <a:ext uri="{FF2B5EF4-FFF2-40B4-BE49-F238E27FC236}">
                <a16:creationId xmlns:a16="http://schemas.microsoft.com/office/drawing/2014/main" id="{96DC9026-38EC-7963-2237-804D12A8355B}"/>
              </a:ext>
            </a:extLst>
          </p:cNvPr>
          <p:cNvSpPr txBox="1"/>
          <p:nvPr/>
        </p:nvSpPr>
        <p:spPr>
          <a:xfrm>
            <a:off x="1504950" y="1393475"/>
            <a:ext cx="1499128" cy="307777"/>
          </a:xfrm>
          <a:prstGeom prst="rect">
            <a:avLst/>
          </a:prstGeom>
          <a:noFill/>
        </p:spPr>
        <p:txBody>
          <a:bodyPr wrap="none" rtlCol="0">
            <a:spAutoFit/>
          </a:bodyPr>
          <a:lstStyle/>
          <a:p>
            <a:pPr algn="l"/>
            <a:r>
              <a:rPr lang="en-US" sz="1400" b="1" dirty="0">
                <a:solidFill>
                  <a:schemeClr val="accent1"/>
                </a:solidFill>
                <a:latin typeface="IBM Plex Sans" charset="0"/>
                <a:ea typeface="IBM Plex Sans" charset="0"/>
                <a:cs typeface="IBM Plex Sans" charset="0"/>
              </a:rPr>
              <a:t>Define modules</a:t>
            </a:r>
          </a:p>
        </p:txBody>
      </p:sp>
      <p:sp>
        <p:nvSpPr>
          <p:cNvPr id="3" name="TextBox 2">
            <a:extLst>
              <a:ext uri="{FF2B5EF4-FFF2-40B4-BE49-F238E27FC236}">
                <a16:creationId xmlns:a16="http://schemas.microsoft.com/office/drawing/2014/main" id="{745972B6-51C4-81DA-B3DE-54543A81A6C7}"/>
              </a:ext>
            </a:extLst>
          </p:cNvPr>
          <p:cNvSpPr txBox="1"/>
          <p:nvPr/>
        </p:nvSpPr>
        <p:spPr>
          <a:xfrm>
            <a:off x="968745" y="2766483"/>
            <a:ext cx="2638864" cy="307777"/>
          </a:xfrm>
          <a:prstGeom prst="rect">
            <a:avLst/>
          </a:prstGeom>
          <a:noFill/>
        </p:spPr>
        <p:txBody>
          <a:bodyPr wrap="none" rtlCol="0">
            <a:spAutoFit/>
          </a:bodyPr>
          <a:lstStyle/>
          <a:p>
            <a:pPr algn="l"/>
            <a:r>
              <a:rPr lang="en-US" sz="1400" b="1" dirty="0">
                <a:solidFill>
                  <a:schemeClr val="accent1"/>
                </a:solidFill>
                <a:latin typeface="IBM Plex Sans" charset="0"/>
                <a:ea typeface="IBM Plex Sans" charset="0"/>
                <a:cs typeface="IBM Plex Sans" charset="0"/>
              </a:rPr>
              <a:t>Define </a:t>
            </a:r>
            <a:r>
              <a:rPr lang="en-US" sz="1400" b="1" dirty="0" err="1">
                <a:solidFill>
                  <a:schemeClr val="accent1"/>
                </a:solidFill>
                <a:latin typeface="IBM Plex Sans" charset="0"/>
                <a:ea typeface="IBM Plex Sans" charset="0"/>
                <a:cs typeface="IBM Plex Sans" charset="0"/>
              </a:rPr>
              <a:t>datapaths</a:t>
            </a:r>
            <a:r>
              <a:rPr lang="en-US" sz="1400" b="1" dirty="0">
                <a:solidFill>
                  <a:schemeClr val="accent1"/>
                </a:solidFill>
                <a:latin typeface="IBM Plex Sans" charset="0"/>
                <a:ea typeface="IBM Plex Sans" charset="0"/>
                <a:cs typeface="IBM Plex Sans" charset="0"/>
              </a:rPr>
              <a:t>/interfacing</a:t>
            </a:r>
          </a:p>
        </p:txBody>
      </p:sp>
      <p:sp>
        <p:nvSpPr>
          <p:cNvPr id="5" name="TextBox 4">
            <a:extLst>
              <a:ext uri="{FF2B5EF4-FFF2-40B4-BE49-F238E27FC236}">
                <a16:creationId xmlns:a16="http://schemas.microsoft.com/office/drawing/2014/main" id="{08A9749F-AD74-28C0-2FB7-083E8BA9231F}"/>
              </a:ext>
            </a:extLst>
          </p:cNvPr>
          <p:cNvSpPr txBox="1"/>
          <p:nvPr/>
        </p:nvSpPr>
        <p:spPr>
          <a:xfrm>
            <a:off x="6358440" y="1095249"/>
            <a:ext cx="2350323" cy="523220"/>
          </a:xfrm>
          <a:prstGeom prst="rect">
            <a:avLst/>
          </a:prstGeom>
          <a:noFill/>
        </p:spPr>
        <p:txBody>
          <a:bodyPr wrap="none" rtlCol="0">
            <a:spAutoFit/>
          </a:bodyPr>
          <a:lstStyle/>
          <a:p>
            <a:pPr algn="l"/>
            <a:r>
              <a:rPr lang="en-US" sz="1400" b="1" dirty="0">
                <a:solidFill>
                  <a:schemeClr val="accent1"/>
                </a:solidFill>
                <a:latin typeface="IBM Plex Sans" charset="0"/>
                <a:ea typeface="IBM Plex Sans" charset="0"/>
                <a:cs typeface="IBM Plex Sans" charset="0"/>
              </a:rPr>
              <a:t>Define tiled </a:t>
            </a:r>
            <a:br>
              <a:rPr lang="en-US" sz="1400" b="1" dirty="0">
                <a:solidFill>
                  <a:schemeClr val="accent1"/>
                </a:solidFill>
                <a:latin typeface="IBM Plex Sans" charset="0"/>
                <a:ea typeface="IBM Plex Sans" charset="0"/>
                <a:cs typeface="IBM Plex Sans" charset="0"/>
              </a:rPr>
            </a:br>
            <a:r>
              <a:rPr lang="en-US" sz="1400" b="1" dirty="0">
                <a:solidFill>
                  <a:schemeClr val="accent1"/>
                </a:solidFill>
                <a:latin typeface="IBM Plex Sans" charset="0"/>
                <a:ea typeface="IBM Plex Sans" charset="0"/>
                <a:cs typeface="IBM Plex Sans" charset="0"/>
              </a:rPr>
              <a:t>spatiotemporal execution</a:t>
            </a:r>
          </a:p>
        </p:txBody>
      </p:sp>
    </p:spTree>
    <p:extLst>
      <p:ext uri="{BB962C8B-B14F-4D97-AF65-F5344CB8AC3E}">
        <p14:creationId xmlns:p14="http://schemas.microsoft.com/office/powerpoint/2010/main" val="227869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25</a:t>
            </a:fld>
            <a:endParaRPr lang="en-US" sz="1100" dirty="0"/>
          </a:p>
        </p:txBody>
      </p:sp>
      <p:sp>
        <p:nvSpPr>
          <p:cNvPr id="10" name="Text Placeholder 9">
            <a:extLst>
              <a:ext uri="{FF2B5EF4-FFF2-40B4-BE49-F238E27FC236}">
                <a16:creationId xmlns:a16="http://schemas.microsoft.com/office/drawing/2014/main" id="{C94610A4-C6B1-9870-E240-E0FAE19FC5E0}"/>
              </a:ext>
            </a:extLst>
          </p:cNvPr>
          <p:cNvSpPr>
            <a:spLocks noGrp="1"/>
          </p:cNvSpPr>
          <p:nvPr>
            <p:ph type="body" sz="quarter" idx="12"/>
          </p:nvPr>
        </p:nvSpPr>
        <p:spPr>
          <a:xfrm>
            <a:off x="414346" y="752058"/>
            <a:ext cx="8613539" cy="1181726"/>
          </a:xfrm>
        </p:spPr>
        <p:txBody>
          <a:bodyPr/>
          <a:lstStyle/>
          <a:p>
            <a:pPr marL="285750" indent="-285750">
              <a:spcBef>
                <a:spcPts val="500"/>
              </a:spcBef>
              <a:buFont typeface="Wingdings" panose="05000000000000000000" pitchFamily="2" charset="2"/>
              <a:buChar char="Ø"/>
            </a:pPr>
            <a:r>
              <a:rPr lang="en-US" dirty="0"/>
              <a:t>Flexibly model accelerators covering </a:t>
            </a:r>
            <a:r>
              <a:rPr lang="en-US" b="1" dirty="0"/>
              <a:t>various memory hierarchy, spatial parallelism, structured/irregular computation patterns, dataflows</a:t>
            </a:r>
            <a:r>
              <a:rPr lang="en-US" dirty="0"/>
              <a:t>.</a:t>
            </a:r>
          </a:p>
          <a:p>
            <a:pPr marL="285750" indent="-285750">
              <a:spcBef>
                <a:spcPts val="500"/>
              </a:spcBef>
              <a:buFont typeface="Wingdings" panose="05000000000000000000" pitchFamily="2" charset="2"/>
              <a:buChar char="Ø"/>
            </a:pPr>
            <a:r>
              <a:rPr lang="en-US" dirty="0"/>
              <a:t>Estimates latency and energy within about </a:t>
            </a:r>
            <a:r>
              <a:rPr lang="en-US"/>
              <a:t>1%--9% </a:t>
            </a:r>
            <a:r>
              <a:rPr lang="en-US" dirty="0"/>
              <a:t>of reported results.</a:t>
            </a:r>
          </a:p>
          <a:p>
            <a:pPr marL="457202" lvl="1" indent="-285750">
              <a:spcBef>
                <a:spcPts val="500"/>
              </a:spcBef>
              <a:buFont typeface="Wingdings" panose="05000000000000000000" pitchFamily="2" charset="2"/>
              <a:buChar char="Ø"/>
            </a:pPr>
            <a:r>
              <a:rPr lang="en-US" dirty="0"/>
              <a:t>Differences mainly due to asynchronous execution, approximations for sparsity, etc.</a:t>
            </a:r>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006241" cy="461665"/>
          </a:xfrm>
          <a:prstGeom prst="rect">
            <a:avLst/>
          </a:prstGeom>
          <a:noFill/>
        </p:spPr>
        <p:txBody>
          <a:bodyPr wrap="square">
            <a:spAutoFit/>
          </a:bodyPr>
          <a:lstStyle/>
          <a:p>
            <a:r>
              <a:rPr lang="en-US" sz="2400" b="1" dirty="0"/>
              <a:t>Validation: Dense/Sparse Deep Learning Accelerators</a:t>
            </a:r>
          </a:p>
        </p:txBody>
      </p:sp>
      <p:sp>
        <p:nvSpPr>
          <p:cNvPr id="9" name="TextBox 8">
            <a:extLst>
              <a:ext uri="{FF2B5EF4-FFF2-40B4-BE49-F238E27FC236}">
                <a16:creationId xmlns:a16="http://schemas.microsoft.com/office/drawing/2014/main" id="{EDDE8798-A71D-F0F1-FC1F-CA0614EC8460}"/>
              </a:ext>
            </a:extLst>
          </p:cNvPr>
          <p:cNvSpPr txBox="1"/>
          <p:nvPr/>
        </p:nvSpPr>
        <p:spPr>
          <a:xfrm>
            <a:off x="384629" y="4827701"/>
            <a:ext cx="2132315" cy="307777"/>
          </a:xfrm>
          <a:prstGeom prst="rect">
            <a:avLst/>
          </a:prstGeom>
          <a:noFill/>
        </p:spPr>
        <p:txBody>
          <a:bodyPr wrap="none" rtlCol="0">
            <a:spAutoFit/>
          </a:bodyPr>
          <a:lstStyle/>
          <a:p>
            <a:pPr algn="l"/>
            <a:r>
              <a:rPr lang="en-US" sz="1400" dirty="0" err="1">
                <a:solidFill>
                  <a:schemeClr val="tx1"/>
                </a:solidFill>
                <a:latin typeface="IBM Plex Sans" charset="0"/>
                <a:ea typeface="IBM Plex Sans" charset="0"/>
                <a:cs typeface="IBM Plex Sans" charset="0"/>
              </a:rPr>
              <a:t>DSAProf</a:t>
            </a:r>
            <a:r>
              <a:rPr lang="en-US" sz="1400" dirty="0">
                <a:solidFill>
                  <a:schemeClr val="tx1"/>
                </a:solidFill>
                <a:latin typeface="IBM Plex Sans" charset="0"/>
                <a:ea typeface="IBM Plex Sans" charset="0"/>
                <a:cs typeface="IBM Plex Sans" charset="0"/>
              </a:rPr>
              <a:t> [TECHCON ’23]</a:t>
            </a:r>
          </a:p>
        </p:txBody>
      </p:sp>
      <p:pic>
        <p:nvPicPr>
          <p:cNvPr id="35" name="Picture 34">
            <a:extLst>
              <a:ext uri="{FF2B5EF4-FFF2-40B4-BE49-F238E27FC236}">
                <a16:creationId xmlns:a16="http://schemas.microsoft.com/office/drawing/2014/main" id="{45315BCD-8898-D306-E33E-CF6D922395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02458" y="1967379"/>
            <a:ext cx="5797798" cy="2859272"/>
          </a:xfrm>
          <a:prstGeom prst="rect">
            <a:avLst/>
          </a:prstGeom>
        </p:spPr>
      </p:pic>
    </p:spTree>
    <p:extLst>
      <p:ext uri="{BB962C8B-B14F-4D97-AF65-F5344CB8AC3E}">
        <p14:creationId xmlns:p14="http://schemas.microsoft.com/office/powerpoint/2010/main" val="804986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26</a:t>
            </a:fld>
            <a:endParaRPr lang="en-US" sz="1100" dirty="0"/>
          </a:p>
        </p:txBody>
      </p:sp>
      <p:sp>
        <p:nvSpPr>
          <p:cNvPr id="10" name="Text Placeholder 9">
            <a:extLst>
              <a:ext uri="{FF2B5EF4-FFF2-40B4-BE49-F238E27FC236}">
                <a16:creationId xmlns:a16="http://schemas.microsoft.com/office/drawing/2014/main" id="{C94610A4-C6B1-9870-E240-E0FAE19FC5E0}"/>
              </a:ext>
            </a:extLst>
          </p:cNvPr>
          <p:cNvSpPr>
            <a:spLocks noGrp="1"/>
          </p:cNvSpPr>
          <p:nvPr>
            <p:ph type="body" sz="quarter" idx="12"/>
          </p:nvPr>
        </p:nvSpPr>
        <p:spPr>
          <a:xfrm>
            <a:off x="2466233" y="914031"/>
            <a:ext cx="6395229" cy="1689482"/>
          </a:xfrm>
        </p:spPr>
        <p:txBody>
          <a:bodyPr/>
          <a:lstStyle/>
          <a:p>
            <a:pPr marL="285750" indent="-285750">
              <a:spcBef>
                <a:spcPts val="500"/>
              </a:spcBef>
              <a:buFont typeface="Wingdings" panose="05000000000000000000" pitchFamily="2" charset="2"/>
              <a:buChar char="Ø"/>
            </a:pPr>
            <a:r>
              <a:rPr lang="en-US" dirty="0"/>
              <a:t>DSAs for sparse BERT achieve ~7.7x-8.9x speedup (w/o or w/ structured sparsity), out of ~12.2x achievable speedup with peak use of resources. Why?</a:t>
            </a:r>
          </a:p>
          <a:p>
            <a:pPr marL="285750" indent="-285750">
              <a:spcBef>
                <a:spcPts val="500"/>
              </a:spcBef>
              <a:buFont typeface="Wingdings" panose="05000000000000000000" pitchFamily="2" charset="2"/>
              <a:buChar char="Ø"/>
            </a:pPr>
            <a:r>
              <a:rPr lang="en-US" dirty="0"/>
              <a:t>Bottleneck analyzer can reveal those overheads/inefficiencies instantly.</a:t>
            </a:r>
          </a:p>
          <a:p>
            <a:pPr marL="285750" indent="-285750">
              <a:spcBef>
                <a:spcPts val="500"/>
              </a:spcBef>
              <a:buFont typeface="Wingdings" panose="05000000000000000000" pitchFamily="2" charset="2"/>
              <a:buChar char="Ø"/>
            </a:pPr>
            <a:r>
              <a:rPr lang="en-US" dirty="0"/>
              <a:t>Automatic evaluation of </a:t>
            </a:r>
            <a:r>
              <a:rPr lang="en-US" dirty="0" err="1"/>
              <a:t>Cambricon</a:t>
            </a:r>
            <a:r>
              <a:rPr lang="en-US" dirty="0"/>
              <a:t>-X’s latency shows overheads of non-zero extraction and load imbalance incurred 56% excess time.</a:t>
            </a:r>
          </a:p>
          <a:p>
            <a:pPr marL="285750" indent="-285750">
              <a:spcBef>
                <a:spcPts val="500"/>
              </a:spcBef>
              <a:buFont typeface="Wingdings" panose="05000000000000000000" pitchFamily="2" charset="2"/>
              <a:buChar char="Ø"/>
            </a:pPr>
            <a:endParaRPr lang="en-US"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006241" cy="461665"/>
          </a:xfrm>
          <a:prstGeom prst="rect">
            <a:avLst/>
          </a:prstGeom>
          <a:noFill/>
        </p:spPr>
        <p:txBody>
          <a:bodyPr wrap="square">
            <a:spAutoFit/>
          </a:bodyPr>
          <a:lstStyle/>
          <a:p>
            <a:r>
              <a:rPr lang="en-US" sz="2400" b="1" dirty="0"/>
              <a:t>Analysis: Bottlenecks in Exploiting Sparsity</a:t>
            </a:r>
          </a:p>
        </p:txBody>
      </p:sp>
      <p:sp>
        <p:nvSpPr>
          <p:cNvPr id="9" name="TextBox 8">
            <a:extLst>
              <a:ext uri="{FF2B5EF4-FFF2-40B4-BE49-F238E27FC236}">
                <a16:creationId xmlns:a16="http://schemas.microsoft.com/office/drawing/2014/main" id="{EDDE8798-A71D-F0F1-FC1F-CA0614EC8460}"/>
              </a:ext>
            </a:extLst>
          </p:cNvPr>
          <p:cNvSpPr txBox="1"/>
          <p:nvPr/>
        </p:nvSpPr>
        <p:spPr>
          <a:xfrm>
            <a:off x="384629" y="4827701"/>
            <a:ext cx="2132315" cy="307777"/>
          </a:xfrm>
          <a:prstGeom prst="rect">
            <a:avLst/>
          </a:prstGeom>
          <a:noFill/>
        </p:spPr>
        <p:txBody>
          <a:bodyPr wrap="none" rtlCol="0">
            <a:spAutoFit/>
          </a:bodyPr>
          <a:lstStyle/>
          <a:p>
            <a:pPr algn="l"/>
            <a:r>
              <a:rPr lang="en-US" sz="1400" dirty="0" err="1">
                <a:solidFill>
                  <a:schemeClr val="tx1"/>
                </a:solidFill>
                <a:latin typeface="IBM Plex Sans" charset="0"/>
                <a:ea typeface="IBM Plex Sans" charset="0"/>
                <a:cs typeface="IBM Plex Sans" charset="0"/>
              </a:rPr>
              <a:t>DSAProf</a:t>
            </a:r>
            <a:r>
              <a:rPr lang="en-US" sz="1400" dirty="0">
                <a:solidFill>
                  <a:schemeClr val="tx1"/>
                </a:solidFill>
                <a:latin typeface="IBM Plex Sans" charset="0"/>
                <a:ea typeface="IBM Plex Sans" charset="0"/>
                <a:cs typeface="IBM Plex Sans" charset="0"/>
              </a:rPr>
              <a:t> [TECHCON ’23]</a:t>
            </a:r>
          </a:p>
        </p:txBody>
      </p:sp>
      <p:pic>
        <p:nvPicPr>
          <p:cNvPr id="6" name="Picture 5">
            <a:extLst>
              <a:ext uri="{FF2B5EF4-FFF2-40B4-BE49-F238E27FC236}">
                <a16:creationId xmlns:a16="http://schemas.microsoft.com/office/drawing/2014/main" id="{0EA14CF8-1868-558E-0048-B361DBB08A1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86417" y="2528167"/>
            <a:ext cx="6129338" cy="1857375"/>
          </a:xfrm>
          <a:prstGeom prst="rect">
            <a:avLst/>
          </a:prstGeom>
        </p:spPr>
      </p:pic>
      <p:grpSp>
        <p:nvGrpSpPr>
          <p:cNvPr id="14" name="Group 13">
            <a:extLst>
              <a:ext uri="{FF2B5EF4-FFF2-40B4-BE49-F238E27FC236}">
                <a16:creationId xmlns:a16="http://schemas.microsoft.com/office/drawing/2014/main" id="{5ADC511F-DB49-963F-F52B-A51E484BE9F3}"/>
              </a:ext>
            </a:extLst>
          </p:cNvPr>
          <p:cNvGrpSpPr/>
          <p:nvPr/>
        </p:nvGrpSpPr>
        <p:grpSpPr>
          <a:xfrm>
            <a:off x="405042" y="750050"/>
            <a:ext cx="1600415" cy="2148725"/>
            <a:chOff x="331184" y="1037401"/>
            <a:chExt cx="2201608" cy="2924175"/>
          </a:xfrm>
        </p:grpSpPr>
        <p:pic>
          <p:nvPicPr>
            <p:cNvPr id="11" name="Picture 10">
              <a:extLst>
                <a:ext uri="{FF2B5EF4-FFF2-40B4-BE49-F238E27FC236}">
                  <a16:creationId xmlns:a16="http://schemas.microsoft.com/office/drawing/2014/main" id="{98A1FE3C-5439-F7E2-FCB6-A3ECF1DAC7E8}"/>
                </a:ext>
              </a:extLst>
            </p:cNvPr>
            <p:cNvPicPr>
              <a:picLocks noChangeAspect="1"/>
            </p:cNvPicPr>
            <p:nvPr/>
          </p:nvPicPr>
          <p:blipFill rotWithShape="1">
            <a:blip r:embed="rId4">
              <a:clrChange>
                <a:clrFrom>
                  <a:srgbClr val="FFFFFF"/>
                </a:clrFrom>
                <a:clrTo>
                  <a:srgbClr val="FFFFFF">
                    <a:alpha val="0"/>
                  </a:srgbClr>
                </a:clrTo>
              </a:clrChange>
            </a:blip>
            <a:srcRect l="3124" r="76165" b="15309"/>
            <a:stretch/>
          </p:blipFill>
          <p:spPr>
            <a:xfrm>
              <a:off x="331184" y="1037401"/>
              <a:ext cx="814768" cy="2476500"/>
            </a:xfrm>
            <a:prstGeom prst="rect">
              <a:avLst/>
            </a:prstGeom>
          </p:spPr>
        </p:pic>
        <p:pic>
          <p:nvPicPr>
            <p:cNvPr id="12" name="Picture 11">
              <a:extLst>
                <a:ext uri="{FF2B5EF4-FFF2-40B4-BE49-F238E27FC236}">
                  <a16:creationId xmlns:a16="http://schemas.microsoft.com/office/drawing/2014/main" id="{CF832432-81AD-CDCD-7EA9-E39C0233E5A5}"/>
                </a:ext>
              </a:extLst>
            </p:cNvPr>
            <p:cNvPicPr>
              <a:picLocks noChangeAspect="1"/>
            </p:cNvPicPr>
            <p:nvPr/>
          </p:nvPicPr>
          <p:blipFill rotWithShape="1">
            <a:blip r:embed="rId4">
              <a:clrChange>
                <a:clrFrom>
                  <a:srgbClr val="FFFFFF"/>
                </a:clrFrom>
                <a:clrTo>
                  <a:srgbClr val="FFFFFF">
                    <a:alpha val="0"/>
                  </a:srgbClr>
                </a:clrTo>
              </a:clrChange>
            </a:blip>
            <a:srcRect l="62785"/>
            <a:stretch/>
          </p:blipFill>
          <p:spPr>
            <a:xfrm>
              <a:off x="1068800" y="1037401"/>
              <a:ext cx="1463992" cy="2924175"/>
            </a:xfrm>
            <a:prstGeom prst="rect">
              <a:avLst/>
            </a:prstGeom>
          </p:spPr>
        </p:pic>
      </p:grpSp>
      <p:sp>
        <p:nvSpPr>
          <p:cNvPr id="13" name="TextBox 12">
            <a:extLst>
              <a:ext uri="{FF2B5EF4-FFF2-40B4-BE49-F238E27FC236}">
                <a16:creationId xmlns:a16="http://schemas.microsoft.com/office/drawing/2014/main" id="{339E5F90-9F6E-4246-8E43-623DBA7BDAE1}"/>
              </a:ext>
            </a:extLst>
          </p:cNvPr>
          <p:cNvSpPr txBox="1"/>
          <p:nvPr/>
        </p:nvSpPr>
        <p:spPr>
          <a:xfrm>
            <a:off x="349968" y="3151777"/>
            <a:ext cx="2116265" cy="507831"/>
          </a:xfrm>
          <a:prstGeom prst="rect">
            <a:avLst/>
          </a:prstGeom>
          <a:noFill/>
        </p:spPr>
        <p:txBody>
          <a:bodyPr wrap="square" rtlCol="0">
            <a:spAutoFit/>
          </a:bodyPr>
          <a:lstStyle/>
          <a:p>
            <a:pPr defTabSz="685800"/>
            <a:r>
              <a:rPr lang="en-US" dirty="0">
                <a:solidFill>
                  <a:srgbClr val="0F2E4C"/>
                </a:solidFill>
                <a:latin typeface="Abadi MT Std"/>
              </a:rPr>
              <a:t>S. Dave et al.,  Proceedings of the IEEE, 2021.</a:t>
            </a:r>
          </a:p>
        </p:txBody>
      </p:sp>
      <p:sp>
        <p:nvSpPr>
          <p:cNvPr id="2" name="TextBox 1">
            <a:extLst>
              <a:ext uri="{FF2B5EF4-FFF2-40B4-BE49-F238E27FC236}">
                <a16:creationId xmlns:a16="http://schemas.microsoft.com/office/drawing/2014/main" id="{AA612C63-562C-6F48-4883-70AD9AE62A2E}"/>
              </a:ext>
            </a:extLst>
          </p:cNvPr>
          <p:cNvSpPr txBox="1"/>
          <p:nvPr/>
        </p:nvSpPr>
        <p:spPr>
          <a:xfrm>
            <a:off x="2976835" y="4475232"/>
            <a:ext cx="5024132" cy="276999"/>
          </a:xfrm>
          <a:prstGeom prst="rect">
            <a:avLst/>
          </a:prstGeom>
          <a:noFill/>
        </p:spPr>
        <p:txBody>
          <a:bodyPr wrap="none" rtlCol="0">
            <a:spAutoFit/>
          </a:bodyPr>
          <a:lstStyle/>
          <a:p>
            <a:pPr algn="l"/>
            <a:r>
              <a:rPr lang="en-US" sz="1200" dirty="0">
                <a:solidFill>
                  <a:schemeClr val="tx1"/>
                </a:solidFill>
                <a:latin typeface="IBM Plex Sans" charset="0"/>
                <a:ea typeface="IBM Plex Sans" charset="0"/>
                <a:cs typeface="IBM Plex Sans" charset="0"/>
              </a:rPr>
              <a:t>Automatic Bottleneck Analysis for Accelerating </a:t>
            </a:r>
            <a:r>
              <a:rPr lang="en-US" sz="1200" dirty="0" err="1">
                <a:solidFill>
                  <a:schemeClr val="tx1"/>
                </a:solidFill>
                <a:latin typeface="IBM Plex Sans" charset="0"/>
                <a:ea typeface="IBM Plex Sans" charset="0"/>
                <a:cs typeface="IBM Plex Sans" charset="0"/>
              </a:rPr>
              <a:t>SpMV</a:t>
            </a:r>
            <a:r>
              <a:rPr lang="en-US" sz="1200" dirty="0">
                <a:solidFill>
                  <a:schemeClr val="tx1"/>
                </a:solidFill>
                <a:latin typeface="IBM Plex Sans" charset="0"/>
                <a:ea typeface="IBM Plex Sans" charset="0"/>
                <a:cs typeface="IBM Plex Sans" charset="0"/>
              </a:rPr>
              <a:t> on </a:t>
            </a:r>
            <a:r>
              <a:rPr lang="en-US" sz="1200" dirty="0" err="1">
                <a:solidFill>
                  <a:schemeClr val="tx1"/>
                </a:solidFill>
                <a:latin typeface="IBM Plex Sans" charset="0"/>
                <a:ea typeface="IBM Plex Sans" charset="0"/>
                <a:cs typeface="IBM Plex Sans" charset="0"/>
              </a:rPr>
              <a:t>Cambricon</a:t>
            </a:r>
            <a:r>
              <a:rPr lang="en-US" sz="1200" dirty="0">
                <a:solidFill>
                  <a:schemeClr val="tx1"/>
                </a:solidFill>
                <a:latin typeface="IBM Plex Sans" charset="0"/>
                <a:ea typeface="IBM Plex Sans" charset="0"/>
                <a:cs typeface="IBM Plex Sans" charset="0"/>
              </a:rPr>
              <a:t>-X</a:t>
            </a:r>
          </a:p>
        </p:txBody>
      </p:sp>
      <p:pic>
        <p:nvPicPr>
          <p:cNvPr id="5" name="Picture 4">
            <a:extLst>
              <a:ext uri="{FF2B5EF4-FFF2-40B4-BE49-F238E27FC236}">
                <a16:creationId xmlns:a16="http://schemas.microsoft.com/office/drawing/2014/main" id="{BB10FEC6-D4FD-EA82-5C41-3B7BD6191B1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4629" y="2898775"/>
            <a:ext cx="2295525" cy="257175"/>
          </a:xfrm>
          <a:prstGeom prst="rect">
            <a:avLst/>
          </a:prstGeom>
        </p:spPr>
      </p:pic>
    </p:spTree>
    <p:extLst>
      <p:ext uri="{BB962C8B-B14F-4D97-AF65-F5344CB8AC3E}">
        <p14:creationId xmlns:p14="http://schemas.microsoft.com/office/powerpoint/2010/main" val="3632526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27</a:t>
            </a:fld>
            <a:endParaRPr lang="en-US" sz="1100" dirty="0"/>
          </a:p>
        </p:txBody>
      </p:sp>
      <p:sp>
        <p:nvSpPr>
          <p:cNvPr id="10" name="Text Placeholder 9">
            <a:extLst>
              <a:ext uri="{FF2B5EF4-FFF2-40B4-BE49-F238E27FC236}">
                <a16:creationId xmlns:a16="http://schemas.microsoft.com/office/drawing/2014/main" id="{C94610A4-C6B1-9870-E240-E0FAE19FC5E0}"/>
              </a:ext>
            </a:extLst>
          </p:cNvPr>
          <p:cNvSpPr>
            <a:spLocks noGrp="1"/>
          </p:cNvSpPr>
          <p:nvPr>
            <p:ph type="body" sz="quarter" idx="12"/>
          </p:nvPr>
        </p:nvSpPr>
        <p:spPr>
          <a:xfrm>
            <a:off x="801516" y="3061650"/>
            <a:ext cx="1460778" cy="461666"/>
          </a:xfrm>
        </p:spPr>
        <p:txBody>
          <a:bodyPr/>
          <a:lstStyle/>
          <a:p>
            <a:pPr>
              <a:spcBef>
                <a:spcPts val="500"/>
              </a:spcBef>
            </a:pPr>
            <a:r>
              <a:rPr lang="en-US" sz="1600" b="1" dirty="0"/>
              <a:t>Invited Talks</a:t>
            </a:r>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006241" cy="461665"/>
          </a:xfrm>
          <a:prstGeom prst="rect">
            <a:avLst/>
          </a:prstGeom>
          <a:noFill/>
        </p:spPr>
        <p:txBody>
          <a:bodyPr wrap="square">
            <a:spAutoFit/>
          </a:bodyPr>
          <a:lstStyle/>
          <a:p>
            <a:r>
              <a:rPr lang="en-US" sz="2400" b="1" dirty="0"/>
              <a:t>Outcomes and Impact</a:t>
            </a:r>
          </a:p>
        </p:txBody>
      </p:sp>
      <p:pic>
        <p:nvPicPr>
          <p:cNvPr id="5" name="Picture 2">
            <a:extLst>
              <a:ext uri="{FF2B5EF4-FFF2-40B4-BE49-F238E27FC236}">
                <a16:creationId xmlns:a16="http://schemas.microsoft.com/office/drawing/2014/main" id="{AD09A4BB-37F8-2E67-53A5-254078641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418" y="959330"/>
            <a:ext cx="2701479" cy="16187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ACC974-3EBC-6E89-813C-0627F8DFC115}"/>
              </a:ext>
            </a:extLst>
          </p:cNvPr>
          <p:cNvSpPr txBox="1"/>
          <p:nvPr/>
        </p:nvSpPr>
        <p:spPr>
          <a:xfrm>
            <a:off x="3035427" y="2519448"/>
            <a:ext cx="3073146" cy="461665"/>
          </a:xfrm>
          <a:prstGeom prst="rect">
            <a:avLst/>
          </a:prstGeom>
          <a:noFill/>
        </p:spPr>
        <p:txBody>
          <a:bodyPr wrap="square" rtlCol="0">
            <a:spAutoFit/>
          </a:bodyPr>
          <a:lstStyle/>
          <a:p>
            <a:pPr algn="ctr"/>
            <a:r>
              <a:rPr lang="en-US" sz="1200" dirty="0">
                <a:solidFill>
                  <a:schemeClr val="tx1"/>
                </a:solidFill>
                <a:latin typeface="IBM Plex Sans" charset="0"/>
                <a:ea typeface="IBM Plex Sans" charset="0"/>
                <a:cs typeface="IBM Plex Sans" charset="0"/>
              </a:rPr>
              <a:t>Silver Medal </a:t>
            </a:r>
            <a:r>
              <a:rPr lang="en-US" sz="1200" dirty="0">
                <a:latin typeface="IBM Plex Sans" charset="0"/>
                <a:ea typeface="IBM Plex Sans" charset="0"/>
                <a:cs typeface="IBM Plex Sans" charset="0"/>
              </a:rPr>
              <a:t>from ACM for </a:t>
            </a:r>
            <a:br>
              <a:rPr lang="en-US" sz="1200" dirty="0">
                <a:latin typeface="IBM Plex Sans" charset="0"/>
                <a:ea typeface="IBM Plex Sans" charset="0"/>
                <a:cs typeface="IBM Plex Sans" charset="0"/>
              </a:rPr>
            </a:br>
            <a:r>
              <a:rPr lang="en-US" sz="1200" dirty="0">
                <a:latin typeface="IBM Plex Sans" charset="0"/>
                <a:ea typeface="IBM Plex Sans" charset="0"/>
                <a:cs typeface="IBM Plex Sans" charset="0"/>
              </a:rPr>
              <a:t>Student Research Competition</a:t>
            </a:r>
            <a:endParaRPr lang="en-US" sz="1200" dirty="0">
              <a:solidFill>
                <a:schemeClr val="tx1"/>
              </a:solidFill>
              <a:latin typeface="IBM Plex Sans" charset="0"/>
              <a:ea typeface="IBM Plex Sans" charset="0"/>
              <a:cs typeface="IBM Plex Sans" charset="0"/>
            </a:endParaRPr>
          </a:p>
        </p:txBody>
      </p:sp>
      <p:grpSp>
        <p:nvGrpSpPr>
          <p:cNvPr id="25" name="Group 24">
            <a:extLst>
              <a:ext uri="{FF2B5EF4-FFF2-40B4-BE49-F238E27FC236}">
                <a16:creationId xmlns:a16="http://schemas.microsoft.com/office/drawing/2014/main" id="{613EE6D9-3B17-88E3-D60F-0F2887A484B9}"/>
              </a:ext>
            </a:extLst>
          </p:cNvPr>
          <p:cNvGrpSpPr/>
          <p:nvPr/>
        </p:nvGrpSpPr>
        <p:grpSpPr>
          <a:xfrm>
            <a:off x="162308" y="3246618"/>
            <a:ext cx="2723949" cy="1716556"/>
            <a:chOff x="182428" y="2520312"/>
            <a:chExt cx="3213705" cy="1977010"/>
          </a:xfrm>
        </p:grpSpPr>
        <p:pic>
          <p:nvPicPr>
            <p:cNvPr id="2050" name="Picture 2">
              <a:extLst>
                <a:ext uri="{FF2B5EF4-FFF2-40B4-BE49-F238E27FC236}">
                  <a16:creationId xmlns:a16="http://schemas.microsoft.com/office/drawing/2014/main" id="{67328DE7-49F4-5FAC-B16E-C6B8F5B1FC0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969" y="2538388"/>
              <a:ext cx="722539" cy="7225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8B7225-8331-29A5-FC4D-E0B9B33CBD3E}"/>
                </a:ext>
              </a:extLst>
            </p:cNvPr>
            <p:cNvSpPr txBox="1"/>
            <p:nvPr/>
          </p:nvSpPr>
          <p:spPr>
            <a:xfrm>
              <a:off x="182428" y="3314399"/>
              <a:ext cx="772970" cy="215444"/>
            </a:xfrm>
            <a:prstGeom prst="rect">
              <a:avLst/>
            </a:prstGeom>
            <a:noFill/>
          </p:spPr>
          <p:txBody>
            <a:bodyPr wrap="none" rtlCol="0">
              <a:spAutoFit/>
            </a:bodyPr>
            <a:lstStyle/>
            <a:p>
              <a:pPr algn="l"/>
              <a:r>
                <a:rPr lang="en-US" sz="800" dirty="0">
                  <a:solidFill>
                    <a:schemeClr val="tx1"/>
                  </a:solidFill>
                  <a:latin typeface="IBM Plex Sans" charset="0"/>
                  <a:ea typeface="IBM Plex Sans" charset="0"/>
                  <a:cs typeface="IBM Plex Sans" charset="0"/>
                </a:rPr>
                <a:t>CAPA Center</a:t>
              </a:r>
            </a:p>
          </p:txBody>
        </p:sp>
        <p:pic>
          <p:nvPicPr>
            <p:cNvPr id="2052" name="Picture 4">
              <a:extLst>
                <a:ext uri="{FF2B5EF4-FFF2-40B4-BE49-F238E27FC236}">
                  <a16:creationId xmlns:a16="http://schemas.microsoft.com/office/drawing/2014/main" id="{C825E311-DBFC-A0ED-9206-E7B727EE576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135" y="3629082"/>
              <a:ext cx="607786" cy="6077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2933DCB-62EA-3E4D-6B1D-0FCDF7089C1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4924" y="2562121"/>
              <a:ext cx="1031223" cy="10312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7568D34-4A9C-99D2-450D-FB051FB6A9DA}"/>
                </a:ext>
              </a:extLst>
            </p:cNvPr>
            <p:cNvPicPr>
              <a:picLocks noChangeAspect="1"/>
            </p:cNvPicPr>
            <p:nvPr/>
          </p:nvPicPr>
          <p:blipFill>
            <a:blip r:embed="rId7"/>
            <a:stretch>
              <a:fillRect/>
            </a:stretch>
          </p:blipFill>
          <p:spPr>
            <a:xfrm>
              <a:off x="1053715" y="3503682"/>
              <a:ext cx="993640" cy="993640"/>
            </a:xfrm>
            <a:prstGeom prst="rect">
              <a:avLst/>
            </a:prstGeom>
          </p:spPr>
        </p:pic>
        <p:pic>
          <p:nvPicPr>
            <p:cNvPr id="2056" name="Picture 8">
              <a:extLst>
                <a:ext uri="{FF2B5EF4-FFF2-40B4-BE49-F238E27FC236}">
                  <a16:creationId xmlns:a16="http://schemas.microsoft.com/office/drawing/2014/main" id="{60446010-6F60-5F4A-DADE-6BEC8D121A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0813" y="3422122"/>
              <a:ext cx="814746" cy="8147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01339746-3DD4-355B-E911-E8131E472D0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2021" y="2520312"/>
              <a:ext cx="1234112" cy="1234112"/>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DD3D5337-4FE6-F7E6-AFC1-F02787571EA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846743" y="2864843"/>
            <a:ext cx="2185906" cy="539379"/>
          </a:xfrm>
          <a:prstGeom prst="rect">
            <a:avLst/>
          </a:prstGeom>
        </p:spPr>
      </p:pic>
      <p:sp>
        <p:nvSpPr>
          <p:cNvPr id="12" name="TextBox 11">
            <a:extLst>
              <a:ext uri="{FF2B5EF4-FFF2-40B4-BE49-F238E27FC236}">
                <a16:creationId xmlns:a16="http://schemas.microsoft.com/office/drawing/2014/main" id="{9D1E0A1C-F469-759F-836D-8AC14D13D985}"/>
              </a:ext>
            </a:extLst>
          </p:cNvPr>
          <p:cNvSpPr txBox="1"/>
          <p:nvPr/>
        </p:nvSpPr>
        <p:spPr>
          <a:xfrm flipH="1">
            <a:off x="6766484" y="288630"/>
            <a:ext cx="1709861" cy="523220"/>
          </a:xfrm>
          <a:prstGeom prst="rect">
            <a:avLst/>
          </a:prstGeom>
          <a:noFill/>
        </p:spPr>
        <p:txBody>
          <a:bodyPr wrap="square" rtlCol="0">
            <a:spAutoFit/>
          </a:bodyPr>
          <a:lstStyle/>
          <a:p>
            <a:pPr algn="ctr"/>
            <a:r>
              <a:rPr lang="en-US" sz="1400" b="1" dirty="0">
                <a:solidFill>
                  <a:schemeClr val="tx1"/>
                </a:solidFill>
                <a:latin typeface="IBM Plex Sans" charset="0"/>
                <a:ea typeface="IBM Plex Sans" charset="0"/>
                <a:cs typeface="IBM Plex Sans" charset="0"/>
              </a:rPr>
              <a:t>Panels and </a:t>
            </a:r>
            <a:br>
              <a:rPr lang="en-US" sz="1400" b="1" dirty="0">
                <a:solidFill>
                  <a:schemeClr val="tx1"/>
                </a:solidFill>
                <a:latin typeface="IBM Plex Sans" charset="0"/>
                <a:ea typeface="IBM Plex Sans" charset="0"/>
                <a:cs typeface="IBM Plex Sans" charset="0"/>
              </a:rPr>
            </a:br>
            <a:r>
              <a:rPr lang="en-US" sz="1400" b="1" dirty="0">
                <a:solidFill>
                  <a:schemeClr val="tx1"/>
                </a:solidFill>
                <a:latin typeface="IBM Plex Sans" charset="0"/>
                <a:ea typeface="IBM Plex Sans" charset="0"/>
                <a:cs typeface="IBM Plex Sans" charset="0"/>
              </a:rPr>
              <a:t>Vision Workshops</a:t>
            </a:r>
          </a:p>
        </p:txBody>
      </p:sp>
      <p:pic>
        <p:nvPicPr>
          <p:cNvPr id="2060" name="Picture 12">
            <a:extLst>
              <a:ext uri="{FF2B5EF4-FFF2-40B4-BE49-F238E27FC236}">
                <a16:creationId xmlns:a16="http://schemas.microsoft.com/office/drawing/2014/main" id="{8E178F19-34EF-0301-1E41-AD608259C7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08757" y="873940"/>
            <a:ext cx="760411" cy="4562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4F9DEE69-7B2F-F106-8695-1F7045F3FD2E}"/>
              </a:ext>
            </a:extLst>
          </p:cNvPr>
          <p:cNvPicPr>
            <a:picLocks noChangeAspect="1" noChangeArrowheads="1"/>
          </p:cNvPicPr>
          <p:nvPr/>
        </p:nvPicPr>
        <p:blipFill>
          <a:blip r:embed="rId12">
            <a:clrChange>
              <a:clrFrom>
                <a:srgbClr val="FEFFFE"/>
              </a:clrFrom>
              <a:clrTo>
                <a:srgbClr val="FEFFFE">
                  <a:alpha val="0"/>
                </a:srgbClr>
              </a:clrTo>
            </a:clrChange>
            <a:extLst>
              <a:ext uri="{28A0092B-C50C-407E-A947-70E740481C1C}">
                <a14:useLocalDpi xmlns:a14="http://schemas.microsoft.com/office/drawing/2010/main" val="0"/>
              </a:ext>
            </a:extLst>
          </a:blip>
          <a:srcRect/>
          <a:stretch>
            <a:fillRect/>
          </a:stretch>
        </p:blipFill>
        <p:spPr bwMode="auto">
          <a:xfrm>
            <a:off x="7462141" y="861581"/>
            <a:ext cx="981015" cy="8885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BE0FDCE-6DD8-C8BA-79B6-09B78EB15496}"/>
              </a:ext>
            </a:extLst>
          </p:cNvPr>
          <p:cNvSpPr txBox="1"/>
          <p:nvPr/>
        </p:nvSpPr>
        <p:spPr>
          <a:xfrm>
            <a:off x="7444686" y="1707737"/>
            <a:ext cx="1048814" cy="430887"/>
          </a:xfrm>
          <a:prstGeom prst="rect">
            <a:avLst/>
          </a:prstGeom>
          <a:noFill/>
        </p:spPr>
        <p:txBody>
          <a:bodyPr wrap="square" rtlCol="0">
            <a:spAutoFit/>
          </a:bodyPr>
          <a:lstStyle/>
          <a:p>
            <a:pPr algn="ctr"/>
            <a:r>
              <a:rPr lang="en-US" sz="1100" dirty="0">
                <a:solidFill>
                  <a:schemeClr val="tx1"/>
                </a:solidFill>
                <a:latin typeface="IBM Plex Sans" charset="0"/>
                <a:ea typeface="IBM Plex Sans" charset="0"/>
                <a:cs typeface="IBM Plex Sans" charset="0"/>
              </a:rPr>
              <a:t>Sustainable Computing</a:t>
            </a:r>
          </a:p>
        </p:txBody>
      </p:sp>
      <p:pic>
        <p:nvPicPr>
          <p:cNvPr id="2064" name="Picture 16">
            <a:extLst>
              <a:ext uri="{FF2B5EF4-FFF2-40B4-BE49-F238E27FC236}">
                <a16:creationId xmlns:a16="http://schemas.microsoft.com/office/drawing/2014/main" id="{3D27F800-DB00-50D0-525C-F423617722FF}"/>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63583" y="1120546"/>
            <a:ext cx="610315" cy="6103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52CA044-8E6F-70AE-BA88-970313C2DE62}"/>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6538432" y="1490160"/>
            <a:ext cx="569500" cy="203821"/>
          </a:xfrm>
          <a:prstGeom prst="rect">
            <a:avLst/>
          </a:prstGeom>
        </p:spPr>
      </p:pic>
      <p:pic>
        <p:nvPicPr>
          <p:cNvPr id="20" name="Picture 19">
            <a:extLst>
              <a:ext uri="{FF2B5EF4-FFF2-40B4-BE49-F238E27FC236}">
                <a16:creationId xmlns:a16="http://schemas.microsoft.com/office/drawing/2014/main" id="{79AC7BE8-9181-C82A-3544-51B569410C6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110664" y="1399041"/>
            <a:ext cx="536745" cy="406796"/>
          </a:xfrm>
          <a:prstGeom prst="rect">
            <a:avLst/>
          </a:prstGeom>
        </p:spPr>
      </p:pic>
      <p:pic>
        <p:nvPicPr>
          <p:cNvPr id="22" name="Picture 21">
            <a:extLst>
              <a:ext uri="{FF2B5EF4-FFF2-40B4-BE49-F238E27FC236}">
                <a16:creationId xmlns:a16="http://schemas.microsoft.com/office/drawing/2014/main" id="{02E96763-FE7D-F917-0AAF-71C2C6A65169}"/>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654" b="88462" l="965" r="94534">
                        <a14:foregroundMark x1="16720" y1="36538" x2="16720" y2="36538"/>
                        <a14:foregroundMark x1="12862" y1="22115" x2="12862" y2="22115"/>
                        <a14:foregroundMark x1="5466" y1="39423" x2="5466" y2="39423"/>
                        <a14:foregroundMark x1="5466" y1="39423" x2="5466" y2="39423"/>
                        <a14:foregroundMark x1="1286" y1="57692" x2="1286" y2="57692"/>
                        <a14:foregroundMark x1="34405" y1="44231" x2="34405" y2="44231"/>
                        <a14:foregroundMark x1="36334" y1="35577" x2="36334" y2="35577"/>
                        <a14:foregroundMark x1="36334" y1="35577" x2="36334" y2="35577"/>
                        <a14:foregroundMark x1="36334" y1="53846" x2="36334" y2="53846"/>
                        <a14:foregroundMark x1="46945" y1="40385" x2="46945" y2="40385"/>
                        <a14:foregroundMark x1="47588" y1="47115" x2="47588" y2="47115"/>
                        <a14:foregroundMark x1="50482" y1="50000" x2="50482" y2="50000"/>
                        <a14:foregroundMark x1="54984" y1="45192" x2="54984" y2="45192"/>
                        <a14:foregroundMark x1="54984" y1="45192" x2="54984" y2="45192"/>
                        <a14:foregroundMark x1="55949" y1="49038" x2="55949" y2="49038"/>
                        <a14:foregroundMark x1="65916" y1="56731" x2="65916" y2="56731"/>
                        <a14:foregroundMark x1="65916" y1="56731" x2="65916" y2="56731"/>
                        <a14:foregroundMark x1="66238" y1="49038" x2="66238" y2="49038"/>
                        <a14:foregroundMark x1="66238" y1="49038" x2="66238" y2="49038"/>
                        <a14:foregroundMark x1="74277" y1="38462" x2="74277" y2="38462"/>
                        <a14:foregroundMark x1="74277" y1="38462" x2="74277" y2="38462"/>
                        <a14:foregroundMark x1="74277" y1="47115" x2="74277" y2="47115"/>
                        <a14:foregroundMark x1="74277" y1="47115" x2="74277" y2="47115"/>
                        <a14:foregroundMark x1="91961" y1="47115" x2="91961" y2="47115"/>
                        <a14:foregroundMark x1="91961" y1="46154" x2="91961" y2="46154"/>
                        <a14:foregroundMark x1="91961" y1="46154" x2="91961" y2="46154"/>
                        <a14:foregroundMark x1="91961" y1="46154" x2="91961" y2="46154"/>
                        <a14:foregroundMark x1="91961" y1="46154" x2="91961" y2="46154"/>
                        <a14:foregroundMark x1="92283" y1="45192" x2="92283" y2="45192"/>
                        <a14:foregroundMark x1="90675" y1="61538" x2="90675" y2="61538"/>
                        <a14:foregroundMark x1="90675" y1="61538" x2="90675" y2="61538"/>
                        <a14:foregroundMark x1="94534" y1="56731" x2="94534" y2="56731"/>
                      </a14:backgroundRemoval>
                    </a14:imgEffect>
                    <a14:imgEffect>
                      <a14:brightnessContrast bright="-40000" contrast="40000"/>
                    </a14:imgEffect>
                  </a14:imgLayer>
                </a14:imgProps>
              </a:ext>
            </a:extLst>
          </a:blip>
          <a:stretch>
            <a:fillRect/>
          </a:stretch>
        </p:blipFill>
        <p:spPr>
          <a:xfrm>
            <a:off x="6471126" y="1702416"/>
            <a:ext cx="901647" cy="301515"/>
          </a:xfrm>
          <a:prstGeom prst="rect">
            <a:avLst/>
          </a:prstGeom>
        </p:spPr>
      </p:pic>
      <p:pic>
        <p:nvPicPr>
          <p:cNvPr id="24" name="Picture 23">
            <a:extLst>
              <a:ext uri="{FF2B5EF4-FFF2-40B4-BE49-F238E27FC236}">
                <a16:creationId xmlns:a16="http://schemas.microsoft.com/office/drawing/2014/main" id="{373261BD-477A-D57E-1FF2-C85AB610A46D}"/>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6908801" y="2143705"/>
            <a:ext cx="1618343" cy="237254"/>
          </a:xfrm>
          <a:prstGeom prst="rect">
            <a:avLst/>
          </a:prstGeom>
        </p:spPr>
      </p:pic>
      <p:sp>
        <p:nvSpPr>
          <p:cNvPr id="26" name="Oval 25">
            <a:extLst>
              <a:ext uri="{FF2B5EF4-FFF2-40B4-BE49-F238E27FC236}">
                <a16:creationId xmlns:a16="http://schemas.microsoft.com/office/drawing/2014/main" id="{0B202BC9-9999-C64D-2589-A8D3F9021DA8}"/>
              </a:ext>
            </a:extLst>
          </p:cNvPr>
          <p:cNvSpPr/>
          <p:nvPr/>
        </p:nvSpPr>
        <p:spPr bwMode="auto">
          <a:xfrm>
            <a:off x="39854" y="2922428"/>
            <a:ext cx="2957351" cy="2133600"/>
          </a:xfrm>
          <a:prstGeom prst="ellipse">
            <a:avLst/>
          </a:prstGeom>
          <a:noFill/>
          <a:ln w="3175">
            <a:solidFill>
              <a:schemeClr val="bg1">
                <a:lumMod val="50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sp>
        <p:nvSpPr>
          <p:cNvPr id="27" name="Oval 26">
            <a:extLst>
              <a:ext uri="{FF2B5EF4-FFF2-40B4-BE49-F238E27FC236}">
                <a16:creationId xmlns:a16="http://schemas.microsoft.com/office/drawing/2014/main" id="{A3F78439-F51E-6A8C-7A4D-0B156B892AF8}"/>
              </a:ext>
            </a:extLst>
          </p:cNvPr>
          <p:cNvSpPr/>
          <p:nvPr/>
        </p:nvSpPr>
        <p:spPr bwMode="auto">
          <a:xfrm>
            <a:off x="6335486" y="203202"/>
            <a:ext cx="2697163" cy="2457790"/>
          </a:xfrm>
          <a:prstGeom prst="ellipse">
            <a:avLst/>
          </a:prstGeom>
          <a:noFill/>
          <a:ln w="3175">
            <a:solidFill>
              <a:schemeClr val="bg1">
                <a:lumMod val="50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pic>
        <p:nvPicPr>
          <p:cNvPr id="28" name="Picture 27">
            <a:extLst>
              <a:ext uri="{FF2B5EF4-FFF2-40B4-BE49-F238E27FC236}">
                <a16:creationId xmlns:a16="http://schemas.microsoft.com/office/drawing/2014/main" id="{6939746C-0207-BD88-F4C6-61730173DE2A}"/>
              </a:ext>
            </a:extLst>
          </p:cNvPr>
          <p:cNvPicPr>
            <a:picLocks noChangeAspect="1"/>
          </p:cNvPicPr>
          <p:nvPr/>
        </p:nvPicPr>
        <p:blipFill>
          <a:blip r:embed="rId19"/>
          <a:stretch>
            <a:fillRect/>
          </a:stretch>
        </p:blipFill>
        <p:spPr>
          <a:xfrm>
            <a:off x="3107327" y="2993554"/>
            <a:ext cx="1170408" cy="392147"/>
          </a:xfrm>
          <a:prstGeom prst="rect">
            <a:avLst/>
          </a:prstGeom>
        </p:spPr>
      </p:pic>
      <p:pic>
        <p:nvPicPr>
          <p:cNvPr id="30" name="Picture 29">
            <a:extLst>
              <a:ext uri="{FF2B5EF4-FFF2-40B4-BE49-F238E27FC236}">
                <a16:creationId xmlns:a16="http://schemas.microsoft.com/office/drawing/2014/main" id="{D1E17210-6DB6-6EF9-12E4-ED5A41FC3D8B}"/>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4300378" y="2975689"/>
            <a:ext cx="572272" cy="523220"/>
          </a:xfrm>
          <a:prstGeom prst="rect">
            <a:avLst/>
          </a:prstGeom>
        </p:spPr>
      </p:pic>
      <p:pic>
        <p:nvPicPr>
          <p:cNvPr id="2048" name="Picture 2047">
            <a:extLst>
              <a:ext uri="{FF2B5EF4-FFF2-40B4-BE49-F238E27FC236}">
                <a16:creationId xmlns:a16="http://schemas.microsoft.com/office/drawing/2014/main" id="{671D4010-1EFC-762D-31D7-7C6151B7DBCB}"/>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4772511" y="3054720"/>
            <a:ext cx="1292838" cy="230506"/>
          </a:xfrm>
          <a:prstGeom prst="rect">
            <a:avLst/>
          </a:prstGeom>
        </p:spPr>
      </p:pic>
      <p:sp>
        <p:nvSpPr>
          <p:cNvPr id="2049" name="Rectangle: Rounded Corners 2048">
            <a:extLst>
              <a:ext uri="{FF2B5EF4-FFF2-40B4-BE49-F238E27FC236}">
                <a16:creationId xmlns:a16="http://schemas.microsoft.com/office/drawing/2014/main" id="{58BF6D1E-FEE1-DEBA-1E57-A35EB422900E}"/>
              </a:ext>
            </a:extLst>
          </p:cNvPr>
          <p:cNvSpPr/>
          <p:nvPr/>
        </p:nvSpPr>
        <p:spPr bwMode="auto">
          <a:xfrm>
            <a:off x="2893514" y="569362"/>
            <a:ext cx="3290734" cy="2952657"/>
          </a:xfrm>
          <a:prstGeom prst="roundRect">
            <a:avLst/>
          </a:prstGeom>
          <a:noFill/>
          <a:ln w="3175">
            <a:solidFill>
              <a:schemeClr val="bg1">
                <a:lumMod val="50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sp>
        <p:nvSpPr>
          <p:cNvPr id="2051" name="TextBox 2050">
            <a:extLst>
              <a:ext uri="{FF2B5EF4-FFF2-40B4-BE49-F238E27FC236}">
                <a16:creationId xmlns:a16="http://schemas.microsoft.com/office/drawing/2014/main" id="{60BAB3EC-856D-0737-7E6C-68940ECB8B1C}"/>
              </a:ext>
            </a:extLst>
          </p:cNvPr>
          <p:cNvSpPr txBox="1"/>
          <p:nvPr/>
        </p:nvSpPr>
        <p:spPr>
          <a:xfrm>
            <a:off x="3310363" y="569362"/>
            <a:ext cx="2552302" cy="338554"/>
          </a:xfrm>
          <a:prstGeom prst="rect">
            <a:avLst/>
          </a:prstGeom>
          <a:noFill/>
        </p:spPr>
        <p:txBody>
          <a:bodyPr wrap="none" rtlCol="0">
            <a:spAutoFit/>
          </a:bodyPr>
          <a:lstStyle/>
          <a:p>
            <a:pPr algn="l"/>
            <a:r>
              <a:rPr lang="en-US" sz="1600" b="1" dirty="0">
                <a:solidFill>
                  <a:schemeClr val="tx1"/>
                </a:solidFill>
                <a:latin typeface="IBM Plex Sans" charset="0"/>
                <a:ea typeface="IBM Plex Sans" charset="0"/>
                <a:cs typeface="IBM Plex Sans" charset="0"/>
              </a:rPr>
              <a:t>Awards and Fellowships</a:t>
            </a:r>
          </a:p>
        </p:txBody>
      </p:sp>
      <p:sp>
        <p:nvSpPr>
          <p:cNvPr id="2053" name="Oval 2052">
            <a:extLst>
              <a:ext uri="{FF2B5EF4-FFF2-40B4-BE49-F238E27FC236}">
                <a16:creationId xmlns:a16="http://schemas.microsoft.com/office/drawing/2014/main" id="{E7EB3EE4-D86C-6948-7B60-9D2AF4F7F193}"/>
              </a:ext>
            </a:extLst>
          </p:cNvPr>
          <p:cNvSpPr/>
          <p:nvPr/>
        </p:nvSpPr>
        <p:spPr bwMode="auto">
          <a:xfrm>
            <a:off x="6557123" y="2763857"/>
            <a:ext cx="2495389" cy="777302"/>
          </a:xfrm>
          <a:prstGeom prst="ellipse">
            <a:avLst/>
          </a:prstGeom>
          <a:noFill/>
          <a:ln w="3175">
            <a:solidFill>
              <a:schemeClr val="bg1">
                <a:lumMod val="50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sp>
        <p:nvSpPr>
          <p:cNvPr id="2055" name="TextBox 2054">
            <a:extLst>
              <a:ext uri="{FF2B5EF4-FFF2-40B4-BE49-F238E27FC236}">
                <a16:creationId xmlns:a16="http://schemas.microsoft.com/office/drawing/2014/main" id="{827029DB-E546-E1B0-3FE7-CD91FF0E9258}"/>
              </a:ext>
            </a:extLst>
          </p:cNvPr>
          <p:cNvSpPr txBox="1"/>
          <p:nvPr/>
        </p:nvSpPr>
        <p:spPr>
          <a:xfrm>
            <a:off x="373347" y="649817"/>
            <a:ext cx="2085827" cy="338554"/>
          </a:xfrm>
          <a:prstGeom prst="rect">
            <a:avLst/>
          </a:prstGeom>
          <a:noFill/>
        </p:spPr>
        <p:txBody>
          <a:bodyPr wrap="none" rtlCol="0">
            <a:spAutoFit/>
          </a:bodyPr>
          <a:lstStyle/>
          <a:p>
            <a:pPr algn="l"/>
            <a:r>
              <a:rPr lang="en-US" sz="1600" b="1" dirty="0">
                <a:solidFill>
                  <a:schemeClr val="tx1"/>
                </a:solidFill>
                <a:latin typeface="IBM Plex Sans" charset="0"/>
                <a:ea typeface="IBM Plex Sans" charset="0"/>
                <a:cs typeface="IBM Plex Sans" charset="0"/>
              </a:rPr>
              <a:t>Media and Features</a:t>
            </a:r>
          </a:p>
        </p:txBody>
      </p:sp>
      <p:pic>
        <p:nvPicPr>
          <p:cNvPr id="2061" name="Picture 2060">
            <a:extLst>
              <a:ext uri="{FF2B5EF4-FFF2-40B4-BE49-F238E27FC236}">
                <a16:creationId xmlns:a16="http://schemas.microsoft.com/office/drawing/2014/main" id="{462D97C8-C152-2468-3B4D-DE045FDD1F3E}"/>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358247" y="1046801"/>
            <a:ext cx="1047929" cy="787427"/>
          </a:xfrm>
          <a:prstGeom prst="rect">
            <a:avLst/>
          </a:prstGeom>
        </p:spPr>
      </p:pic>
      <p:pic>
        <p:nvPicPr>
          <p:cNvPr id="2065" name="Picture 2064">
            <a:extLst>
              <a:ext uri="{FF2B5EF4-FFF2-40B4-BE49-F238E27FC236}">
                <a16:creationId xmlns:a16="http://schemas.microsoft.com/office/drawing/2014/main" id="{109BD685-F250-2096-D5D7-396252855B41}"/>
              </a:ext>
            </a:extLst>
          </p:cNvPr>
          <p:cNvPicPr>
            <a:picLocks noChangeAspect="1"/>
          </p:cNvPicPr>
          <p:nvPr/>
        </p:nvPicPr>
        <p:blipFill>
          <a:blip r:embed="rId23"/>
          <a:stretch>
            <a:fillRect/>
          </a:stretch>
        </p:blipFill>
        <p:spPr>
          <a:xfrm rot="20069357">
            <a:off x="1575884" y="1040284"/>
            <a:ext cx="756622" cy="983723"/>
          </a:xfrm>
          <a:prstGeom prst="rect">
            <a:avLst/>
          </a:prstGeom>
        </p:spPr>
      </p:pic>
      <p:pic>
        <p:nvPicPr>
          <p:cNvPr id="2066" name="Picture 2065">
            <a:extLst>
              <a:ext uri="{FF2B5EF4-FFF2-40B4-BE49-F238E27FC236}">
                <a16:creationId xmlns:a16="http://schemas.microsoft.com/office/drawing/2014/main" id="{5BF5663E-7511-591E-9439-D0CF540AB435}"/>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267793" y="2213421"/>
            <a:ext cx="621545" cy="621545"/>
          </a:xfrm>
          <a:prstGeom prst="rect">
            <a:avLst/>
          </a:prstGeom>
        </p:spPr>
      </p:pic>
      <p:pic>
        <p:nvPicPr>
          <p:cNvPr id="2068" name="Picture 2067">
            <a:extLst>
              <a:ext uri="{FF2B5EF4-FFF2-40B4-BE49-F238E27FC236}">
                <a16:creationId xmlns:a16="http://schemas.microsoft.com/office/drawing/2014/main" id="{0802FDC1-041C-297F-C3E3-87279B2120C8}"/>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919137" y="2269909"/>
            <a:ext cx="426301" cy="398738"/>
          </a:xfrm>
          <a:prstGeom prst="rect">
            <a:avLst/>
          </a:prstGeom>
        </p:spPr>
      </p:pic>
      <p:pic>
        <p:nvPicPr>
          <p:cNvPr id="2071" name="Picture 2070">
            <a:extLst>
              <a:ext uri="{FF2B5EF4-FFF2-40B4-BE49-F238E27FC236}">
                <a16:creationId xmlns:a16="http://schemas.microsoft.com/office/drawing/2014/main" id="{4854A60D-E8B5-898D-C7C4-97DB97DA6E12}"/>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1432676" y="2475952"/>
            <a:ext cx="1087963" cy="316268"/>
          </a:xfrm>
          <a:prstGeom prst="rect">
            <a:avLst/>
          </a:prstGeom>
        </p:spPr>
      </p:pic>
      <p:pic>
        <p:nvPicPr>
          <p:cNvPr id="2072" name="Picture 2071">
            <a:extLst>
              <a:ext uri="{FF2B5EF4-FFF2-40B4-BE49-F238E27FC236}">
                <a16:creationId xmlns:a16="http://schemas.microsoft.com/office/drawing/2014/main" id="{FE4791EC-3954-48C0-4314-F2804A44A87C}"/>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1554736" y="1906472"/>
            <a:ext cx="920428" cy="920428"/>
          </a:xfrm>
          <a:prstGeom prst="rect">
            <a:avLst/>
          </a:prstGeom>
        </p:spPr>
      </p:pic>
      <p:pic>
        <p:nvPicPr>
          <p:cNvPr id="2074" name="Picture 2073">
            <a:extLst>
              <a:ext uri="{FF2B5EF4-FFF2-40B4-BE49-F238E27FC236}">
                <a16:creationId xmlns:a16="http://schemas.microsoft.com/office/drawing/2014/main" id="{C4608DBC-942F-5D23-63DE-A938F4EED5FB}"/>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236830" y="1892356"/>
            <a:ext cx="1232446" cy="336535"/>
          </a:xfrm>
          <a:prstGeom prst="rect">
            <a:avLst/>
          </a:prstGeom>
        </p:spPr>
      </p:pic>
      <p:sp>
        <p:nvSpPr>
          <p:cNvPr id="2076" name="Rectangle: Rounded Corners 2075">
            <a:extLst>
              <a:ext uri="{FF2B5EF4-FFF2-40B4-BE49-F238E27FC236}">
                <a16:creationId xmlns:a16="http://schemas.microsoft.com/office/drawing/2014/main" id="{1C07108F-B626-592E-5DB0-7137CE5074AA}"/>
              </a:ext>
            </a:extLst>
          </p:cNvPr>
          <p:cNvSpPr/>
          <p:nvPr/>
        </p:nvSpPr>
        <p:spPr bwMode="auto">
          <a:xfrm>
            <a:off x="217123" y="680709"/>
            <a:ext cx="2407462" cy="2116833"/>
          </a:xfrm>
          <a:prstGeom prst="roundRect">
            <a:avLst/>
          </a:prstGeom>
          <a:noFill/>
          <a:ln w="3175">
            <a:solidFill>
              <a:schemeClr val="bg1">
                <a:lumMod val="50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grpSp>
        <p:nvGrpSpPr>
          <p:cNvPr id="2086" name="Group 2085">
            <a:extLst>
              <a:ext uri="{FF2B5EF4-FFF2-40B4-BE49-F238E27FC236}">
                <a16:creationId xmlns:a16="http://schemas.microsoft.com/office/drawing/2014/main" id="{C6199E23-E3F3-1A26-8E12-BA2E9C8011A7}"/>
              </a:ext>
            </a:extLst>
          </p:cNvPr>
          <p:cNvGrpSpPr/>
          <p:nvPr/>
        </p:nvGrpSpPr>
        <p:grpSpPr>
          <a:xfrm>
            <a:off x="3601134" y="3669050"/>
            <a:ext cx="3996435" cy="1366183"/>
            <a:chOff x="3426964" y="3661793"/>
            <a:chExt cx="3996435" cy="1366183"/>
          </a:xfrm>
        </p:grpSpPr>
        <p:sp>
          <p:nvSpPr>
            <p:cNvPr id="8" name="Text Placeholder 9">
              <a:extLst>
                <a:ext uri="{FF2B5EF4-FFF2-40B4-BE49-F238E27FC236}">
                  <a16:creationId xmlns:a16="http://schemas.microsoft.com/office/drawing/2014/main" id="{A304245B-1484-B392-EC5C-C1CB0C808EAF}"/>
                </a:ext>
              </a:extLst>
            </p:cNvPr>
            <p:cNvSpPr txBox="1">
              <a:spLocks/>
            </p:cNvSpPr>
            <p:nvPr/>
          </p:nvSpPr>
          <p:spPr>
            <a:xfrm>
              <a:off x="3542589" y="3730603"/>
              <a:ext cx="3880810" cy="461666"/>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914400">
                <a:spcBef>
                  <a:spcPts val="500"/>
                </a:spcBef>
              </a:pPr>
              <a:r>
                <a:rPr lang="en-US" sz="1600" b="1" kern="0" dirty="0"/>
                <a:t>Infrastructure Downloads and Usage</a:t>
              </a:r>
            </a:p>
            <a:p>
              <a:pPr defTabSz="914400">
                <a:spcBef>
                  <a:spcPts val="0"/>
                </a:spcBef>
              </a:pPr>
              <a:endParaRPr lang="en-US" sz="1600" b="1" kern="0" dirty="0"/>
            </a:p>
            <a:p>
              <a:pPr defTabSz="914400">
                <a:spcBef>
                  <a:spcPts val="0"/>
                </a:spcBef>
              </a:pPr>
              <a:endParaRPr lang="en-US" sz="1600" b="1" kern="0" dirty="0"/>
            </a:p>
            <a:p>
              <a:pPr defTabSz="914400">
                <a:spcBef>
                  <a:spcPts val="500"/>
                </a:spcBef>
              </a:pPr>
              <a:r>
                <a:rPr lang="en-US" kern="0" dirty="0"/>
                <a:t>in PhD/masters dissertations/thesis, </a:t>
              </a:r>
              <a:br>
                <a:rPr lang="en-US" kern="0" dirty="0"/>
              </a:br>
              <a:r>
                <a:rPr lang="en-US" kern="0" dirty="0"/>
                <a:t>seminar courses, academic/industry R&amp;D</a:t>
              </a:r>
            </a:p>
          </p:txBody>
        </p:sp>
        <p:pic>
          <p:nvPicPr>
            <p:cNvPr id="2078" name="Picture 2077">
              <a:extLst>
                <a:ext uri="{FF2B5EF4-FFF2-40B4-BE49-F238E27FC236}">
                  <a16:creationId xmlns:a16="http://schemas.microsoft.com/office/drawing/2014/main" id="{6216BBA7-C8AF-D4AF-E706-34B13A2E5BD6}"/>
                </a:ext>
              </a:extLst>
            </p:cNvPr>
            <p:cNvPicPr>
              <a:picLocks noChangeAspect="1"/>
            </p:cNvPicPr>
            <p:nvPr/>
          </p:nvPicPr>
          <p:blipFill>
            <a:blip r:embed="rId29"/>
            <a:stretch>
              <a:fillRect/>
            </a:stretch>
          </p:blipFill>
          <p:spPr>
            <a:xfrm>
              <a:off x="3447167" y="4045864"/>
              <a:ext cx="1801586" cy="318384"/>
            </a:xfrm>
            <a:prstGeom prst="rect">
              <a:avLst/>
            </a:prstGeom>
          </p:spPr>
        </p:pic>
        <p:pic>
          <p:nvPicPr>
            <p:cNvPr id="2080" name="Picture 2079">
              <a:extLst>
                <a:ext uri="{FF2B5EF4-FFF2-40B4-BE49-F238E27FC236}">
                  <a16:creationId xmlns:a16="http://schemas.microsoft.com/office/drawing/2014/main" id="{D3FE0AD7-499A-32AA-B1A8-49973240871A}"/>
                </a:ext>
              </a:extLst>
            </p:cNvPr>
            <p:cNvPicPr>
              <a:picLocks noChangeAspect="1"/>
            </p:cNvPicPr>
            <p:nvPr/>
          </p:nvPicPr>
          <p:blipFill>
            <a:blip r:embed="rId30">
              <a:clrChange>
                <a:clrFrom>
                  <a:srgbClr val="FFFFFF"/>
                </a:clrFrom>
                <a:clrTo>
                  <a:srgbClr val="FFFFFF">
                    <a:alpha val="0"/>
                  </a:srgbClr>
                </a:clrTo>
              </a:clrChange>
            </a:blip>
            <a:stretch>
              <a:fillRect/>
            </a:stretch>
          </p:blipFill>
          <p:spPr>
            <a:xfrm>
              <a:off x="6211322" y="4101915"/>
              <a:ext cx="946054" cy="206282"/>
            </a:xfrm>
            <a:prstGeom prst="rect">
              <a:avLst/>
            </a:prstGeom>
          </p:spPr>
        </p:pic>
        <p:pic>
          <p:nvPicPr>
            <p:cNvPr id="2082" name="Picture 2081">
              <a:extLst>
                <a:ext uri="{FF2B5EF4-FFF2-40B4-BE49-F238E27FC236}">
                  <a16:creationId xmlns:a16="http://schemas.microsoft.com/office/drawing/2014/main" id="{2761E07B-7B7E-D9AF-4D86-C7D88D28C31D}"/>
                </a:ext>
              </a:extLst>
            </p:cNvPr>
            <p:cNvPicPr>
              <a:picLocks noChangeAspect="1"/>
            </p:cNvPicPr>
            <p:nvPr/>
          </p:nvPicPr>
          <p:blipFill>
            <a:blip r:embed="rId31"/>
            <a:stretch>
              <a:fillRect/>
            </a:stretch>
          </p:blipFill>
          <p:spPr>
            <a:xfrm>
              <a:off x="5320279" y="4040083"/>
              <a:ext cx="864975" cy="338468"/>
            </a:xfrm>
            <a:prstGeom prst="rect">
              <a:avLst/>
            </a:prstGeom>
          </p:spPr>
        </p:pic>
        <p:sp>
          <p:nvSpPr>
            <p:cNvPr id="2085" name="Rectangle: Rounded Corners 2084">
              <a:extLst>
                <a:ext uri="{FF2B5EF4-FFF2-40B4-BE49-F238E27FC236}">
                  <a16:creationId xmlns:a16="http://schemas.microsoft.com/office/drawing/2014/main" id="{CADEFB18-189E-9DD5-E967-8362E1F851FE}"/>
                </a:ext>
              </a:extLst>
            </p:cNvPr>
            <p:cNvSpPr/>
            <p:nvPr/>
          </p:nvSpPr>
          <p:spPr bwMode="auto">
            <a:xfrm>
              <a:off x="3426964" y="3661793"/>
              <a:ext cx="3786631" cy="1366183"/>
            </a:xfrm>
            <a:prstGeom prst="roundRect">
              <a:avLst/>
            </a:prstGeom>
            <a:noFill/>
            <a:ln w="3175">
              <a:solidFill>
                <a:schemeClr val="bg1">
                  <a:lumMod val="50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grpSp>
    </p:spTree>
    <p:extLst>
      <p:ext uri="{BB962C8B-B14F-4D97-AF65-F5344CB8AC3E}">
        <p14:creationId xmlns:p14="http://schemas.microsoft.com/office/powerpoint/2010/main" val="3680653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28</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449582" cy="461665"/>
          </a:xfrm>
          <a:prstGeom prst="rect">
            <a:avLst/>
          </a:prstGeom>
          <a:noFill/>
        </p:spPr>
        <p:txBody>
          <a:bodyPr wrap="square">
            <a:spAutoFit/>
          </a:bodyPr>
          <a:lstStyle/>
          <a:p>
            <a:r>
              <a:rPr lang="en-US" sz="2400" b="1" dirty="0"/>
              <a:t>Conclusions</a:t>
            </a:r>
          </a:p>
        </p:txBody>
      </p:sp>
      <p:sp>
        <p:nvSpPr>
          <p:cNvPr id="6" name="Text Placeholder 9">
            <a:extLst>
              <a:ext uri="{FF2B5EF4-FFF2-40B4-BE49-F238E27FC236}">
                <a16:creationId xmlns:a16="http://schemas.microsoft.com/office/drawing/2014/main" id="{F7B9F253-41C6-03F9-840A-EF159A340234}"/>
              </a:ext>
            </a:extLst>
          </p:cNvPr>
          <p:cNvSpPr txBox="1">
            <a:spLocks/>
          </p:cNvSpPr>
          <p:nvPr/>
        </p:nvSpPr>
        <p:spPr>
          <a:xfrm>
            <a:off x="380444" y="714031"/>
            <a:ext cx="8419106" cy="3556355"/>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defTabSz="914400">
              <a:spcBef>
                <a:spcPts val="900"/>
              </a:spcBef>
            </a:pPr>
            <a:r>
              <a:rPr lang="en-US" sz="1600" kern="0" dirty="0"/>
              <a:t>“</a:t>
            </a:r>
            <a:r>
              <a:rPr lang="en-US" sz="1600" b="1" kern="0" dirty="0"/>
              <a:t>Accelerator design exploration methodology needs to be:</a:t>
            </a:r>
          </a:p>
          <a:p>
            <a:pPr marL="285750" indent="-285750" defTabSz="914400">
              <a:spcBef>
                <a:spcPts val="900"/>
              </a:spcBef>
              <a:buFont typeface="Wingdings" panose="05000000000000000000" pitchFamily="2" charset="2"/>
              <a:buChar char="Ø"/>
            </a:pPr>
            <a:r>
              <a:rPr lang="en-US" sz="1600" b="1" kern="0" dirty="0"/>
              <a:t>Comprehensive </a:t>
            </a:r>
            <a:r>
              <a:rPr lang="en-US" sz="1600" kern="0" dirty="0"/>
              <a:t>for achieving efficient designs from vast design space;</a:t>
            </a:r>
          </a:p>
          <a:p>
            <a:pPr marL="285750" indent="-285750" defTabSz="914400">
              <a:spcBef>
                <a:spcPts val="900"/>
              </a:spcBef>
              <a:buFont typeface="Wingdings" panose="05000000000000000000" pitchFamily="2" charset="2"/>
              <a:buChar char="Ø"/>
            </a:pPr>
            <a:r>
              <a:rPr lang="en-US" sz="1600" b="1" kern="0" dirty="0"/>
              <a:t>Explainable </a:t>
            </a:r>
            <a:r>
              <a:rPr lang="en-US" sz="1600" kern="0" dirty="0"/>
              <a:t>for achieving efficient designs and designer productivity;</a:t>
            </a:r>
          </a:p>
          <a:p>
            <a:pPr marL="285750" indent="-285750" defTabSz="914400">
              <a:spcBef>
                <a:spcPts val="900"/>
              </a:spcBef>
              <a:buFont typeface="Wingdings" panose="05000000000000000000" pitchFamily="2" charset="2"/>
              <a:buChar char="Ø"/>
            </a:pPr>
            <a:r>
              <a:rPr lang="en-US" sz="1600" b="1" kern="0" dirty="0"/>
              <a:t>Agile </a:t>
            </a:r>
            <a:r>
              <a:rPr lang="en-US" sz="1600" kern="0" dirty="0"/>
              <a:t>for dynamic optimization and broader reusability of design tools”</a:t>
            </a:r>
            <a:endParaRPr lang="en-US" kern="0" dirty="0"/>
          </a:p>
        </p:txBody>
      </p:sp>
      <p:pic>
        <p:nvPicPr>
          <p:cNvPr id="2" name="Picture 1">
            <a:extLst>
              <a:ext uri="{FF2B5EF4-FFF2-40B4-BE49-F238E27FC236}">
                <a16:creationId xmlns:a16="http://schemas.microsoft.com/office/drawing/2014/main" id="{4A39612E-6654-0FF6-6A71-B727D12DEEE2}"/>
              </a:ext>
            </a:extLst>
          </p:cNvPr>
          <p:cNvPicPr>
            <a:picLocks noChangeAspect="1"/>
          </p:cNvPicPr>
          <p:nvPr/>
        </p:nvPicPr>
        <p:blipFill>
          <a:blip r:embed="rId3"/>
          <a:stretch>
            <a:fillRect/>
          </a:stretch>
        </p:blipFill>
        <p:spPr>
          <a:xfrm>
            <a:off x="1240970" y="2264175"/>
            <a:ext cx="6364515" cy="2702498"/>
          </a:xfrm>
          <a:prstGeom prst="rect">
            <a:avLst/>
          </a:prstGeom>
        </p:spPr>
      </p:pic>
    </p:spTree>
    <p:extLst>
      <p:ext uri="{BB962C8B-B14F-4D97-AF65-F5344CB8AC3E}">
        <p14:creationId xmlns:p14="http://schemas.microsoft.com/office/powerpoint/2010/main" val="1912388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D417F-65DB-274D-3614-A4D2EE0DB475}"/>
              </a:ext>
            </a:extLst>
          </p:cNvPr>
          <p:cNvSpPr>
            <a:spLocks noGrp="1"/>
          </p:cNvSpPr>
          <p:nvPr>
            <p:ph type="title"/>
          </p:nvPr>
        </p:nvSpPr>
        <p:spPr/>
        <p:txBody>
          <a:bodyPr/>
          <a:lstStyle/>
          <a:p>
            <a:r>
              <a:rPr lang="en-US" dirty="0"/>
              <a:t>Backup slides</a:t>
            </a:r>
          </a:p>
        </p:txBody>
      </p:sp>
      <p:sp>
        <p:nvSpPr>
          <p:cNvPr id="4" name="Slide Number Placeholder 3">
            <a:extLst>
              <a:ext uri="{FF2B5EF4-FFF2-40B4-BE49-F238E27FC236}">
                <a16:creationId xmlns:a16="http://schemas.microsoft.com/office/drawing/2014/main" id="{5348224C-F47B-8387-07BD-02011FA17ACA}"/>
              </a:ext>
            </a:extLst>
          </p:cNvPr>
          <p:cNvSpPr>
            <a:spLocks noGrp="1"/>
          </p:cNvSpPr>
          <p:nvPr>
            <p:ph type="sldNum" sz="quarter" idx="11"/>
          </p:nvPr>
        </p:nvSpPr>
        <p:spPr/>
        <p:txBody>
          <a:bodyPr/>
          <a:lstStyle/>
          <a:p>
            <a:fld id="{59395FB3-9C97-154F-86B2-7E381B951268}" type="slidenum">
              <a:rPr lang="en-US" smtClean="0"/>
              <a:pPr/>
              <a:t>29</a:t>
            </a:fld>
            <a:endParaRPr lang="en-US" dirty="0"/>
          </a:p>
        </p:txBody>
      </p:sp>
    </p:spTree>
    <p:extLst>
      <p:ext uri="{BB962C8B-B14F-4D97-AF65-F5344CB8AC3E}">
        <p14:creationId xmlns:p14="http://schemas.microsoft.com/office/powerpoint/2010/main" val="1121980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3</a:t>
            </a:fld>
            <a:endParaRPr lang="en-US" sz="1100" dirty="0"/>
          </a:p>
        </p:txBody>
      </p:sp>
      <p:sp>
        <p:nvSpPr>
          <p:cNvPr id="10" name="Text Placeholder 9">
            <a:extLst>
              <a:ext uri="{FF2B5EF4-FFF2-40B4-BE49-F238E27FC236}">
                <a16:creationId xmlns:a16="http://schemas.microsoft.com/office/drawing/2014/main" id="{C94610A4-C6B1-9870-E240-E0FAE19FC5E0}"/>
              </a:ext>
            </a:extLst>
          </p:cNvPr>
          <p:cNvSpPr>
            <a:spLocks noGrp="1"/>
          </p:cNvSpPr>
          <p:nvPr>
            <p:ph type="body" sz="quarter" idx="12"/>
          </p:nvPr>
        </p:nvSpPr>
        <p:spPr>
          <a:xfrm>
            <a:off x="555676" y="796868"/>
            <a:ext cx="4698609" cy="1671356"/>
          </a:xfrm>
        </p:spPr>
        <p:txBody>
          <a:bodyPr/>
          <a:lstStyle/>
          <a:p>
            <a:pPr marL="285750" indent="-285750">
              <a:spcBef>
                <a:spcPts val="900"/>
              </a:spcBef>
              <a:buFont typeface="Wingdings" panose="05000000000000000000" pitchFamily="2" charset="2"/>
              <a:buChar char="Ø"/>
            </a:pPr>
            <a:r>
              <a:rPr lang="en-US" sz="1600" dirty="0"/>
              <a:t>Minimize objective costs within strict constraints on design and execution.</a:t>
            </a:r>
            <a:r>
              <a:rPr lang="en-US" dirty="0"/>
              <a:t> </a:t>
            </a:r>
          </a:p>
          <a:p>
            <a:pPr marL="457202" lvl="1" indent="-285750">
              <a:spcBef>
                <a:spcPts val="900"/>
              </a:spcBef>
              <a:buFont typeface="Wingdings" panose="05000000000000000000" pitchFamily="2" charset="2"/>
              <a:buChar char="Ø"/>
            </a:pPr>
            <a:r>
              <a:rPr lang="en-US" dirty="0"/>
              <a:t>Latency, energy, chip area, throughput, power, storage, accuracy, resilience, etc.</a:t>
            </a:r>
          </a:p>
        </p:txBody>
      </p:sp>
      <p:pic>
        <p:nvPicPr>
          <p:cNvPr id="12" name="Picture 11">
            <a:extLst>
              <a:ext uri="{FF2B5EF4-FFF2-40B4-BE49-F238E27FC236}">
                <a16:creationId xmlns:a16="http://schemas.microsoft.com/office/drawing/2014/main" id="{259D23C0-6BE5-74A8-F7A1-C95843E8B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93760" y="813996"/>
            <a:ext cx="2695525" cy="3492113"/>
          </a:xfrm>
          <a:prstGeom prst="rect">
            <a:avLst/>
          </a:prstGeom>
        </p:spPr>
      </p:pic>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321484" cy="461665"/>
          </a:xfrm>
          <a:prstGeom prst="rect">
            <a:avLst/>
          </a:prstGeom>
          <a:noFill/>
        </p:spPr>
        <p:txBody>
          <a:bodyPr wrap="square">
            <a:spAutoFit/>
          </a:bodyPr>
          <a:lstStyle/>
          <a:p>
            <a:r>
              <a:rPr lang="en-US" sz="2400" b="1" dirty="0"/>
              <a:t>Goal: Fast and Efficient Accelerator HW/SW Codesign</a:t>
            </a:r>
          </a:p>
        </p:txBody>
      </p:sp>
      <p:sp>
        <p:nvSpPr>
          <p:cNvPr id="17" name="TextBox 16">
            <a:extLst>
              <a:ext uri="{FF2B5EF4-FFF2-40B4-BE49-F238E27FC236}">
                <a16:creationId xmlns:a16="http://schemas.microsoft.com/office/drawing/2014/main" id="{7134DBE8-B6F8-F3D5-33B6-A5169C9F8E72}"/>
              </a:ext>
            </a:extLst>
          </p:cNvPr>
          <p:cNvSpPr txBox="1"/>
          <p:nvPr/>
        </p:nvSpPr>
        <p:spPr>
          <a:xfrm>
            <a:off x="253539" y="4738011"/>
            <a:ext cx="7906042" cy="246221"/>
          </a:xfrm>
          <a:prstGeom prst="rect">
            <a:avLst/>
          </a:prstGeom>
          <a:noFill/>
        </p:spPr>
        <p:txBody>
          <a:bodyPr wrap="square">
            <a:spAutoFit/>
          </a:bodyPr>
          <a:lstStyle/>
          <a:p>
            <a:pPr fontAlgn="base">
              <a:spcBef>
                <a:spcPts val="1100"/>
              </a:spcBef>
              <a:spcAft>
                <a:spcPct val="0"/>
              </a:spcAft>
              <a:buClr>
                <a:schemeClr val="tx1"/>
              </a:buClr>
            </a:pPr>
            <a:r>
              <a:rPr lang="en-US" sz="1000" dirty="0">
                <a:latin typeface="IBM Plex Sans" panose="020B0503050203000203" pitchFamily="34" charset="0"/>
              </a:rPr>
              <a:t>Towards Agile Design Methodology for Efficient, Reliable, and Secure ML Systems. S. Dave et al.  VTS 2022 (Invited)</a:t>
            </a:r>
          </a:p>
        </p:txBody>
      </p:sp>
      <p:sp>
        <p:nvSpPr>
          <p:cNvPr id="2" name="TextBox 1">
            <a:extLst>
              <a:ext uri="{FF2B5EF4-FFF2-40B4-BE49-F238E27FC236}">
                <a16:creationId xmlns:a16="http://schemas.microsoft.com/office/drawing/2014/main" id="{502D2A69-24AD-57A4-992E-51D9350E663C}"/>
              </a:ext>
            </a:extLst>
          </p:cNvPr>
          <p:cNvSpPr txBox="1"/>
          <p:nvPr/>
        </p:nvSpPr>
        <p:spPr>
          <a:xfrm>
            <a:off x="1342570" y="1939419"/>
            <a:ext cx="2994731" cy="323165"/>
          </a:xfrm>
          <a:prstGeom prst="rect">
            <a:avLst/>
          </a:prstGeom>
          <a:noFill/>
        </p:spPr>
        <p:txBody>
          <a:bodyPr wrap="none" rtlCol="0">
            <a:spAutoFit/>
          </a:bodyPr>
          <a:lstStyle/>
          <a:p>
            <a:pPr algn="l"/>
            <a:r>
              <a:rPr lang="en-US" sz="1500" b="1" dirty="0">
                <a:solidFill>
                  <a:schemeClr val="tx1"/>
                </a:solidFill>
                <a:latin typeface="Calibri" panose="020F0502020204030204" pitchFamily="34" charset="0"/>
                <a:ea typeface="IBM Plex Sans" charset="0"/>
                <a:cs typeface="Calibri" panose="020F0502020204030204" pitchFamily="34" charset="0"/>
              </a:rPr>
              <a:t>Domain-Specific Architecture (DSA)</a:t>
            </a:r>
          </a:p>
        </p:txBody>
      </p:sp>
      <p:grpSp>
        <p:nvGrpSpPr>
          <p:cNvPr id="6" name="Group 5">
            <a:extLst>
              <a:ext uri="{FF2B5EF4-FFF2-40B4-BE49-F238E27FC236}">
                <a16:creationId xmlns:a16="http://schemas.microsoft.com/office/drawing/2014/main" id="{1C545FDB-80DA-7A7C-5F33-4CF5FEECB0A4}"/>
              </a:ext>
            </a:extLst>
          </p:cNvPr>
          <p:cNvGrpSpPr/>
          <p:nvPr/>
        </p:nvGrpSpPr>
        <p:grpSpPr>
          <a:xfrm>
            <a:off x="394791" y="2129582"/>
            <a:ext cx="4410735" cy="2624264"/>
            <a:chOff x="394791" y="2129582"/>
            <a:chExt cx="4410735" cy="2624264"/>
          </a:xfrm>
        </p:grpSpPr>
        <p:pic>
          <p:nvPicPr>
            <p:cNvPr id="7" name="Picture 6">
              <a:extLst>
                <a:ext uri="{FF2B5EF4-FFF2-40B4-BE49-F238E27FC236}">
                  <a16:creationId xmlns:a16="http://schemas.microsoft.com/office/drawing/2014/main" id="{23A7534C-8984-46C1-9726-FAFA4439FE75}"/>
                </a:ext>
              </a:extLst>
            </p:cNvPr>
            <p:cNvPicPr>
              <a:picLocks noChangeAspect="1"/>
            </p:cNvPicPr>
            <p:nvPr/>
          </p:nvPicPr>
          <p:blipFill>
            <a:blip r:embed="rId4"/>
            <a:stretch>
              <a:fillRect/>
            </a:stretch>
          </p:blipFill>
          <p:spPr>
            <a:xfrm>
              <a:off x="394791" y="2129582"/>
              <a:ext cx="4410735" cy="2624264"/>
            </a:xfrm>
            <a:prstGeom prst="rect">
              <a:avLst/>
            </a:prstGeom>
          </p:spPr>
        </p:pic>
        <p:sp>
          <p:nvSpPr>
            <p:cNvPr id="8" name="Rectangle 7">
              <a:extLst>
                <a:ext uri="{FF2B5EF4-FFF2-40B4-BE49-F238E27FC236}">
                  <a16:creationId xmlns:a16="http://schemas.microsoft.com/office/drawing/2014/main" id="{FA4DB47B-CFF1-611E-0B24-533FBD9975EE}"/>
                </a:ext>
              </a:extLst>
            </p:cNvPr>
            <p:cNvSpPr/>
            <p:nvPr/>
          </p:nvSpPr>
          <p:spPr bwMode="auto">
            <a:xfrm>
              <a:off x="1444171" y="2190014"/>
              <a:ext cx="551543" cy="190163"/>
            </a:xfrm>
            <a:prstGeom prst="rect">
              <a:avLst/>
            </a:prstGeom>
            <a:solidFill>
              <a:srgbClr val="F4F4F4"/>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grpSp>
    </p:spTree>
    <p:extLst>
      <p:ext uri="{BB962C8B-B14F-4D97-AF65-F5344CB8AC3E}">
        <p14:creationId xmlns:p14="http://schemas.microsoft.com/office/powerpoint/2010/main" val="2161414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30</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449582" cy="461665"/>
          </a:xfrm>
          <a:prstGeom prst="rect">
            <a:avLst/>
          </a:prstGeom>
          <a:noFill/>
        </p:spPr>
        <p:txBody>
          <a:bodyPr wrap="square">
            <a:spAutoFit/>
          </a:bodyPr>
          <a:lstStyle/>
          <a:p>
            <a:r>
              <a:rPr lang="en-US" sz="2400" b="1" dirty="0"/>
              <a:t>Q: What are the novel contributions/claims?</a:t>
            </a:r>
          </a:p>
        </p:txBody>
      </p:sp>
      <p:sp>
        <p:nvSpPr>
          <p:cNvPr id="6" name="Text Placeholder 9">
            <a:extLst>
              <a:ext uri="{FF2B5EF4-FFF2-40B4-BE49-F238E27FC236}">
                <a16:creationId xmlns:a16="http://schemas.microsoft.com/office/drawing/2014/main" id="{F7B9F253-41C6-03F9-840A-EF159A340234}"/>
              </a:ext>
            </a:extLst>
          </p:cNvPr>
          <p:cNvSpPr txBox="1">
            <a:spLocks/>
          </p:cNvSpPr>
          <p:nvPr/>
        </p:nvSpPr>
        <p:spPr>
          <a:xfrm>
            <a:off x="380444" y="714031"/>
            <a:ext cx="8419106" cy="3556355"/>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marL="285750" indent="-285750" defTabSz="914400">
              <a:spcBef>
                <a:spcPts val="900"/>
              </a:spcBef>
              <a:buFont typeface="Wingdings" panose="05000000000000000000" pitchFamily="2" charset="2"/>
              <a:buChar char="Ø"/>
            </a:pPr>
            <a:r>
              <a:rPr lang="en-US" sz="1600" kern="0" dirty="0"/>
              <a:t>Formulating comprehensive mapping space for each levels of spatial and temporal execution (of loops in DNNs) on accelerators</a:t>
            </a:r>
          </a:p>
          <a:p>
            <a:pPr marL="285750" indent="-285750" defTabSz="914400">
              <a:spcBef>
                <a:spcPts val="900"/>
              </a:spcBef>
              <a:buFont typeface="Wingdings" panose="05000000000000000000" pitchFamily="2" charset="2"/>
              <a:buChar char="Ø"/>
            </a:pPr>
            <a:r>
              <a:rPr lang="en-US" sz="1600" kern="0" dirty="0"/>
              <a:t>Comprehensive taxonomy of hardware/software design options and their  quantitative/qualitative analysis for accelerators for sparse tensor computations</a:t>
            </a:r>
          </a:p>
          <a:p>
            <a:pPr marL="285750" indent="-285750" defTabSz="914400">
              <a:spcBef>
                <a:spcPts val="900"/>
              </a:spcBef>
              <a:buFont typeface="Wingdings" panose="05000000000000000000" pitchFamily="2" charset="2"/>
              <a:buChar char="Ø"/>
            </a:pPr>
            <a:r>
              <a:rPr lang="en-US" sz="1600" kern="0" dirty="0"/>
              <a:t>Developing and using bottleneck model abstraction to drive the DSE, which also generalizes bottleneck analysis and bottleneck-driven DSE</a:t>
            </a:r>
          </a:p>
          <a:p>
            <a:pPr marL="285750" indent="-285750" defTabSz="914400">
              <a:spcBef>
                <a:spcPts val="900"/>
              </a:spcBef>
              <a:buFont typeface="Wingdings" panose="05000000000000000000" pitchFamily="2" charset="2"/>
              <a:buChar char="Ø"/>
            </a:pPr>
            <a:r>
              <a:rPr lang="en-US" sz="1600" kern="0" dirty="0"/>
              <a:t>Generalized, constrained bottleneck-driven DSE framework for multiple workloads</a:t>
            </a:r>
          </a:p>
          <a:p>
            <a:pPr marL="285750" indent="-285750" defTabSz="914400">
              <a:spcBef>
                <a:spcPts val="900"/>
              </a:spcBef>
              <a:buFont typeface="Wingdings" panose="05000000000000000000" pitchFamily="2" charset="2"/>
              <a:buChar char="Ø"/>
            </a:pPr>
            <a:r>
              <a:rPr lang="en-US" sz="1600" kern="0" dirty="0"/>
              <a:t>Modular, dataflow-driven modeling for analytically estimating costs, especially latency, for multiple architectures through a flow graph-based modeling methodology</a:t>
            </a:r>
          </a:p>
        </p:txBody>
      </p:sp>
    </p:spTree>
    <p:extLst>
      <p:ext uri="{BB962C8B-B14F-4D97-AF65-F5344CB8AC3E}">
        <p14:creationId xmlns:p14="http://schemas.microsoft.com/office/powerpoint/2010/main" val="520431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31</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449582" cy="461665"/>
          </a:xfrm>
          <a:prstGeom prst="rect">
            <a:avLst/>
          </a:prstGeom>
          <a:noFill/>
        </p:spPr>
        <p:txBody>
          <a:bodyPr wrap="square">
            <a:spAutoFit/>
          </a:bodyPr>
          <a:lstStyle/>
          <a:p>
            <a:r>
              <a:rPr lang="en-US" sz="2400" b="1" dirty="0"/>
              <a:t>Q: What are some future research directions?</a:t>
            </a:r>
          </a:p>
        </p:txBody>
      </p:sp>
      <p:sp>
        <p:nvSpPr>
          <p:cNvPr id="6" name="Text Placeholder 9">
            <a:extLst>
              <a:ext uri="{FF2B5EF4-FFF2-40B4-BE49-F238E27FC236}">
                <a16:creationId xmlns:a16="http://schemas.microsoft.com/office/drawing/2014/main" id="{F7B9F253-41C6-03F9-840A-EF159A340234}"/>
              </a:ext>
            </a:extLst>
          </p:cNvPr>
          <p:cNvSpPr txBox="1">
            <a:spLocks/>
          </p:cNvSpPr>
          <p:nvPr/>
        </p:nvSpPr>
        <p:spPr>
          <a:xfrm>
            <a:off x="380444" y="714031"/>
            <a:ext cx="8419106" cy="3556355"/>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marL="285750" indent="-285750" defTabSz="914400">
              <a:spcBef>
                <a:spcPts val="900"/>
              </a:spcBef>
              <a:buFont typeface="Wingdings" panose="05000000000000000000" pitchFamily="2" charset="2"/>
              <a:buChar char="Ø"/>
            </a:pPr>
            <a:r>
              <a:rPr lang="en-US" sz="1600" kern="0" dirty="0"/>
              <a:t>Automatic comprehensive mapping formulation for arbitrary architecture with arbitrary spatial and temporal hierarchy/organization</a:t>
            </a:r>
          </a:p>
          <a:p>
            <a:pPr marL="285750" indent="-285750" defTabSz="914400">
              <a:spcBef>
                <a:spcPts val="900"/>
              </a:spcBef>
              <a:buFont typeface="Wingdings" panose="05000000000000000000" pitchFamily="2" charset="2"/>
              <a:buChar char="Ø"/>
            </a:pPr>
            <a:r>
              <a:rPr lang="en-US" sz="1600" kern="0" dirty="0"/>
              <a:t>Automatic construction of bottleneck models from existing analytical modeling libraries</a:t>
            </a:r>
          </a:p>
          <a:p>
            <a:pPr marL="285750" indent="-285750" defTabSz="914400">
              <a:spcBef>
                <a:spcPts val="900"/>
              </a:spcBef>
              <a:buFont typeface="Wingdings" panose="05000000000000000000" pitchFamily="2" charset="2"/>
              <a:buChar char="Ø"/>
            </a:pPr>
            <a:r>
              <a:rPr lang="en-US" sz="1600" kern="0" dirty="0"/>
              <a:t>Automatic exploration of novel hardware architecture templates from the design library</a:t>
            </a:r>
            <a:endParaRPr lang="en-US" kern="0" dirty="0"/>
          </a:p>
        </p:txBody>
      </p:sp>
    </p:spTree>
    <p:extLst>
      <p:ext uri="{BB962C8B-B14F-4D97-AF65-F5344CB8AC3E}">
        <p14:creationId xmlns:p14="http://schemas.microsoft.com/office/powerpoint/2010/main" val="3454983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32</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449582" cy="461665"/>
          </a:xfrm>
          <a:prstGeom prst="rect">
            <a:avLst/>
          </a:prstGeom>
          <a:noFill/>
        </p:spPr>
        <p:txBody>
          <a:bodyPr wrap="square">
            <a:spAutoFit/>
          </a:bodyPr>
          <a:lstStyle/>
          <a:p>
            <a:r>
              <a:rPr lang="en-US" sz="2400" b="1" dirty="0"/>
              <a:t>Q: Automating the bottleneck model generation</a:t>
            </a:r>
          </a:p>
        </p:txBody>
      </p:sp>
      <p:sp>
        <p:nvSpPr>
          <p:cNvPr id="6" name="Text Placeholder 9">
            <a:extLst>
              <a:ext uri="{FF2B5EF4-FFF2-40B4-BE49-F238E27FC236}">
                <a16:creationId xmlns:a16="http://schemas.microsoft.com/office/drawing/2014/main" id="{F7B9F253-41C6-03F9-840A-EF159A340234}"/>
              </a:ext>
            </a:extLst>
          </p:cNvPr>
          <p:cNvSpPr txBox="1">
            <a:spLocks/>
          </p:cNvSpPr>
          <p:nvPr/>
        </p:nvSpPr>
        <p:spPr>
          <a:xfrm>
            <a:off x="380444" y="714031"/>
            <a:ext cx="8419106" cy="3556355"/>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marL="285750" indent="-285750" defTabSz="914400">
              <a:spcBef>
                <a:spcPts val="900"/>
              </a:spcBef>
              <a:buFont typeface="Wingdings" panose="05000000000000000000" pitchFamily="2" charset="2"/>
              <a:buChar char="Ø"/>
            </a:pPr>
            <a:r>
              <a:rPr lang="en-US" sz="1600" kern="0" dirty="0"/>
              <a:t>Learning-based approaches for transforming analytical model of a module or its simulation module to graph-based cost estimations</a:t>
            </a:r>
          </a:p>
          <a:p>
            <a:pPr marL="285750" indent="-285750" defTabSz="914400">
              <a:spcBef>
                <a:spcPts val="900"/>
              </a:spcBef>
              <a:buFont typeface="Wingdings" panose="05000000000000000000" pitchFamily="2" charset="2"/>
              <a:buChar char="Ø"/>
            </a:pPr>
            <a:r>
              <a:rPr lang="en-US" kern="0" dirty="0"/>
              <a:t>Designers define cost model in the library, but in the graph form; overall methodology needs to aggregate the bottleneck models of components/modules. </a:t>
            </a:r>
          </a:p>
        </p:txBody>
      </p:sp>
    </p:spTree>
    <p:extLst>
      <p:ext uri="{BB962C8B-B14F-4D97-AF65-F5344CB8AC3E}">
        <p14:creationId xmlns:p14="http://schemas.microsoft.com/office/powerpoint/2010/main" val="3442048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33</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449582" cy="461665"/>
          </a:xfrm>
          <a:prstGeom prst="rect">
            <a:avLst/>
          </a:prstGeom>
          <a:noFill/>
        </p:spPr>
        <p:txBody>
          <a:bodyPr wrap="square">
            <a:spAutoFit/>
          </a:bodyPr>
          <a:lstStyle/>
          <a:p>
            <a:r>
              <a:rPr lang="en-US" sz="2400" b="1" dirty="0"/>
              <a:t>Q: Related works using architecture graphs</a:t>
            </a:r>
          </a:p>
        </p:txBody>
      </p:sp>
      <p:sp>
        <p:nvSpPr>
          <p:cNvPr id="6" name="Text Placeholder 9">
            <a:extLst>
              <a:ext uri="{FF2B5EF4-FFF2-40B4-BE49-F238E27FC236}">
                <a16:creationId xmlns:a16="http://schemas.microsoft.com/office/drawing/2014/main" id="{F7B9F253-41C6-03F9-840A-EF159A340234}"/>
              </a:ext>
            </a:extLst>
          </p:cNvPr>
          <p:cNvSpPr txBox="1">
            <a:spLocks/>
          </p:cNvSpPr>
          <p:nvPr/>
        </p:nvSpPr>
        <p:spPr>
          <a:xfrm>
            <a:off x="380444" y="714031"/>
            <a:ext cx="8419106" cy="3556355"/>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marL="285750" indent="-285750" defTabSz="914400">
              <a:spcBef>
                <a:spcPts val="900"/>
              </a:spcBef>
              <a:buFont typeface="Wingdings" panose="05000000000000000000" pitchFamily="2" charset="2"/>
              <a:buChar char="Ø"/>
            </a:pPr>
            <a:r>
              <a:rPr lang="en-US" sz="1600" b="1" kern="0" dirty="0" err="1"/>
              <a:t>Accelergy</a:t>
            </a:r>
            <a:r>
              <a:rPr lang="en-US" sz="1600" b="1" kern="0" dirty="0"/>
              <a:t>: </a:t>
            </a:r>
            <a:r>
              <a:rPr lang="en-US" sz="1600" kern="0" dirty="0"/>
              <a:t>Allows specifying hierarchy, but not explicit connections between nodes. Makes infeasible to model performance or functionality simulation</a:t>
            </a:r>
          </a:p>
          <a:p>
            <a:pPr marL="285750" indent="-285750" defTabSz="914400">
              <a:spcBef>
                <a:spcPts val="900"/>
              </a:spcBef>
              <a:buFont typeface="Wingdings" panose="05000000000000000000" pitchFamily="2" charset="2"/>
              <a:buChar char="Ø"/>
            </a:pPr>
            <a:r>
              <a:rPr lang="en-US" sz="1600" b="1" kern="0" dirty="0" err="1"/>
              <a:t>DSAGen</a:t>
            </a:r>
            <a:r>
              <a:rPr lang="en-US" sz="1600" b="1" kern="0" dirty="0"/>
              <a:t>:</a:t>
            </a:r>
            <a:r>
              <a:rPr lang="en-US" sz="1600" kern="0" dirty="0"/>
              <a:t>  Through its Scala-based DSL, </a:t>
            </a:r>
            <a:r>
              <a:rPr lang="en-US" sz="1600" kern="0" dirty="0" err="1"/>
              <a:t>DSAGen</a:t>
            </a:r>
            <a:r>
              <a:rPr lang="en-US" sz="1600" kern="0" dirty="0"/>
              <a:t> allows specifying connections between the nodes of architecture graph via switches (</a:t>
            </a:r>
            <a:r>
              <a:rPr lang="en-US" sz="1600" kern="0" dirty="0" err="1"/>
              <a:t>NoC</a:t>
            </a:r>
            <a:r>
              <a:rPr lang="en-US" sz="1600" kern="0" dirty="0"/>
              <a:t> nodes). </a:t>
            </a:r>
          </a:p>
          <a:p>
            <a:pPr marL="457202" lvl="1" indent="-285750" defTabSz="914400">
              <a:spcBef>
                <a:spcPts val="900"/>
              </a:spcBef>
              <a:buFont typeface="Wingdings" panose="05000000000000000000" pitchFamily="2" charset="2"/>
              <a:buChar char="Ø"/>
            </a:pPr>
            <a:r>
              <a:rPr lang="en-US" sz="1600" kern="0" dirty="0"/>
              <a:t>connections may need to be defined in a certain order for correctness, as there is no way to indicate connecting a specific input/output of a node to that of another node. </a:t>
            </a:r>
          </a:p>
          <a:p>
            <a:pPr marL="457202" lvl="1" indent="-285750" defTabSz="914400">
              <a:spcBef>
                <a:spcPts val="900"/>
              </a:spcBef>
              <a:buFont typeface="Wingdings" panose="05000000000000000000" pitchFamily="2" charset="2"/>
              <a:buChar char="Ø"/>
            </a:pPr>
            <a:r>
              <a:rPr lang="en-US" sz="1600" kern="0" dirty="0"/>
              <a:t>lacks constructs for concealing the low-level components into a higher-level module.</a:t>
            </a:r>
          </a:p>
          <a:p>
            <a:pPr marL="457202" lvl="1" indent="-285750" defTabSz="914400">
              <a:spcBef>
                <a:spcPts val="900"/>
              </a:spcBef>
              <a:buFont typeface="Wingdings" panose="05000000000000000000" pitchFamily="2" charset="2"/>
              <a:buChar char="Ø"/>
            </a:pPr>
            <a:r>
              <a:rPr lang="en-US" sz="1600" kern="0" dirty="0"/>
              <a:t>For performance modeling, requires cycle-level simulation of the functionality or hardware synthesis of each component, which is highly time-consuming.</a:t>
            </a:r>
          </a:p>
          <a:p>
            <a:pPr marL="285750" indent="-285750" defTabSz="914400">
              <a:spcBef>
                <a:spcPts val="900"/>
              </a:spcBef>
              <a:buFont typeface="Wingdings" panose="05000000000000000000" pitchFamily="2" charset="2"/>
              <a:buChar char="Ø"/>
            </a:pPr>
            <a:endParaRPr lang="en-US" kern="0" dirty="0"/>
          </a:p>
        </p:txBody>
      </p:sp>
    </p:spTree>
    <p:extLst>
      <p:ext uri="{BB962C8B-B14F-4D97-AF65-F5344CB8AC3E}">
        <p14:creationId xmlns:p14="http://schemas.microsoft.com/office/powerpoint/2010/main" val="1099193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34</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449582" cy="461665"/>
          </a:xfrm>
          <a:prstGeom prst="rect">
            <a:avLst/>
          </a:prstGeom>
          <a:noFill/>
        </p:spPr>
        <p:txBody>
          <a:bodyPr wrap="square">
            <a:spAutoFit/>
          </a:bodyPr>
          <a:lstStyle/>
          <a:p>
            <a:r>
              <a:rPr lang="en-US" sz="2400" b="1" dirty="0"/>
              <a:t>Q: Comparison with state-of-the-art mappers</a:t>
            </a:r>
          </a:p>
        </p:txBody>
      </p:sp>
      <p:pic>
        <p:nvPicPr>
          <p:cNvPr id="2" name="Picture 1">
            <a:extLst>
              <a:ext uri="{FF2B5EF4-FFF2-40B4-BE49-F238E27FC236}">
                <a16:creationId xmlns:a16="http://schemas.microsoft.com/office/drawing/2014/main" id="{8C90C7EB-1102-2E96-81D5-F1097C43567C}"/>
              </a:ext>
            </a:extLst>
          </p:cNvPr>
          <p:cNvPicPr>
            <a:picLocks noChangeAspect="1"/>
          </p:cNvPicPr>
          <p:nvPr/>
        </p:nvPicPr>
        <p:blipFill>
          <a:blip r:embed="rId3"/>
          <a:stretch>
            <a:fillRect/>
          </a:stretch>
        </p:blipFill>
        <p:spPr>
          <a:xfrm>
            <a:off x="17997" y="3136503"/>
            <a:ext cx="9144000" cy="1651397"/>
          </a:xfrm>
          <a:prstGeom prst="rect">
            <a:avLst/>
          </a:prstGeom>
        </p:spPr>
      </p:pic>
      <p:pic>
        <p:nvPicPr>
          <p:cNvPr id="5" name="Picture 4">
            <a:extLst>
              <a:ext uri="{FF2B5EF4-FFF2-40B4-BE49-F238E27FC236}">
                <a16:creationId xmlns:a16="http://schemas.microsoft.com/office/drawing/2014/main" id="{4B6AB3B7-CDF5-5B1B-4C0A-0584F374308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94422" y="593950"/>
            <a:ext cx="5391150" cy="2557132"/>
          </a:xfrm>
          <a:prstGeom prst="rect">
            <a:avLst/>
          </a:prstGeom>
        </p:spPr>
      </p:pic>
    </p:spTree>
    <p:extLst>
      <p:ext uri="{BB962C8B-B14F-4D97-AF65-F5344CB8AC3E}">
        <p14:creationId xmlns:p14="http://schemas.microsoft.com/office/powerpoint/2010/main" val="1828614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35</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449582" cy="461665"/>
          </a:xfrm>
          <a:prstGeom prst="rect">
            <a:avLst/>
          </a:prstGeom>
          <a:noFill/>
        </p:spPr>
        <p:txBody>
          <a:bodyPr wrap="square">
            <a:spAutoFit/>
          </a:bodyPr>
          <a:lstStyle/>
          <a:p>
            <a:r>
              <a:rPr lang="en-US" sz="2400" b="1" dirty="0"/>
              <a:t>Q: Comparison with other analytical models</a:t>
            </a:r>
          </a:p>
        </p:txBody>
      </p:sp>
      <p:pic>
        <p:nvPicPr>
          <p:cNvPr id="3" name="Picture 2">
            <a:extLst>
              <a:ext uri="{FF2B5EF4-FFF2-40B4-BE49-F238E27FC236}">
                <a16:creationId xmlns:a16="http://schemas.microsoft.com/office/drawing/2014/main" id="{811FBEB9-A9C5-9D6E-4F47-879410E8F72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76375" y="1171575"/>
            <a:ext cx="6191250" cy="2800350"/>
          </a:xfrm>
          <a:prstGeom prst="rect">
            <a:avLst/>
          </a:prstGeom>
        </p:spPr>
      </p:pic>
    </p:spTree>
    <p:extLst>
      <p:ext uri="{BB962C8B-B14F-4D97-AF65-F5344CB8AC3E}">
        <p14:creationId xmlns:p14="http://schemas.microsoft.com/office/powerpoint/2010/main" val="2010681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36</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349968" y="56283"/>
            <a:ext cx="8449582" cy="461665"/>
          </a:xfrm>
          <a:prstGeom prst="rect">
            <a:avLst/>
          </a:prstGeom>
          <a:noFill/>
        </p:spPr>
        <p:txBody>
          <a:bodyPr wrap="square">
            <a:spAutoFit/>
          </a:bodyPr>
          <a:lstStyle/>
          <a:p>
            <a:r>
              <a:rPr lang="en-US" sz="2400" b="1" dirty="0"/>
              <a:t>Q: Why not demonstrate more accelerators?</a:t>
            </a:r>
          </a:p>
        </p:txBody>
      </p:sp>
      <p:sp>
        <p:nvSpPr>
          <p:cNvPr id="6" name="Text Placeholder 9">
            <a:extLst>
              <a:ext uri="{FF2B5EF4-FFF2-40B4-BE49-F238E27FC236}">
                <a16:creationId xmlns:a16="http://schemas.microsoft.com/office/drawing/2014/main" id="{F7B9F253-41C6-03F9-840A-EF159A340234}"/>
              </a:ext>
            </a:extLst>
          </p:cNvPr>
          <p:cNvSpPr txBox="1">
            <a:spLocks/>
          </p:cNvSpPr>
          <p:nvPr/>
        </p:nvSpPr>
        <p:spPr>
          <a:xfrm>
            <a:off x="380444" y="714031"/>
            <a:ext cx="8419106" cy="3556355"/>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IBM Plex San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IBM Plex Sans"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IBM Plex Sans"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IBM Plex Sans"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marL="285750" indent="-285750" defTabSz="914400">
              <a:spcBef>
                <a:spcPts val="900"/>
              </a:spcBef>
              <a:buFont typeface="Wingdings" panose="05000000000000000000" pitchFamily="2" charset="2"/>
              <a:buChar char="Ø"/>
            </a:pPr>
            <a:r>
              <a:rPr lang="en-US" kern="0" dirty="0"/>
              <a:t>Needs design modeling of specific components</a:t>
            </a:r>
          </a:p>
          <a:p>
            <a:pPr marL="457202" lvl="1" indent="-285750" defTabSz="914400">
              <a:spcBef>
                <a:spcPts val="900"/>
              </a:spcBef>
              <a:buFont typeface="Wingdings" panose="05000000000000000000" pitchFamily="2" charset="2"/>
              <a:buChar char="Ø"/>
            </a:pPr>
            <a:r>
              <a:rPr lang="en-US" kern="0" dirty="0"/>
              <a:t>Works often lack details on microarchitectural implementation</a:t>
            </a:r>
          </a:p>
          <a:p>
            <a:pPr marL="457202" lvl="1" indent="-285750" defTabSz="914400">
              <a:spcBef>
                <a:spcPts val="900"/>
              </a:spcBef>
              <a:buFont typeface="Wingdings" panose="05000000000000000000" pitchFamily="2" charset="2"/>
              <a:buChar char="Ø"/>
            </a:pPr>
            <a:r>
              <a:rPr lang="en-US" kern="0" dirty="0"/>
              <a:t>Power/area/latency modeling for specific microarchitecture may not be publicly available</a:t>
            </a:r>
          </a:p>
          <a:p>
            <a:pPr marL="285750" indent="-285750" defTabSz="914400">
              <a:spcBef>
                <a:spcPts val="900"/>
              </a:spcBef>
              <a:buFont typeface="Wingdings" panose="05000000000000000000" pitchFamily="2" charset="2"/>
              <a:buChar char="Ø"/>
            </a:pPr>
            <a:r>
              <a:rPr lang="en-US" kern="0" dirty="0"/>
              <a:t>Lack of automatic code generation</a:t>
            </a:r>
          </a:p>
          <a:p>
            <a:pPr marL="457202" lvl="1" indent="-285750" defTabSz="914400">
              <a:spcBef>
                <a:spcPts val="900"/>
              </a:spcBef>
              <a:buFont typeface="Wingdings" panose="05000000000000000000" pitchFamily="2" charset="2"/>
              <a:buChar char="Ø"/>
            </a:pPr>
            <a:r>
              <a:rPr lang="en-US" kern="0" dirty="0"/>
              <a:t>Works often do not provide exact dataflow or execution method details</a:t>
            </a:r>
          </a:p>
          <a:p>
            <a:pPr marL="457202" lvl="1" indent="-285750" defTabSz="914400">
              <a:spcBef>
                <a:spcPts val="900"/>
              </a:spcBef>
              <a:buFont typeface="Wingdings" panose="05000000000000000000" pitchFamily="2" charset="2"/>
              <a:buChar char="Ø"/>
            </a:pPr>
            <a:r>
              <a:rPr lang="en-US" kern="0" dirty="0"/>
              <a:t>Defining tiled mapping and its code representation for invoking the evaluation could be challenging (time consuming) due to lack of access to optimized code for a given architecture/loop-kernel</a:t>
            </a:r>
          </a:p>
        </p:txBody>
      </p:sp>
    </p:spTree>
    <p:extLst>
      <p:ext uri="{BB962C8B-B14F-4D97-AF65-F5344CB8AC3E}">
        <p14:creationId xmlns:p14="http://schemas.microsoft.com/office/powerpoint/2010/main" val="438290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4</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321484" cy="830997"/>
          </a:xfrm>
          <a:prstGeom prst="rect">
            <a:avLst/>
          </a:prstGeom>
          <a:noFill/>
        </p:spPr>
        <p:txBody>
          <a:bodyPr wrap="square">
            <a:spAutoFit/>
          </a:bodyPr>
          <a:lstStyle/>
          <a:p>
            <a:r>
              <a:rPr lang="en-US" sz="2400" b="1" dirty="0"/>
              <a:t>Current Approaches: Architecture-Specific Design and  </a:t>
            </a:r>
            <a:br>
              <a:rPr lang="en-US" sz="2400" b="1" dirty="0"/>
            </a:br>
            <a:r>
              <a:rPr lang="en-US" sz="2400" b="1" dirty="0"/>
              <a:t>                                           Black-Box Design Optimization</a:t>
            </a:r>
          </a:p>
        </p:txBody>
      </p:sp>
      <p:sp>
        <p:nvSpPr>
          <p:cNvPr id="9" name="TextBox 8">
            <a:extLst>
              <a:ext uri="{FF2B5EF4-FFF2-40B4-BE49-F238E27FC236}">
                <a16:creationId xmlns:a16="http://schemas.microsoft.com/office/drawing/2014/main" id="{AD7CCBAD-E26B-4169-D933-EA2AD4AA01B3}"/>
              </a:ext>
            </a:extLst>
          </p:cNvPr>
          <p:cNvSpPr txBox="1"/>
          <p:nvPr/>
        </p:nvSpPr>
        <p:spPr>
          <a:xfrm>
            <a:off x="1551153" y="3345023"/>
            <a:ext cx="1443024" cy="830997"/>
          </a:xfrm>
          <a:prstGeom prst="rect">
            <a:avLst/>
          </a:prstGeom>
          <a:noFill/>
        </p:spPr>
        <p:txBody>
          <a:bodyPr wrap="none" rtlCol="0">
            <a:spAutoFit/>
          </a:bodyPr>
          <a:lstStyle/>
          <a:p>
            <a:pPr algn="ctr" defTabSz="914400"/>
            <a:r>
              <a:rPr lang="en-US" sz="1600" b="1" dirty="0"/>
              <a:t>Architecture </a:t>
            </a:r>
          </a:p>
          <a:p>
            <a:pPr algn="ctr" defTabSz="914400"/>
            <a:r>
              <a:rPr lang="en-US" sz="1600" b="1" dirty="0"/>
              <a:t>Template </a:t>
            </a:r>
          </a:p>
          <a:p>
            <a:pPr algn="ctr" defTabSz="914400"/>
            <a:r>
              <a:rPr lang="en-US" sz="1600" b="1" dirty="0"/>
              <a:t>Design</a:t>
            </a:r>
            <a:endParaRPr lang="en-US" sz="1400" b="1" dirty="0"/>
          </a:p>
        </p:txBody>
      </p:sp>
      <p:sp>
        <p:nvSpPr>
          <p:cNvPr id="11" name="TextBox 10">
            <a:extLst>
              <a:ext uri="{FF2B5EF4-FFF2-40B4-BE49-F238E27FC236}">
                <a16:creationId xmlns:a16="http://schemas.microsoft.com/office/drawing/2014/main" id="{CE4FE4B5-689F-C29A-D4D8-40174A9F99C0}"/>
              </a:ext>
            </a:extLst>
          </p:cNvPr>
          <p:cNvSpPr txBox="1"/>
          <p:nvPr/>
        </p:nvSpPr>
        <p:spPr>
          <a:xfrm>
            <a:off x="3533246" y="2977746"/>
            <a:ext cx="2257349" cy="1569660"/>
          </a:xfrm>
          <a:prstGeom prst="rect">
            <a:avLst/>
          </a:prstGeom>
          <a:noFill/>
        </p:spPr>
        <p:txBody>
          <a:bodyPr wrap="none" rtlCol="0">
            <a:spAutoFit/>
          </a:bodyPr>
          <a:lstStyle/>
          <a:p>
            <a:pPr algn="ctr" defTabSz="914400"/>
            <a:r>
              <a:rPr lang="en-US" sz="1600" b="1" dirty="0"/>
              <a:t>Architecture </a:t>
            </a:r>
            <a:br>
              <a:rPr lang="en-US" sz="1600" b="1" dirty="0"/>
            </a:br>
            <a:r>
              <a:rPr lang="en-US" sz="1600" b="1" dirty="0"/>
              <a:t>Modeling, Workload </a:t>
            </a:r>
            <a:br>
              <a:rPr lang="en-US" sz="1600" b="1" dirty="0"/>
            </a:br>
            <a:r>
              <a:rPr lang="en-US" sz="1600" b="1" dirty="0"/>
              <a:t>Characterization and </a:t>
            </a:r>
            <a:br>
              <a:rPr lang="en-US" sz="1600" b="1" dirty="0"/>
            </a:br>
            <a:r>
              <a:rPr lang="en-US" sz="1600" b="1" dirty="0"/>
              <a:t>Optimization for</a:t>
            </a:r>
            <a:br>
              <a:rPr lang="en-US" sz="1600" b="1" dirty="0"/>
            </a:br>
            <a:r>
              <a:rPr lang="en-US" sz="1600" b="1" dirty="0"/>
              <a:t>Specific Architecture</a:t>
            </a:r>
            <a:br>
              <a:rPr lang="en-US" sz="1600" b="1" dirty="0"/>
            </a:br>
            <a:r>
              <a:rPr lang="en-US" sz="1600" b="1" dirty="0"/>
              <a:t>Template/Dataflows</a:t>
            </a:r>
          </a:p>
        </p:txBody>
      </p:sp>
      <p:sp>
        <p:nvSpPr>
          <p:cNvPr id="12" name="TextBox 11">
            <a:extLst>
              <a:ext uri="{FF2B5EF4-FFF2-40B4-BE49-F238E27FC236}">
                <a16:creationId xmlns:a16="http://schemas.microsoft.com/office/drawing/2014/main" id="{D2D931C2-BCDD-F2AA-0F1F-3E5835599B25}"/>
              </a:ext>
            </a:extLst>
          </p:cNvPr>
          <p:cNvSpPr txBox="1"/>
          <p:nvPr/>
        </p:nvSpPr>
        <p:spPr>
          <a:xfrm>
            <a:off x="6486859" y="3205027"/>
            <a:ext cx="1696401" cy="830997"/>
          </a:xfrm>
          <a:prstGeom prst="rect">
            <a:avLst/>
          </a:prstGeom>
          <a:noFill/>
        </p:spPr>
        <p:txBody>
          <a:bodyPr wrap="square" rtlCol="0">
            <a:spAutoFit/>
          </a:bodyPr>
          <a:lstStyle/>
          <a:p>
            <a:pPr algn="ctr" defTabSz="914400"/>
            <a:r>
              <a:rPr lang="en-US" sz="1600" b="1" dirty="0"/>
              <a:t>Black-Box</a:t>
            </a:r>
            <a:br>
              <a:rPr lang="en-US" sz="1600" b="1" dirty="0"/>
            </a:br>
            <a:r>
              <a:rPr lang="en-US" sz="1600" b="1" dirty="0"/>
              <a:t>Design Space</a:t>
            </a:r>
            <a:br>
              <a:rPr lang="en-US" sz="1600" b="1" dirty="0"/>
            </a:br>
            <a:r>
              <a:rPr lang="en-US" sz="1600" b="1" dirty="0"/>
              <a:t>Explorations</a:t>
            </a:r>
          </a:p>
        </p:txBody>
      </p:sp>
      <p:pic>
        <p:nvPicPr>
          <p:cNvPr id="14" name="Graphic 13" descr="Processor with solid fill">
            <a:extLst>
              <a:ext uri="{FF2B5EF4-FFF2-40B4-BE49-F238E27FC236}">
                <a16:creationId xmlns:a16="http://schemas.microsoft.com/office/drawing/2014/main" id="{A2513D61-8646-8648-8849-50ED7D1CDA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2246" y="3360616"/>
            <a:ext cx="519820" cy="519820"/>
          </a:xfrm>
          <a:prstGeom prst="rect">
            <a:avLst/>
          </a:prstGeom>
        </p:spPr>
      </p:pic>
      <p:pic>
        <p:nvPicPr>
          <p:cNvPr id="16" name="Picture 15">
            <a:extLst>
              <a:ext uri="{FF2B5EF4-FFF2-40B4-BE49-F238E27FC236}">
                <a16:creationId xmlns:a16="http://schemas.microsoft.com/office/drawing/2014/main" id="{857FDEB5-AD1F-3FD6-45BB-122723990A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474503" y="1481326"/>
            <a:ext cx="2037738" cy="1213902"/>
          </a:xfrm>
          <a:prstGeom prst="rect">
            <a:avLst/>
          </a:prstGeom>
        </p:spPr>
      </p:pic>
      <p:pic>
        <p:nvPicPr>
          <p:cNvPr id="17" name="Picture 2" descr="Design-Space Exploration - an overview | ScienceDirect Topics">
            <a:extLst>
              <a:ext uri="{FF2B5EF4-FFF2-40B4-BE49-F238E27FC236}">
                <a16:creationId xmlns:a16="http://schemas.microsoft.com/office/drawing/2014/main" id="{91EAE5A7-F9AD-BC81-3012-A415829DFC6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9828" y="1376304"/>
            <a:ext cx="1850464" cy="135864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271260F-3F4D-8EAB-C314-2B4A615168CD}"/>
              </a:ext>
            </a:extLst>
          </p:cNvPr>
          <p:cNvGrpSpPr/>
          <p:nvPr/>
        </p:nvGrpSpPr>
        <p:grpSpPr>
          <a:xfrm>
            <a:off x="3977609" y="1253411"/>
            <a:ext cx="1944590" cy="1409580"/>
            <a:chOff x="2224153" y="1100423"/>
            <a:chExt cx="2230410" cy="1727526"/>
          </a:xfrm>
        </p:grpSpPr>
        <p:pic>
          <p:nvPicPr>
            <p:cNvPr id="19" name="Picture 18">
              <a:extLst>
                <a:ext uri="{FF2B5EF4-FFF2-40B4-BE49-F238E27FC236}">
                  <a16:creationId xmlns:a16="http://schemas.microsoft.com/office/drawing/2014/main" id="{40844F22-D124-687B-E01C-49DE5F339959}"/>
                </a:ext>
              </a:extLst>
            </p:cNvPr>
            <p:cNvPicPr>
              <a:picLocks noChangeAspect="1"/>
            </p:cNvPicPr>
            <p:nvPr/>
          </p:nvPicPr>
          <p:blipFill rotWithShape="1">
            <a:blip r:embed="rId7">
              <a:clrChange>
                <a:clrFrom>
                  <a:srgbClr val="FFFFFF"/>
                </a:clrFrom>
                <a:clrTo>
                  <a:srgbClr val="FFFFFF">
                    <a:alpha val="0"/>
                  </a:srgbClr>
                </a:clrTo>
              </a:clrChange>
            </a:blip>
            <a:srcRect l="34694" t="39586" r="34889" b="22946"/>
            <a:stretch/>
          </p:blipFill>
          <p:spPr>
            <a:xfrm>
              <a:off x="2224153" y="1953744"/>
              <a:ext cx="1631848" cy="874205"/>
            </a:xfrm>
            <a:prstGeom prst="rect">
              <a:avLst/>
            </a:prstGeom>
          </p:spPr>
        </p:pic>
        <p:pic>
          <p:nvPicPr>
            <p:cNvPr id="20" name="Picture 19">
              <a:extLst>
                <a:ext uri="{FF2B5EF4-FFF2-40B4-BE49-F238E27FC236}">
                  <a16:creationId xmlns:a16="http://schemas.microsoft.com/office/drawing/2014/main" id="{D4A0B4EF-1012-C722-AB16-7FA9E4706C0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273844" y="1100423"/>
              <a:ext cx="396644" cy="885366"/>
            </a:xfrm>
            <a:prstGeom prst="rect">
              <a:avLst/>
            </a:prstGeom>
          </p:spPr>
        </p:pic>
        <p:pic>
          <p:nvPicPr>
            <p:cNvPr id="21" name="Picture 20">
              <a:extLst>
                <a:ext uri="{FF2B5EF4-FFF2-40B4-BE49-F238E27FC236}">
                  <a16:creationId xmlns:a16="http://schemas.microsoft.com/office/drawing/2014/main" id="{1C540098-5575-2303-B9DE-941F3948D18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712613" y="1361723"/>
              <a:ext cx="363432" cy="547782"/>
            </a:xfrm>
            <a:prstGeom prst="rect">
              <a:avLst/>
            </a:prstGeom>
          </p:spPr>
        </p:pic>
        <p:pic>
          <p:nvPicPr>
            <p:cNvPr id="22" name="Picture 21">
              <a:extLst>
                <a:ext uri="{FF2B5EF4-FFF2-40B4-BE49-F238E27FC236}">
                  <a16:creationId xmlns:a16="http://schemas.microsoft.com/office/drawing/2014/main" id="{0DA9C2DD-8DA1-4025-4A07-14987BA56D4B}"/>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077808" y="1494366"/>
              <a:ext cx="914717" cy="287045"/>
            </a:xfrm>
            <a:prstGeom prst="rect">
              <a:avLst/>
            </a:prstGeom>
          </p:spPr>
        </p:pic>
        <p:sp>
          <p:nvSpPr>
            <p:cNvPr id="23" name="TextBox 22">
              <a:extLst>
                <a:ext uri="{FF2B5EF4-FFF2-40B4-BE49-F238E27FC236}">
                  <a16:creationId xmlns:a16="http://schemas.microsoft.com/office/drawing/2014/main" id="{8BE73A28-A6BF-21AF-495E-280E29FB8DE8}"/>
                </a:ext>
              </a:extLst>
            </p:cNvPr>
            <p:cNvSpPr txBox="1"/>
            <p:nvPr/>
          </p:nvSpPr>
          <p:spPr>
            <a:xfrm>
              <a:off x="2935351" y="1186871"/>
              <a:ext cx="964175" cy="307777"/>
            </a:xfrm>
            <a:prstGeom prst="rect">
              <a:avLst/>
            </a:prstGeom>
            <a:noFill/>
          </p:spPr>
          <p:txBody>
            <a:bodyPr wrap="none" rtlCol="0">
              <a:spAutoFit/>
            </a:bodyPr>
            <a:lstStyle/>
            <a:p>
              <a:pPr defTabSz="914400">
                <a:defRPr/>
              </a:pPr>
              <a:r>
                <a:rPr lang="en-US" sz="1400" kern="0" dirty="0">
                  <a:solidFill>
                    <a:srgbClr val="0F2E4C"/>
                  </a:solidFill>
                  <a:latin typeface="Abadi MT Std"/>
                </a:rPr>
                <a:t>Workloads</a:t>
              </a:r>
            </a:p>
          </p:txBody>
        </p:sp>
        <p:pic>
          <p:nvPicPr>
            <p:cNvPr id="24" name="Picture 23">
              <a:extLst>
                <a:ext uri="{FF2B5EF4-FFF2-40B4-BE49-F238E27FC236}">
                  <a16:creationId xmlns:a16="http://schemas.microsoft.com/office/drawing/2014/main" id="{C8A5AF23-208B-33D4-5AD7-B833618A1544}"/>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029430" y="1850726"/>
              <a:ext cx="363432" cy="218765"/>
            </a:xfrm>
            <a:prstGeom prst="rect">
              <a:avLst/>
            </a:prstGeom>
          </p:spPr>
        </p:pic>
        <p:pic>
          <p:nvPicPr>
            <p:cNvPr id="25" name="Picture 24">
              <a:extLst>
                <a:ext uri="{FF2B5EF4-FFF2-40B4-BE49-F238E27FC236}">
                  <a16:creationId xmlns:a16="http://schemas.microsoft.com/office/drawing/2014/main" id="{07CEFD7D-4343-8136-FBB0-06F240170E41}"/>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4019108" y="2314285"/>
              <a:ext cx="387020" cy="362211"/>
            </a:xfrm>
            <a:prstGeom prst="rect">
              <a:avLst/>
            </a:prstGeom>
          </p:spPr>
        </p:pic>
        <p:pic>
          <p:nvPicPr>
            <p:cNvPr id="26" name="Graphic 25" descr="Gauge with solid fill">
              <a:extLst>
                <a:ext uri="{FF2B5EF4-FFF2-40B4-BE49-F238E27FC236}">
                  <a16:creationId xmlns:a16="http://schemas.microsoft.com/office/drawing/2014/main" id="{09EC0B5F-62EC-4729-9019-40FB97510074}"/>
                </a:ext>
              </a:extLst>
            </p:cNvPr>
            <p:cNvPicPr>
              <a:picLocks noChangeAspect="1"/>
            </p:cNvPicPr>
            <p:nvPr/>
          </p:nvPicPr>
          <p:blipFill>
            <a:blip r:embed="rId13">
              <a:clrChange>
                <a:clrFrom>
                  <a:srgbClr val="FFFFFF"/>
                </a:clrFrom>
                <a:clrTo>
                  <a:srgbClr val="FFFFFF">
                    <a:alpha val="0"/>
                  </a:srgbClr>
                </a:clrTo>
              </a:clrChange>
              <a:extLst>
                <a:ext uri="{96DAC541-7B7A-43D3-8B79-37D633B846F1}">
                  <asvg:svgBlip xmlns:asvg="http://schemas.microsoft.com/office/drawing/2016/SVG/main" r:embed="rId14"/>
                </a:ext>
              </a:extLst>
            </a:blip>
            <a:stretch>
              <a:fillRect/>
            </a:stretch>
          </p:blipFill>
          <p:spPr>
            <a:xfrm>
              <a:off x="4052731" y="1985789"/>
              <a:ext cx="362211" cy="362211"/>
            </a:xfrm>
            <a:prstGeom prst="rect">
              <a:avLst/>
            </a:prstGeom>
          </p:spPr>
        </p:pic>
        <p:sp>
          <p:nvSpPr>
            <p:cNvPr id="27" name="TextBox 26">
              <a:extLst>
                <a:ext uri="{FF2B5EF4-FFF2-40B4-BE49-F238E27FC236}">
                  <a16:creationId xmlns:a16="http://schemas.microsoft.com/office/drawing/2014/main" id="{7F60BAE8-4405-15D1-9797-F53213B306E1}"/>
                </a:ext>
              </a:extLst>
            </p:cNvPr>
            <p:cNvSpPr txBox="1"/>
            <p:nvPr/>
          </p:nvSpPr>
          <p:spPr>
            <a:xfrm>
              <a:off x="3992962" y="1529455"/>
              <a:ext cx="461601" cy="307777"/>
            </a:xfrm>
            <a:prstGeom prst="rect">
              <a:avLst/>
            </a:prstGeom>
            <a:noFill/>
          </p:spPr>
          <p:txBody>
            <a:bodyPr wrap="none" rtlCol="0">
              <a:spAutoFit/>
            </a:bodyPr>
            <a:lstStyle/>
            <a:p>
              <a:pPr defTabSz="914400">
                <a:defRPr/>
              </a:pPr>
              <a:r>
                <a:rPr lang="en-US" sz="1400" kern="0" dirty="0">
                  <a:solidFill>
                    <a:srgbClr val="0F2E4C"/>
                  </a:solidFill>
                  <a:latin typeface="Abadi MT Std"/>
                </a:rPr>
                <a:t>PPA</a:t>
              </a:r>
            </a:p>
          </p:txBody>
        </p:sp>
        <p:sp>
          <p:nvSpPr>
            <p:cNvPr id="28" name="Arrow: Down 27">
              <a:extLst>
                <a:ext uri="{FF2B5EF4-FFF2-40B4-BE49-F238E27FC236}">
                  <a16:creationId xmlns:a16="http://schemas.microsoft.com/office/drawing/2014/main" id="{D6134DCE-BEA4-709F-6D5D-B6404767C2AC}"/>
                </a:ext>
              </a:extLst>
            </p:cNvPr>
            <p:cNvSpPr/>
            <p:nvPr/>
          </p:nvSpPr>
          <p:spPr>
            <a:xfrm>
              <a:off x="3270848" y="1781411"/>
              <a:ext cx="191079" cy="218765"/>
            </a:xfrm>
            <a:prstGeom prst="downArrow">
              <a:avLst/>
            </a:prstGeom>
            <a:solidFill>
              <a:srgbClr val="7030A0"/>
            </a:solidFill>
            <a:ln w="12700" cap="flat" cmpd="sng" algn="ctr">
              <a:solidFill>
                <a:srgbClr val="205D98">
                  <a:shade val="15000"/>
                </a:srgbClr>
              </a:solidFill>
              <a:prstDash val="solid"/>
              <a:miter lim="800000"/>
            </a:ln>
            <a:effectLst/>
          </p:spPr>
          <p:txBody>
            <a:bodyPr rtlCol="0" anchor="ctr"/>
            <a:lstStyle/>
            <a:p>
              <a:pPr algn="ctr" defTabSz="914400">
                <a:defRPr/>
              </a:pPr>
              <a:endParaRPr lang="en-US" sz="1800" kern="0">
                <a:solidFill>
                  <a:prstClr val="white"/>
                </a:solidFill>
                <a:latin typeface="Abadi MT Std"/>
              </a:endParaRPr>
            </a:p>
          </p:txBody>
        </p:sp>
        <p:sp>
          <p:nvSpPr>
            <p:cNvPr id="29" name="Right Brace 28">
              <a:extLst>
                <a:ext uri="{FF2B5EF4-FFF2-40B4-BE49-F238E27FC236}">
                  <a16:creationId xmlns:a16="http://schemas.microsoft.com/office/drawing/2014/main" id="{5388CCED-5103-A219-C2BE-3912DB738444}"/>
                </a:ext>
              </a:extLst>
            </p:cNvPr>
            <p:cNvSpPr/>
            <p:nvPr/>
          </p:nvSpPr>
          <p:spPr>
            <a:xfrm>
              <a:off x="3899526" y="1494648"/>
              <a:ext cx="144391" cy="1034812"/>
            </a:xfrm>
            <a:prstGeom prst="rightBrace">
              <a:avLst/>
            </a:prstGeom>
            <a:noFill/>
            <a:ln w="6350" cap="flat" cmpd="sng" algn="ctr">
              <a:solidFill>
                <a:srgbClr val="7030A0"/>
              </a:solidFill>
              <a:prstDash val="solid"/>
              <a:miter lim="800000"/>
            </a:ln>
            <a:effectLst/>
          </p:spPr>
          <p:txBody>
            <a:bodyPr rtlCol="0" anchor="ctr"/>
            <a:lstStyle/>
            <a:p>
              <a:pPr algn="ctr" defTabSz="914400">
                <a:defRPr/>
              </a:pPr>
              <a:endParaRPr lang="en-US" sz="1800" kern="0">
                <a:solidFill>
                  <a:srgbClr val="0F2E4C"/>
                </a:solidFill>
                <a:latin typeface="Abadi MT Std"/>
              </a:endParaRPr>
            </a:p>
          </p:txBody>
        </p:sp>
      </p:grpSp>
      <p:cxnSp>
        <p:nvCxnSpPr>
          <p:cNvPr id="30" name="Straight Arrow Connector 29">
            <a:extLst>
              <a:ext uri="{FF2B5EF4-FFF2-40B4-BE49-F238E27FC236}">
                <a16:creationId xmlns:a16="http://schemas.microsoft.com/office/drawing/2014/main" id="{B786EC05-E6B8-4BE7-B1CF-CD45B2A19EA9}"/>
              </a:ext>
            </a:extLst>
          </p:cNvPr>
          <p:cNvCxnSpPr>
            <a:cxnSpLocks/>
            <a:stCxn id="9" idx="3"/>
            <a:endCxn id="11" idx="1"/>
          </p:cNvCxnSpPr>
          <p:nvPr/>
        </p:nvCxnSpPr>
        <p:spPr>
          <a:xfrm>
            <a:off x="2994177" y="3760522"/>
            <a:ext cx="539069" cy="2054"/>
          </a:xfrm>
          <a:prstGeom prst="straightConnector1">
            <a:avLst/>
          </a:prstGeom>
          <a:noFill/>
          <a:ln w="38100" cap="flat" cmpd="sng" algn="ctr">
            <a:solidFill>
              <a:srgbClr val="FF9900"/>
            </a:solidFill>
            <a:prstDash val="solid"/>
            <a:miter lim="800000"/>
            <a:tailEnd type="triangle"/>
          </a:ln>
          <a:effectLst/>
        </p:spPr>
      </p:cxnSp>
      <p:cxnSp>
        <p:nvCxnSpPr>
          <p:cNvPr id="31" name="Straight Arrow Connector 30">
            <a:extLst>
              <a:ext uri="{FF2B5EF4-FFF2-40B4-BE49-F238E27FC236}">
                <a16:creationId xmlns:a16="http://schemas.microsoft.com/office/drawing/2014/main" id="{A714829B-037A-1CB5-D387-E887329EA994}"/>
              </a:ext>
            </a:extLst>
          </p:cNvPr>
          <p:cNvCxnSpPr>
            <a:cxnSpLocks/>
          </p:cNvCxnSpPr>
          <p:nvPr/>
        </p:nvCxnSpPr>
        <p:spPr>
          <a:xfrm flipV="1">
            <a:off x="5729758" y="3646798"/>
            <a:ext cx="509372" cy="1"/>
          </a:xfrm>
          <a:prstGeom prst="straightConnector1">
            <a:avLst/>
          </a:prstGeom>
          <a:noFill/>
          <a:ln w="38100" cap="flat" cmpd="sng" algn="ctr">
            <a:solidFill>
              <a:srgbClr val="FF9900"/>
            </a:solidFill>
            <a:prstDash val="solid"/>
            <a:miter lim="800000"/>
            <a:tailEnd type="triangle"/>
          </a:ln>
          <a:effectLst/>
        </p:spPr>
      </p:cxnSp>
    </p:spTree>
    <p:extLst>
      <p:ext uri="{BB962C8B-B14F-4D97-AF65-F5344CB8AC3E}">
        <p14:creationId xmlns:p14="http://schemas.microsoft.com/office/powerpoint/2010/main" val="4191872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5</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321484" cy="461665"/>
          </a:xfrm>
          <a:prstGeom prst="rect">
            <a:avLst/>
          </a:prstGeom>
          <a:noFill/>
        </p:spPr>
        <p:txBody>
          <a:bodyPr wrap="square">
            <a:spAutoFit/>
          </a:bodyPr>
          <a:lstStyle/>
          <a:p>
            <a:r>
              <a:rPr lang="en-US" sz="2400" b="1" dirty="0"/>
              <a:t>Current Approaches: Examples</a:t>
            </a:r>
          </a:p>
        </p:txBody>
      </p:sp>
      <p:pic>
        <p:nvPicPr>
          <p:cNvPr id="2" name="Picture 1">
            <a:extLst>
              <a:ext uri="{FF2B5EF4-FFF2-40B4-BE49-F238E27FC236}">
                <a16:creationId xmlns:a16="http://schemas.microsoft.com/office/drawing/2014/main" id="{03C9DDD3-1456-A979-5D67-1956959DFE58}"/>
              </a:ext>
            </a:extLst>
          </p:cNvPr>
          <p:cNvPicPr>
            <a:picLocks noChangeAspect="1"/>
          </p:cNvPicPr>
          <p:nvPr/>
        </p:nvPicPr>
        <p:blipFill rotWithShape="1">
          <a:blip r:embed="rId3">
            <a:clrChange>
              <a:clrFrom>
                <a:srgbClr val="FFFFFF"/>
              </a:clrFrom>
              <a:clrTo>
                <a:srgbClr val="FFFFFF">
                  <a:alpha val="0"/>
                </a:srgbClr>
              </a:clrTo>
            </a:clrChange>
          </a:blip>
          <a:srcRect l="12855" r="16225" b="38278"/>
          <a:stretch/>
        </p:blipFill>
        <p:spPr>
          <a:xfrm>
            <a:off x="484312" y="1241169"/>
            <a:ext cx="3168503" cy="2037745"/>
          </a:xfrm>
          <a:prstGeom prst="rect">
            <a:avLst/>
          </a:prstGeom>
        </p:spPr>
      </p:pic>
      <p:sp>
        <p:nvSpPr>
          <p:cNvPr id="3" name="TextBox 2">
            <a:extLst>
              <a:ext uri="{FF2B5EF4-FFF2-40B4-BE49-F238E27FC236}">
                <a16:creationId xmlns:a16="http://schemas.microsoft.com/office/drawing/2014/main" id="{42F294AF-046B-F2C5-49DA-014D9DEB90ED}"/>
              </a:ext>
            </a:extLst>
          </p:cNvPr>
          <p:cNvSpPr txBox="1"/>
          <p:nvPr/>
        </p:nvSpPr>
        <p:spPr>
          <a:xfrm>
            <a:off x="2150120" y="2694316"/>
            <a:ext cx="2472680" cy="738664"/>
          </a:xfrm>
          <a:prstGeom prst="rect">
            <a:avLst/>
          </a:prstGeom>
          <a:noFill/>
        </p:spPr>
        <p:txBody>
          <a:bodyPr wrap="square">
            <a:spAutoFit/>
          </a:bodyPr>
          <a:lstStyle/>
          <a:p>
            <a:r>
              <a:rPr lang="en-US" sz="1400" b="1" dirty="0"/>
              <a:t>Google TPU Based Architecture Template</a:t>
            </a:r>
            <a:br>
              <a:rPr lang="en-US" sz="1400" b="1" dirty="0"/>
            </a:br>
            <a:r>
              <a:rPr lang="en-US" sz="1400" b="1" dirty="0"/>
              <a:t>[ASPLOS 2022]</a:t>
            </a:r>
          </a:p>
        </p:txBody>
      </p:sp>
      <p:pic>
        <p:nvPicPr>
          <p:cNvPr id="5" name="Picture 4">
            <a:extLst>
              <a:ext uri="{FF2B5EF4-FFF2-40B4-BE49-F238E27FC236}">
                <a16:creationId xmlns:a16="http://schemas.microsoft.com/office/drawing/2014/main" id="{F38D36A2-F1BE-FBBE-CDA0-106A550FB357}"/>
              </a:ext>
            </a:extLst>
          </p:cNvPr>
          <p:cNvPicPr>
            <a:picLocks noChangeAspect="1"/>
          </p:cNvPicPr>
          <p:nvPr/>
        </p:nvPicPr>
        <p:blipFill>
          <a:blip r:embed="rId4"/>
          <a:stretch>
            <a:fillRect/>
          </a:stretch>
        </p:blipFill>
        <p:spPr>
          <a:xfrm>
            <a:off x="4771489" y="690357"/>
            <a:ext cx="3614404" cy="3139368"/>
          </a:xfrm>
          <a:prstGeom prst="rect">
            <a:avLst/>
          </a:prstGeom>
        </p:spPr>
      </p:pic>
      <p:sp>
        <p:nvSpPr>
          <p:cNvPr id="6" name="TextBox 5">
            <a:extLst>
              <a:ext uri="{FF2B5EF4-FFF2-40B4-BE49-F238E27FC236}">
                <a16:creationId xmlns:a16="http://schemas.microsoft.com/office/drawing/2014/main" id="{A2B79693-2F1E-0976-C2E7-775A950F2B8C}"/>
              </a:ext>
            </a:extLst>
          </p:cNvPr>
          <p:cNvSpPr txBox="1"/>
          <p:nvPr/>
        </p:nvSpPr>
        <p:spPr>
          <a:xfrm>
            <a:off x="4844061" y="3917459"/>
            <a:ext cx="3614404" cy="738664"/>
          </a:xfrm>
          <a:prstGeom prst="rect">
            <a:avLst/>
          </a:prstGeom>
          <a:noFill/>
        </p:spPr>
        <p:txBody>
          <a:bodyPr wrap="square">
            <a:spAutoFit/>
          </a:bodyPr>
          <a:lstStyle/>
          <a:p>
            <a:r>
              <a:rPr lang="en-US" sz="1400" b="1" dirty="0"/>
              <a:t>NVIDIA </a:t>
            </a:r>
            <a:r>
              <a:rPr lang="en-US" sz="1400" b="1" dirty="0" err="1"/>
              <a:t>MAGNet</a:t>
            </a:r>
            <a:r>
              <a:rPr lang="en-US" sz="1400" b="1" dirty="0"/>
              <a:t>: </a:t>
            </a:r>
            <a:br>
              <a:rPr lang="en-US" sz="1400" b="1" dirty="0"/>
            </a:br>
            <a:r>
              <a:rPr lang="en-US" sz="1400" b="1" dirty="0"/>
              <a:t>Modular Accelerator Generator for Neural Networks [ICCAD 2019]</a:t>
            </a:r>
          </a:p>
        </p:txBody>
      </p:sp>
    </p:spTree>
    <p:extLst>
      <p:ext uri="{BB962C8B-B14F-4D97-AF65-F5344CB8AC3E}">
        <p14:creationId xmlns:p14="http://schemas.microsoft.com/office/powerpoint/2010/main" val="3503009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94610A4-C6B1-9870-E240-E0FAE19FC5E0}"/>
              </a:ext>
            </a:extLst>
          </p:cNvPr>
          <p:cNvSpPr>
            <a:spLocks noGrp="1"/>
          </p:cNvSpPr>
          <p:nvPr>
            <p:ph type="body" sz="quarter" idx="12"/>
          </p:nvPr>
        </p:nvSpPr>
        <p:spPr>
          <a:xfrm>
            <a:off x="380444" y="1149459"/>
            <a:ext cx="8419106" cy="3556355"/>
          </a:xfrm>
        </p:spPr>
        <p:txBody>
          <a:bodyPr/>
          <a:lstStyle/>
          <a:p>
            <a:pPr marL="285750" indent="-285750">
              <a:spcBef>
                <a:spcPts val="900"/>
              </a:spcBef>
              <a:buFont typeface="Wingdings" panose="05000000000000000000" pitchFamily="2" charset="2"/>
              <a:buChar char="Ø"/>
            </a:pPr>
            <a:r>
              <a:rPr lang="en-US" sz="1600" b="1" dirty="0"/>
              <a:t>Inefficiency</a:t>
            </a:r>
          </a:p>
          <a:p>
            <a:pPr marL="457202" lvl="1" indent="-285750">
              <a:spcBef>
                <a:spcPts val="900"/>
              </a:spcBef>
              <a:buFont typeface="Wingdings" panose="05000000000000000000" pitchFamily="2" charset="2"/>
              <a:buChar char="Ø"/>
            </a:pPr>
            <a:r>
              <a:rPr lang="en-US" dirty="0"/>
              <a:t>Fixed dataflows or mappings do not adapt to workloads or new hardware features</a:t>
            </a:r>
          </a:p>
          <a:p>
            <a:pPr marL="457202" lvl="1" indent="-285750">
              <a:spcBef>
                <a:spcPts val="900"/>
              </a:spcBef>
              <a:spcAft>
                <a:spcPts val="1800"/>
              </a:spcAft>
              <a:buFont typeface="Wingdings" panose="05000000000000000000" pitchFamily="2" charset="2"/>
              <a:buChar char="Ø"/>
            </a:pPr>
            <a:r>
              <a:rPr lang="en-US" dirty="0"/>
              <a:t>Excessive samples searched by black-box explorations lead to invalid/inefficient designs</a:t>
            </a:r>
            <a:endParaRPr lang="en-US" sz="1600" dirty="0"/>
          </a:p>
          <a:p>
            <a:pPr marL="285750" indent="-285750">
              <a:spcBef>
                <a:spcPts val="900"/>
              </a:spcBef>
              <a:buFont typeface="Wingdings" panose="05000000000000000000" pitchFamily="2" charset="2"/>
              <a:buChar char="Ø"/>
            </a:pPr>
            <a:r>
              <a:rPr lang="en-US" sz="1600" b="1" dirty="0"/>
              <a:t>Non-Explainability</a:t>
            </a:r>
          </a:p>
          <a:p>
            <a:pPr marL="457202" lvl="1" indent="-285750">
              <a:spcBef>
                <a:spcPts val="900"/>
              </a:spcBef>
              <a:spcAft>
                <a:spcPts val="1800"/>
              </a:spcAft>
              <a:buFont typeface="Wingdings" panose="05000000000000000000" pitchFamily="2" charset="2"/>
              <a:buChar char="Ø"/>
            </a:pPr>
            <a:r>
              <a:rPr lang="en-US" dirty="0"/>
              <a:t>Lacks insights about why certain design configuration leads to some costs </a:t>
            </a:r>
            <a:r>
              <a:rPr lang="en-US" dirty="0">
                <a:sym typeface="Wingdings" panose="05000000000000000000" pitchFamily="2" charset="2"/>
              </a:rPr>
              <a:t></a:t>
            </a:r>
            <a:r>
              <a:rPr lang="en-US" dirty="0"/>
              <a:t> impacts analysis, sampling, and fine-tuning of designs by tools/experts</a:t>
            </a:r>
          </a:p>
          <a:p>
            <a:pPr marL="285750" indent="-285750">
              <a:spcBef>
                <a:spcPts val="900"/>
              </a:spcBef>
              <a:buFont typeface="Wingdings" panose="05000000000000000000" pitchFamily="2" charset="2"/>
              <a:buChar char="Ø"/>
            </a:pPr>
            <a:r>
              <a:rPr lang="en-US" sz="1600" b="1" dirty="0"/>
              <a:t>Lack of Agility</a:t>
            </a:r>
          </a:p>
          <a:p>
            <a:pPr marL="457202" lvl="1" indent="-285750">
              <a:spcBef>
                <a:spcPts val="900"/>
              </a:spcBef>
              <a:buFont typeface="Wingdings" panose="05000000000000000000" pitchFamily="2" charset="2"/>
              <a:buChar char="Ø"/>
            </a:pPr>
            <a:r>
              <a:rPr lang="en-US" dirty="0"/>
              <a:t>Excessive sampling takes days—weeks for exploration, preventing runtime optimization</a:t>
            </a:r>
          </a:p>
          <a:p>
            <a:pPr marL="457202" lvl="1" indent="-285750">
              <a:spcBef>
                <a:spcPts val="900"/>
              </a:spcBef>
              <a:buFont typeface="Wingdings" panose="05000000000000000000" pitchFamily="2" charset="2"/>
              <a:buChar char="Ø"/>
            </a:pPr>
            <a:r>
              <a:rPr lang="en-US" dirty="0"/>
              <a:t>Months-long tooling efforts for architecture-specific design quantification and characterization impacts time to market and further reusability of design tools</a:t>
            </a:r>
          </a:p>
        </p:txBody>
      </p:sp>
      <p:sp>
        <p:nvSpPr>
          <p:cNvPr id="4" name="Slide Number Placeholder"/>
          <p:cNvSpPr>
            <a:spLocks noGrp="1"/>
          </p:cNvSpPr>
          <p:nvPr>
            <p:ph type="sldNum" sz="quarter" idx="11"/>
          </p:nvPr>
        </p:nvSpPr>
        <p:spPr/>
        <p:txBody>
          <a:bodyPr/>
          <a:lstStyle/>
          <a:p>
            <a:fld id="{59395FB3-9C97-154F-86B2-7E381B951268}" type="slidenum">
              <a:rPr lang="en-US" sz="1100" smtClean="0"/>
              <a:pPr/>
              <a:t>6</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321484" cy="830997"/>
          </a:xfrm>
          <a:prstGeom prst="rect">
            <a:avLst/>
          </a:prstGeom>
          <a:noFill/>
        </p:spPr>
        <p:txBody>
          <a:bodyPr wrap="square">
            <a:spAutoFit/>
          </a:bodyPr>
          <a:lstStyle/>
          <a:p>
            <a:r>
              <a:rPr lang="en-US" sz="2400" b="1" dirty="0"/>
              <a:t>Challenges with Limiting Design Space and Black-Box Optimizations</a:t>
            </a:r>
          </a:p>
        </p:txBody>
      </p:sp>
      <p:grpSp>
        <p:nvGrpSpPr>
          <p:cNvPr id="27" name="Group 26">
            <a:extLst>
              <a:ext uri="{FF2B5EF4-FFF2-40B4-BE49-F238E27FC236}">
                <a16:creationId xmlns:a16="http://schemas.microsoft.com/office/drawing/2014/main" id="{82BE1065-3F25-4B3E-13D6-8758B8917E20}"/>
              </a:ext>
            </a:extLst>
          </p:cNvPr>
          <p:cNvGrpSpPr/>
          <p:nvPr/>
        </p:nvGrpSpPr>
        <p:grpSpPr>
          <a:xfrm>
            <a:off x="2511307" y="1174720"/>
            <a:ext cx="628185" cy="223462"/>
            <a:chOff x="2137317" y="1120241"/>
            <a:chExt cx="799170" cy="330820"/>
          </a:xfrm>
        </p:grpSpPr>
        <p:pic>
          <p:nvPicPr>
            <p:cNvPr id="8" name="Graphic 7" descr="Dollar with solid fill">
              <a:extLst>
                <a:ext uri="{FF2B5EF4-FFF2-40B4-BE49-F238E27FC236}">
                  <a16:creationId xmlns:a16="http://schemas.microsoft.com/office/drawing/2014/main" id="{306D4E99-2FB2-F8CF-5748-7607E148F9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7317" y="1123956"/>
              <a:ext cx="323385" cy="323385"/>
            </a:xfrm>
            <a:prstGeom prst="rect">
              <a:avLst/>
            </a:prstGeom>
          </p:spPr>
        </p:pic>
        <p:pic>
          <p:nvPicPr>
            <p:cNvPr id="9" name="Graphic 8" descr="Dollar with solid fill">
              <a:extLst>
                <a:ext uri="{FF2B5EF4-FFF2-40B4-BE49-F238E27FC236}">
                  <a16:creationId xmlns:a16="http://schemas.microsoft.com/office/drawing/2014/main" id="{1453D2FC-EC86-FEDB-C174-5B243C53DD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9717" y="1127676"/>
              <a:ext cx="323385" cy="323385"/>
            </a:xfrm>
            <a:prstGeom prst="rect">
              <a:avLst/>
            </a:prstGeom>
          </p:spPr>
        </p:pic>
        <p:pic>
          <p:nvPicPr>
            <p:cNvPr id="11" name="Graphic 10" descr="Dollar with solid fill">
              <a:extLst>
                <a:ext uri="{FF2B5EF4-FFF2-40B4-BE49-F238E27FC236}">
                  <a16:creationId xmlns:a16="http://schemas.microsoft.com/office/drawing/2014/main" id="{01B1E004-14C4-354F-2CB2-173DA06EF5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2117" y="1120395"/>
              <a:ext cx="323385" cy="323385"/>
            </a:xfrm>
            <a:prstGeom prst="rect">
              <a:avLst/>
            </a:prstGeom>
          </p:spPr>
        </p:pic>
        <p:pic>
          <p:nvPicPr>
            <p:cNvPr id="12" name="Graphic 11" descr="Dollar with solid fill">
              <a:extLst>
                <a:ext uri="{FF2B5EF4-FFF2-40B4-BE49-F238E27FC236}">
                  <a16:creationId xmlns:a16="http://schemas.microsoft.com/office/drawing/2014/main" id="{BCB7DD96-4FDC-585A-D1EC-626B388256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13102" y="1120241"/>
              <a:ext cx="323385" cy="323385"/>
            </a:xfrm>
            <a:prstGeom prst="rect">
              <a:avLst/>
            </a:prstGeom>
          </p:spPr>
        </p:pic>
      </p:grpSp>
      <p:grpSp>
        <p:nvGrpSpPr>
          <p:cNvPr id="26" name="Group 25">
            <a:extLst>
              <a:ext uri="{FF2B5EF4-FFF2-40B4-BE49-F238E27FC236}">
                <a16:creationId xmlns:a16="http://schemas.microsoft.com/office/drawing/2014/main" id="{A2591632-C110-414A-E3F6-67E2F8E685A1}"/>
              </a:ext>
            </a:extLst>
          </p:cNvPr>
          <p:cNvGrpSpPr/>
          <p:nvPr/>
        </p:nvGrpSpPr>
        <p:grpSpPr>
          <a:xfrm>
            <a:off x="3478925" y="1110119"/>
            <a:ext cx="419100" cy="304800"/>
            <a:chOff x="4152900" y="2266950"/>
            <a:chExt cx="838200" cy="609600"/>
          </a:xfrm>
        </p:grpSpPr>
        <p:sp>
          <p:nvSpPr>
            <p:cNvPr id="23" name="Freeform: Shape 22">
              <a:extLst>
                <a:ext uri="{FF2B5EF4-FFF2-40B4-BE49-F238E27FC236}">
                  <a16:creationId xmlns:a16="http://schemas.microsoft.com/office/drawing/2014/main" id="{4E840526-AD97-56A2-B1A3-540CABD6D209}"/>
                </a:ext>
              </a:extLst>
            </p:cNvPr>
            <p:cNvSpPr/>
            <p:nvPr/>
          </p:nvSpPr>
          <p:spPr>
            <a:xfrm>
              <a:off x="4152900" y="2333625"/>
              <a:ext cx="352425" cy="457200"/>
            </a:xfrm>
            <a:custGeom>
              <a:avLst/>
              <a:gdLst>
                <a:gd name="connsiteX0" fmla="*/ 352425 w 352425"/>
                <a:gd name="connsiteY0" fmla="*/ 400050 h 457200"/>
                <a:gd name="connsiteX1" fmla="*/ 57150 w 352425"/>
                <a:gd name="connsiteY1" fmla="*/ 400050 h 457200"/>
                <a:gd name="connsiteX2" fmla="*/ 57150 w 352425"/>
                <a:gd name="connsiteY2" fmla="*/ 57150 h 457200"/>
                <a:gd name="connsiteX3" fmla="*/ 317945 w 352425"/>
                <a:gd name="connsiteY3" fmla="*/ 57150 h 457200"/>
                <a:gd name="connsiteX4" fmla="*/ 341186 w 352425"/>
                <a:gd name="connsiteY4" fmla="*/ 0 h 457200"/>
                <a:gd name="connsiteX5" fmla="*/ 38100 w 352425"/>
                <a:gd name="connsiteY5" fmla="*/ 0 h 457200"/>
                <a:gd name="connsiteX6" fmla="*/ 0 w 352425"/>
                <a:gd name="connsiteY6" fmla="*/ 38100 h 457200"/>
                <a:gd name="connsiteX7" fmla="*/ 0 w 352425"/>
                <a:gd name="connsiteY7" fmla="*/ 419100 h 457200"/>
                <a:gd name="connsiteX8" fmla="*/ 38100 w 352425"/>
                <a:gd name="connsiteY8" fmla="*/ 457200 h 457200"/>
                <a:gd name="connsiteX9" fmla="*/ 352425 w 352425"/>
                <a:gd name="connsiteY9"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457200">
                  <a:moveTo>
                    <a:pt x="352425" y="400050"/>
                  </a:moveTo>
                  <a:lnTo>
                    <a:pt x="57150" y="400050"/>
                  </a:lnTo>
                  <a:lnTo>
                    <a:pt x="57150" y="57150"/>
                  </a:lnTo>
                  <a:lnTo>
                    <a:pt x="317945" y="57150"/>
                  </a:lnTo>
                  <a:lnTo>
                    <a:pt x="341186" y="0"/>
                  </a:lnTo>
                  <a:lnTo>
                    <a:pt x="38100" y="0"/>
                  </a:lnTo>
                  <a:cubicBezTo>
                    <a:pt x="17058" y="0"/>
                    <a:pt x="0" y="17058"/>
                    <a:pt x="0" y="38100"/>
                  </a:cubicBezTo>
                  <a:lnTo>
                    <a:pt x="0" y="419100"/>
                  </a:lnTo>
                  <a:cubicBezTo>
                    <a:pt x="0" y="440142"/>
                    <a:pt x="17058" y="457200"/>
                    <a:pt x="38100" y="457200"/>
                  </a:cubicBezTo>
                  <a:lnTo>
                    <a:pt x="352425" y="457200"/>
                  </a:lnTo>
                  <a:close/>
                </a:path>
              </a:pathLst>
            </a:custGeom>
            <a:solidFill>
              <a:srgbClr val="000000"/>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49CA9D9-EA8A-F5FE-9158-8A2FB5F505BA}"/>
                </a:ext>
              </a:extLst>
            </p:cNvPr>
            <p:cNvSpPr/>
            <p:nvPr/>
          </p:nvSpPr>
          <p:spPr>
            <a:xfrm>
              <a:off x="4600575" y="2333625"/>
              <a:ext cx="390525" cy="457200"/>
            </a:xfrm>
            <a:custGeom>
              <a:avLst/>
              <a:gdLst>
                <a:gd name="connsiteX0" fmla="*/ 352425 w 390525"/>
                <a:gd name="connsiteY0" fmla="*/ 142875 h 457200"/>
                <a:gd name="connsiteX1" fmla="*/ 314325 w 390525"/>
                <a:gd name="connsiteY1" fmla="*/ 142875 h 457200"/>
                <a:gd name="connsiteX2" fmla="*/ 314325 w 390525"/>
                <a:gd name="connsiteY2" fmla="*/ 38100 h 457200"/>
                <a:gd name="connsiteX3" fmla="*/ 276225 w 390525"/>
                <a:gd name="connsiteY3" fmla="*/ 0 h 457200"/>
                <a:gd name="connsiteX4" fmla="*/ 0 w 390525"/>
                <a:gd name="connsiteY4" fmla="*/ 0 h 457200"/>
                <a:gd name="connsiteX5" fmla="*/ 0 w 390525"/>
                <a:gd name="connsiteY5" fmla="*/ 57150 h 457200"/>
                <a:gd name="connsiteX6" fmla="*/ 257175 w 390525"/>
                <a:gd name="connsiteY6" fmla="*/ 57150 h 457200"/>
                <a:gd name="connsiteX7" fmla="*/ 257175 w 390525"/>
                <a:gd name="connsiteY7" fmla="*/ 400050 h 457200"/>
                <a:gd name="connsiteX8" fmla="*/ 47625 w 390525"/>
                <a:gd name="connsiteY8" fmla="*/ 400050 h 457200"/>
                <a:gd name="connsiteX9" fmla="*/ 22384 w 390525"/>
                <a:gd name="connsiteY9" fmla="*/ 457200 h 457200"/>
                <a:gd name="connsiteX10" fmla="*/ 276225 w 390525"/>
                <a:gd name="connsiteY10" fmla="*/ 457200 h 457200"/>
                <a:gd name="connsiteX11" fmla="*/ 314325 w 390525"/>
                <a:gd name="connsiteY11" fmla="*/ 419100 h 457200"/>
                <a:gd name="connsiteX12" fmla="*/ 314325 w 390525"/>
                <a:gd name="connsiteY12" fmla="*/ 314325 h 457200"/>
                <a:gd name="connsiteX13" fmla="*/ 352425 w 390525"/>
                <a:gd name="connsiteY13" fmla="*/ 314325 h 457200"/>
                <a:gd name="connsiteX14" fmla="*/ 390525 w 390525"/>
                <a:gd name="connsiteY14" fmla="*/ 276225 h 457200"/>
                <a:gd name="connsiteX15" fmla="*/ 390525 w 390525"/>
                <a:gd name="connsiteY15" fmla="*/ 180975 h 457200"/>
                <a:gd name="connsiteX16" fmla="*/ 352425 w 390525"/>
                <a:gd name="connsiteY16" fmla="*/ 14287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457200">
                  <a:moveTo>
                    <a:pt x="352425" y="142875"/>
                  </a:moveTo>
                  <a:lnTo>
                    <a:pt x="314325" y="142875"/>
                  </a:lnTo>
                  <a:lnTo>
                    <a:pt x="314325" y="38100"/>
                  </a:lnTo>
                  <a:cubicBezTo>
                    <a:pt x="314325" y="17058"/>
                    <a:pt x="297267" y="0"/>
                    <a:pt x="276225" y="0"/>
                  </a:cubicBezTo>
                  <a:lnTo>
                    <a:pt x="0" y="0"/>
                  </a:lnTo>
                  <a:lnTo>
                    <a:pt x="0" y="57150"/>
                  </a:lnTo>
                  <a:lnTo>
                    <a:pt x="257175" y="57150"/>
                  </a:lnTo>
                  <a:lnTo>
                    <a:pt x="257175" y="400050"/>
                  </a:lnTo>
                  <a:lnTo>
                    <a:pt x="47625" y="400050"/>
                  </a:lnTo>
                  <a:lnTo>
                    <a:pt x="22384" y="457200"/>
                  </a:lnTo>
                  <a:lnTo>
                    <a:pt x="276225" y="457200"/>
                  </a:lnTo>
                  <a:cubicBezTo>
                    <a:pt x="297267" y="457200"/>
                    <a:pt x="314325" y="440142"/>
                    <a:pt x="314325" y="419100"/>
                  </a:cubicBezTo>
                  <a:lnTo>
                    <a:pt x="314325" y="314325"/>
                  </a:lnTo>
                  <a:lnTo>
                    <a:pt x="352425" y="314325"/>
                  </a:lnTo>
                  <a:cubicBezTo>
                    <a:pt x="373467" y="314325"/>
                    <a:pt x="390525" y="297267"/>
                    <a:pt x="390525" y="276225"/>
                  </a:cubicBezTo>
                  <a:lnTo>
                    <a:pt x="390525" y="180975"/>
                  </a:lnTo>
                  <a:cubicBezTo>
                    <a:pt x="390525" y="159933"/>
                    <a:pt x="373467" y="142875"/>
                    <a:pt x="352425" y="142875"/>
                  </a:cubicBezTo>
                  <a:close/>
                </a:path>
              </a:pathLst>
            </a:custGeom>
            <a:solidFill>
              <a:srgbClr val="000000"/>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D4599EF1-7A43-930D-A50C-10AB995CB65C}"/>
                </a:ext>
              </a:extLst>
            </p:cNvPr>
            <p:cNvSpPr/>
            <p:nvPr/>
          </p:nvSpPr>
          <p:spPr>
            <a:xfrm>
              <a:off x="4407122" y="2266950"/>
              <a:ext cx="279177" cy="609600"/>
            </a:xfrm>
            <a:custGeom>
              <a:avLst/>
              <a:gdLst>
                <a:gd name="connsiteX0" fmla="*/ 155353 w 279177"/>
                <a:gd name="connsiteY0" fmla="*/ 285750 h 609600"/>
                <a:gd name="connsiteX1" fmla="*/ 155353 w 279177"/>
                <a:gd name="connsiteY1" fmla="*/ 0 h 609600"/>
                <a:gd name="connsiteX2" fmla="*/ 0 w 279177"/>
                <a:gd name="connsiteY2" fmla="*/ 380714 h 609600"/>
                <a:gd name="connsiteX3" fmla="*/ 136303 w 279177"/>
                <a:gd name="connsiteY3" fmla="*/ 381000 h 609600"/>
                <a:gd name="connsiteX4" fmla="*/ 136303 w 279177"/>
                <a:gd name="connsiteY4" fmla="*/ 609600 h 609600"/>
                <a:gd name="connsiteX5" fmla="*/ 279178 w 279177"/>
                <a:gd name="connsiteY5" fmla="*/ 285750 h 609600"/>
                <a:gd name="connsiteX6" fmla="*/ 155353 w 279177"/>
                <a:gd name="connsiteY6" fmla="*/ 28575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77" h="609600">
                  <a:moveTo>
                    <a:pt x="155353" y="285750"/>
                  </a:moveTo>
                  <a:lnTo>
                    <a:pt x="155353" y="0"/>
                  </a:lnTo>
                  <a:lnTo>
                    <a:pt x="0" y="380714"/>
                  </a:lnTo>
                  <a:lnTo>
                    <a:pt x="136303" y="381000"/>
                  </a:lnTo>
                  <a:lnTo>
                    <a:pt x="136303" y="609600"/>
                  </a:lnTo>
                  <a:lnTo>
                    <a:pt x="279178" y="285750"/>
                  </a:lnTo>
                  <a:lnTo>
                    <a:pt x="155353" y="285750"/>
                  </a:lnTo>
                  <a:close/>
                </a:path>
              </a:pathLst>
            </a:custGeom>
            <a:solidFill>
              <a:srgbClr val="C00000"/>
            </a:solidFill>
            <a:ln w="9525" cap="flat">
              <a:noFill/>
              <a:prstDash val="solid"/>
              <a:miter/>
            </a:ln>
          </p:spPr>
          <p:txBody>
            <a:bodyPr rtlCol="0" anchor="ctr"/>
            <a:lstStyle/>
            <a:p>
              <a:endParaRPr lang="en-US"/>
            </a:p>
          </p:txBody>
        </p:sp>
      </p:grpSp>
      <p:pic>
        <p:nvPicPr>
          <p:cNvPr id="30" name="Graphic 29" descr="Confused face outline with solid fill">
            <a:extLst>
              <a:ext uri="{FF2B5EF4-FFF2-40B4-BE49-F238E27FC236}">
                <a16:creationId xmlns:a16="http://schemas.microsoft.com/office/drawing/2014/main" id="{A47FF290-EC9C-C8F5-4F0A-2FF312D11F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7482" y="2231320"/>
            <a:ext cx="411118" cy="411118"/>
          </a:xfrm>
          <a:prstGeom prst="rect">
            <a:avLst/>
          </a:prstGeom>
        </p:spPr>
      </p:pic>
      <p:pic>
        <p:nvPicPr>
          <p:cNvPr id="32" name="Picture 31" descr="A person looking at a bulletin board">
            <a:extLst>
              <a:ext uri="{FF2B5EF4-FFF2-40B4-BE49-F238E27FC236}">
                <a16:creationId xmlns:a16="http://schemas.microsoft.com/office/drawing/2014/main" id="{2F79B420-046F-EEA5-4B5D-1CEA29BE4C93}"/>
              </a:ext>
            </a:extLst>
          </p:cNvPr>
          <p:cNvPicPr>
            <a:picLocks noChangeAspect="1"/>
          </p:cNvPicPr>
          <p:nvPr/>
        </p:nvPicPr>
        <p:blipFill>
          <a:blip r:embed="rId7"/>
          <a:stretch>
            <a:fillRect/>
          </a:stretch>
        </p:blipFill>
        <p:spPr>
          <a:xfrm>
            <a:off x="2679649" y="2134438"/>
            <a:ext cx="799276" cy="532850"/>
          </a:xfrm>
          <a:prstGeom prst="rect">
            <a:avLst/>
          </a:prstGeom>
        </p:spPr>
      </p:pic>
      <p:sp>
        <p:nvSpPr>
          <p:cNvPr id="33" name="TextBox 32">
            <a:extLst>
              <a:ext uri="{FF2B5EF4-FFF2-40B4-BE49-F238E27FC236}">
                <a16:creationId xmlns:a16="http://schemas.microsoft.com/office/drawing/2014/main" id="{F87E651D-4851-C539-5075-DA1B78338DC6}"/>
              </a:ext>
            </a:extLst>
          </p:cNvPr>
          <p:cNvSpPr txBox="1"/>
          <p:nvPr/>
        </p:nvSpPr>
        <p:spPr>
          <a:xfrm>
            <a:off x="3012394" y="2031349"/>
            <a:ext cx="274434" cy="307777"/>
          </a:xfrm>
          <a:prstGeom prst="rect">
            <a:avLst/>
          </a:prstGeom>
          <a:noFill/>
        </p:spPr>
        <p:txBody>
          <a:bodyPr wrap="none" rtlCol="0">
            <a:spAutoFit/>
          </a:bodyPr>
          <a:lstStyle/>
          <a:p>
            <a:pPr algn="l"/>
            <a:r>
              <a:rPr lang="en-US" sz="1400" b="1" dirty="0">
                <a:solidFill>
                  <a:srgbClr val="FF0000"/>
                </a:solidFill>
                <a:latin typeface="IBM Plex Sans" charset="0"/>
                <a:ea typeface="IBM Plex Sans" charset="0"/>
                <a:cs typeface="IBM Plex Sans" charset="0"/>
              </a:rPr>
              <a:t>?</a:t>
            </a:r>
          </a:p>
        </p:txBody>
      </p:sp>
      <p:pic>
        <p:nvPicPr>
          <p:cNvPr id="35" name="Graphic 34" descr="Snooze with solid fill">
            <a:extLst>
              <a:ext uri="{FF2B5EF4-FFF2-40B4-BE49-F238E27FC236}">
                <a16:creationId xmlns:a16="http://schemas.microsoft.com/office/drawing/2014/main" id="{039F72B8-26CB-DDF3-0FD5-B72F2C7EC6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58731" y="3312537"/>
            <a:ext cx="508391" cy="508391"/>
          </a:xfrm>
          <a:prstGeom prst="rect">
            <a:avLst/>
          </a:prstGeom>
        </p:spPr>
      </p:pic>
    </p:spTree>
    <p:extLst>
      <p:ext uri="{BB962C8B-B14F-4D97-AF65-F5344CB8AC3E}">
        <p14:creationId xmlns:p14="http://schemas.microsoft.com/office/powerpoint/2010/main" val="321382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94610A4-C6B1-9870-E240-E0FAE19FC5E0}"/>
              </a:ext>
            </a:extLst>
          </p:cNvPr>
          <p:cNvSpPr>
            <a:spLocks noGrp="1"/>
          </p:cNvSpPr>
          <p:nvPr>
            <p:ph type="body" sz="quarter" idx="12"/>
          </p:nvPr>
        </p:nvSpPr>
        <p:spPr>
          <a:xfrm>
            <a:off x="380444" y="1149459"/>
            <a:ext cx="8419106" cy="3556355"/>
          </a:xfrm>
        </p:spPr>
        <p:txBody>
          <a:bodyPr/>
          <a:lstStyle/>
          <a:p>
            <a:pPr>
              <a:spcBef>
                <a:spcPts val="900"/>
              </a:spcBef>
            </a:pPr>
            <a:r>
              <a:rPr lang="en-US" sz="1600" dirty="0"/>
              <a:t>“</a:t>
            </a:r>
            <a:r>
              <a:rPr lang="en-US" sz="1600" b="1" dirty="0"/>
              <a:t>Accelerator design exploration methodology needs to be:</a:t>
            </a:r>
          </a:p>
          <a:p>
            <a:pPr marL="285750" indent="-285750">
              <a:spcBef>
                <a:spcPts val="900"/>
              </a:spcBef>
              <a:buFont typeface="Wingdings" panose="05000000000000000000" pitchFamily="2" charset="2"/>
              <a:buChar char="Ø"/>
            </a:pPr>
            <a:r>
              <a:rPr lang="en-US" sz="1600" b="1" dirty="0"/>
              <a:t>Comprehensive </a:t>
            </a:r>
            <a:r>
              <a:rPr lang="en-US" sz="1600" dirty="0"/>
              <a:t>for achieving efficient designs from vast design space</a:t>
            </a:r>
          </a:p>
          <a:p>
            <a:pPr marL="285750" indent="-285750">
              <a:spcBef>
                <a:spcPts val="900"/>
              </a:spcBef>
              <a:buFont typeface="Wingdings" panose="05000000000000000000" pitchFamily="2" charset="2"/>
              <a:buChar char="Ø"/>
            </a:pPr>
            <a:r>
              <a:rPr lang="en-US" sz="1600" b="1" dirty="0"/>
              <a:t>Explainable </a:t>
            </a:r>
            <a:r>
              <a:rPr lang="en-US" sz="1600" dirty="0"/>
              <a:t>for achieving efficient designs and designer productivity</a:t>
            </a:r>
          </a:p>
          <a:p>
            <a:pPr marL="285750" indent="-285750">
              <a:spcBef>
                <a:spcPts val="900"/>
              </a:spcBef>
              <a:buFont typeface="Wingdings" panose="05000000000000000000" pitchFamily="2" charset="2"/>
              <a:buChar char="Ø"/>
            </a:pPr>
            <a:r>
              <a:rPr lang="en-US" sz="1600" b="1" dirty="0"/>
              <a:t>Agile </a:t>
            </a:r>
            <a:r>
              <a:rPr lang="en-US" sz="1600" dirty="0"/>
              <a:t>for dynamic optimization and broader reusability of design tools”</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z="1100" smtClean="0"/>
              <a:pPr/>
              <a:t>7</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321484" cy="461665"/>
          </a:xfrm>
          <a:prstGeom prst="rect">
            <a:avLst/>
          </a:prstGeom>
          <a:noFill/>
        </p:spPr>
        <p:txBody>
          <a:bodyPr wrap="square">
            <a:spAutoFit/>
          </a:bodyPr>
          <a:lstStyle/>
          <a:p>
            <a:r>
              <a:rPr lang="en-US" sz="2400" b="1" dirty="0"/>
              <a:t>Thesis Statement</a:t>
            </a:r>
          </a:p>
        </p:txBody>
      </p:sp>
    </p:spTree>
    <p:extLst>
      <p:ext uri="{BB962C8B-B14F-4D97-AF65-F5344CB8AC3E}">
        <p14:creationId xmlns:p14="http://schemas.microsoft.com/office/powerpoint/2010/main" val="1769007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z="1100" smtClean="0"/>
              <a:pPr/>
              <a:t>8</a:t>
            </a:fld>
            <a:endParaRPr lang="en-US" sz="1100"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321484" cy="461665"/>
          </a:xfrm>
          <a:prstGeom prst="rect">
            <a:avLst/>
          </a:prstGeom>
          <a:noFill/>
        </p:spPr>
        <p:txBody>
          <a:bodyPr wrap="square">
            <a:spAutoFit/>
          </a:bodyPr>
          <a:lstStyle/>
          <a:p>
            <a:r>
              <a:rPr lang="en-US" sz="2400" b="1" dirty="0"/>
              <a:t>Overview of Proposed Design Methodology</a:t>
            </a:r>
          </a:p>
        </p:txBody>
      </p:sp>
      <p:grpSp>
        <p:nvGrpSpPr>
          <p:cNvPr id="35" name="Group 34">
            <a:extLst>
              <a:ext uri="{FF2B5EF4-FFF2-40B4-BE49-F238E27FC236}">
                <a16:creationId xmlns:a16="http://schemas.microsoft.com/office/drawing/2014/main" id="{E1EF3E3B-E649-DBF2-6C1B-941DB64ACEB6}"/>
              </a:ext>
            </a:extLst>
          </p:cNvPr>
          <p:cNvGrpSpPr/>
          <p:nvPr/>
        </p:nvGrpSpPr>
        <p:grpSpPr>
          <a:xfrm>
            <a:off x="131871" y="913607"/>
            <a:ext cx="8750872" cy="3621773"/>
            <a:chOff x="-20526" y="964406"/>
            <a:chExt cx="8750872" cy="3621773"/>
          </a:xfrm>
        </p:grpSpPr>
        <p:sp>
          <p:nvSpPr>
            <p:cNvPr id="5" name="Rectangle 4">
              <a:extLst>
                <a:ext uri="{FF2B5EF4-FFF2-40B4-BE49-F238E27FC236}">
                  <a16:creationId xmlns:a16="http://schemas.microsoft.com/office/drawing/2014/main" id="{7AAD1BC7-7AE9-9633-A1C2-B23E7F33E99F}"/>
                </a:ext>
              </a:extLst>
            </p:cNvPr>
            <p:cNvSpPr/>
            <p:nvPr/>
          </p:nvSpPr>
          <p:spPr>
            <a:xfrm>
              <a:off x="1742375" y="964406"/>
              <a:ext cx="5225829" cy="3607594"/>
            </a:xfrm>
            <a:prstGeom prst="rect">
              <a:avLst/>
            </a:prstGeom>
            <a:pattFill prst="wdUpDiag">
              <a:fgClr>
                <a:sysClr val="window" lastClr="FFFFFF">
                  <a:lumMod val="95000"/>
                </a:sysClr>
              </a:fgClr>
              <a:bgClr>
                <a:sysClr val="window" lastClr="FFFFFF"/>
              </a:bgClr>
            </a:pattFill>
            <a:ln w="19050" cap="flat" cmpd="sng" algn="ctr">
              <a:solidFill>
                <a:srgbClr val="727CA3">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6" name="Rectangle 5">
              <a:extLst>
                <a:ext uri="{FF2B5EF4-FFF2-40B4-BE49-F238E27FC236}">
                  <a16:creationId xmlns:a16="http://schemas.microsoft.com/office/drawing/2014/main" id="{9046F15D-A4F0-2181-0ECF-E6697AF7F279}"/>
                </a:ext>
              </a:extLst>
            </p:cNvPr>
            <p:cNvSpPr/>
            <p:nvPr/>
          </p:nvSpPr>
          <p:spPr>
            <a:xfrm>
              <a:off x="2176883" y="2954093"/>
              <a:ext cx="1941664" cy="1305061"/>
            </a:xfrm>
            <a:prstGeom prst="rect">
              <a:avLst/>
            </a:prstGeom>
            <a:solidFill>
              <a:srgbClr val="9FB8CD">
                <a:lumMod val="40000"/>
                <a:lumOff val="60000"/>
              </a:srgbClr>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a:ln>
                    <a:noFill/>
                  </a:ln>
                  <a:solidFill>
                    <a:srgbClr val="3333CC"/>
                  </a:solidFill>
                  <a:effectLst/>
                  <a:uLnTx/>
                  <a:uFillTx/>
                  <a:latin typeface="IBM Plex Sans Regular (Body)"/>
                  <a:ea typeface="+mn-ea"/>
                  <a:cs typeface="+mn-cs"/>
                </a:rPr>
                <a:t>Agile Execution Modeling</a:t>
              </a:r>
            </a:p>
          </p:txBody>
        </p:sp>
        <p:sp>
          <p:nvSpPr>
            <p:cNvPr id="7" name="Rectangle 6">
              <a:extLst>
                <a:ext uri="{FF2B5EF4-FFF2-40B4-BE49-F238E27FC236}">
                  <a16:creationId xmlns:a16="http://schemas.microsoft.com/office/drawing/2014/main" id="{6885A216-DFF7-1D4C-3464-819174E42EE6}"/>
                </a:ext>
              </a:extLst>
            </p:cNvPr>
            <p:cNvSpPr/>
            <p:nvPr/>
          </p:nvSpPr>
          <p:spPr>
            <a:xfrm>
              <a:off x="4892695" y="1689230"/>
              <a:ext cx="1941664" cy="1305061"/>
            </a:xfrm>
            <a:prstGeom prst="rect">
              <a:avLst/>
            </a:prstGeom>
            <a:solidFill>
              <a:srgbClr val="FFC9C9"/>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a:ln>
                    <a:noFill/>
                  </a:ln>
                  <a:solidFill>
                    <a:srgbClr val="C00000"/>
                  </a:solidFill>
                  <a:effectLst/>
                  <a:uLnTx/>
                  <a:uFillTx/>
                  <a:latin typeface="IBM Plex Sans Regular (Body)"/>
                  <a:ea typeface="+mn-ea"/>
                  <a:cs typeface="+mn-cs"/>
                </a:rPr>
                <a:t>Explainable Codesign Exploration</a:t>
              </a:r>
            </a:p>
          </p:txBody>
        </p:sp>
        <p:sp>
          <p:nvSpPr>
            <p:cNvPr id="8" name="Arrow: Right 7">
              <a:extLst>
                <a:ext uri="{FF2B5EF4-FFF2-40B4-BE49-F238E27FC236}">
                  <a16:creationId xmlns:a16="http://schemas.microsoft.com/office/drawing/2014/main" id="{23A311E5-831C-4207-1E52-B68C3785EA11}"/>
                </a:ext>
              </a:extLst>
            </p:cNvPr>
            <p:cNvSpPr/>
            <p:nvPr/>
          </p:nvSpPr>
          <p:spPr>
            <a:xfrm rot="1384263">
              <a:off x="4212201" y="1713986"/>
              <a:ext cx="692703" cy="262244"/>
            </a:xfrm>
            <a:prstGeom prst="rightArrow">
              <a:avLst/>
            </a:prstGeom>
            <a:solidFill>
              <a:sysClr val="window" lastClr="FFFFFF">
                <a:lumMod val="50000"/>
              </a:sysClr>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9" name="Rectangle 8">
              <a:extLst>
                <a:ext uri="{FF2B5EF4-FFF2-40B4-BE49-F238E27FC236}">
                  <a16:creationId xmlns:a16="http://schemas.microsoft.com/office/drawing/2014/main" id="{E1DABE9A-B0A5-D71D-2368-D6F516609378}"/>
                </a:ext>
              </a:extLst>
            </p:cNvPr>
            <p:cNvSpPr/>
            <p:nvPr/>
          </p:nvSpPr>
          <p:spPr>
            <a:xfrm>
              <a:off x="2082724" y="1176333"/>
              <a:ext cx="2138822" cy="1305061"/>
            </a:xfrm>
            <a:prstGeom prst="rect">
              <a:avLst/>
            </a:prstGeom>
            <a:solidFill>
              <a:srgbClr val="BAE8BA"/>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008000"/>
                  </a:solidFill>
                  <a:effectLst/>
                  <a:uLnTx/>
                  <a:uFillTx/>
                  <a:latin typeface="IBM Plex Sans Regular (Body)"/>
                  <a:ea typeface="+mn-ea"/>
                  <a:cs typeface="+mn-cs"/>
                </a:rPr>
                <a:t>Comprehensive Design Space</a:t>
              </a:r>
              <a:br>
                <a:rPr kumimoji="0" lang="en-US" sz="2100" b="1" i="0" u="none" strike="noStrike" kern="0" cap="none" spc="0" normalizeH="0" baseline="0" noProof="0" dirty="0">
                  <a:ln>
                    <a:noFill/>
                  </a:ln>
                  <a:solidFill>
                    <a:srgbClr val="008000"/>
                  </a:solidFill>
                  <a:effectLst/>
                  <a:uLnTx/>
                  <a:uFillTx/>
                  <a:latin typeface="IBM Plex Sans Regular (Body)"/>
                  <a:ea typeface="+mn-ea"/>
                  <a:cs typeface="+mn-cs"/>
                </a:rPr>
              </a:br>
              <a:r>
                <a:rPr kumimoji="0" lang="en-US" sz="2100" b="1" i="0" u="none" strike="noStrike" kern="0" cap="none" spc="0" normalizeH="0" baseline="0" noProof="0" dirty="0">
                  <a:ln>
                    <a:noFill/>
                  </a:ln>
                  <a:solidFill>
                    <a:srgbClr val="008000"/>
                  </a:solidFill>
                  <a:effectLst/>
                  <a:uLnTx/>
                  <a:uFillTx/>
                  <a:latin typeface="IBM Plex Sans Regular (Body)"/>
                  <a:ea typeface="+mn-ea"/>
                  <a:cs typeface="+mn-cs"/>
                </a:rPr>
                <a:t>Formulation</a:t>
              </a:r>
            </a:p>
          </p:txBody>
        </p:sp>
        <p:sp>
          <p:nvSpPr>
            <p:cNvPr id="11" name="Arrow: Left-Right 10">
              <a:extLst>
                <a:ext uri="{FF2B5EF4-FFF2-40B4-BE49-F238E27FC236}">
                  <a16:creationId xmlns:a16="http://schemas.microsoft.com/office/drawing/2014/main" id="{E3389149-B2B1-9889-EEE4-210BD83C2DC7}"/>
                </a:ext>
              </a:extLst>
            </p:cNvPr>
            <p:cNvSpPr/>
            <p:nvPr/>
          </p:nvSpPr>
          <p:spPr>
            <a:xfrm rot="8332400">
              <a:off x="4088861" y="2837011"/>
              <a:ext cx="800151" cy="230737"/>
            </a:xfrm>
            <a:prstGeom prst="leftRightArrow">
              <a:avLst/>
            </a:prstGeom>
            <a:solidFill>
              <a:sysClr val="window" lastClr="FFFFFF">
                <a:lumMod val="50000"/>
              </a:sysClr>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12" name="TextBox 322">
              <a:extLst>
                <a:ext uri="{FF2B5EF4-FFF2-40B4-BE49-F238E27FC236}">
                  <a16:creationId xmlns:a16="http://schemas.microsoft.com/office/drawing/2014/main" id="{51BCFB03-BC4F-A087-3007-2E6DBEFBE99D}"/>
                </a:ext>
              </a:extLst>
            </p:cNvPr>
            <p:cNvSpPr txBox="1"/>
            <p:nvPr/>
          </p:nvSpPr>
          <p:spPr>
            <a:xfrm>
              <a:off x="92356" y="1534053"/>
              <a:ext cx="1175358"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DSA Design </a:t>
              </a:r>
              <a:br>
                <a:rPr lang="en-US" sz="1500" dirty="0">
                  <a:solidFill>
                    <a:prstClr val="black"/>
                  </a:solidFill>
                  <a:latin typeface="IBM Plex Sans Regular (Body)"/>
                  <a:cs typeface="Calibri" panose="020F0502020204030204" pitchFamily="34" charset="0"/>
                </a:rPr>
              </a:br>
              <a:r>
                <a:rPr lang="en-US" sz="1500" dirty="0">
                  <a:solidFill>
                    <a:prstClr val="black"/>
                  </a:solidFill>
                  <a:latin typeface="IBM Plex Sans Regular (Body)"/>
                  <a:cs typeface="Calibri" panose="020F0502020204030204" pitchFamily="34" charset="0"/>
                </a:rPr>
                <a:t>Space</a:t>
              </a:r>
            </a:p>
          </p:txBody>
        </p:sp>
        <p:sp>
          <p:nvSpPr>
            <p:cNvPr id="13" name="TextBox 323">
              <a:extLst>
                <a:ext uri="{FF2B5EF4-FFF2-40B4-BE49-F238E27FC236}">
                  <a16:creationId xmlns:a16="http://schemas.microsoft.com/office/drawing/2014/main" id="{EF554620-E4EB-E423-EE3E-499F73246759}"/>
                </a:ext>
              </a:extLst>
            </p:cNvPr>
            <p:cNvSpPr txBox="1"/>
            <p:nvPr/>
          </p:nvSpPr>
          <p:spPr>
            <a:xfrm>
              <a:off x="106434" y="4078348"/>
              <a:ext cx="1163184" cy="507831"/>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Time-To-Design</a:t>
              </a:r>
            </a:p>
          </p:txBody>
        </p:sp>
        <p:sp>
          <p:nvSpPr>
            <p:cNvPr id="14" name="TextBox 28">
              <a:extLst>
                <a:ext uri="{FF2B5EF4-FFF2-40B4-BE49-F238E27FC236}">
                  <a16:creationId xmlns:a16="http://schemas.microsoft.com/office/drawing/2014/main" id="{DEE8F3EE-7863-E475-922B-5A54F60AD31F}"/>
                </a:ext>
              </a:extLst>
            </p:cNvPr>
            <p:cNvSpPr txBox="1"/>
            <p:nvPr/>
          </p:nvSpPr>
          <p:spPr>
            <a:xfrm flipH="1">
              <a:off x="74856" y="2688493"/>
              <a:ext cx="1582854" cy="133882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lumMod val="50000"/>
                      <a:lumOff val="50000"/>
                    </a:prstClr>
                  </a:solidFill>
                  <a:latin typeface="IBM Plex Sans Regular (Body)"/>
                  <a:cs typeface="Calibri" panose="020F0502020204030204" pitchFamily="34" charset="0"/>
                </a:rPr>
                <a:t>(latency, </a:t>
              </a:r>
              <a:br>
                <a:rPr lang="en-US" sz="1500" dirty="0">
                  <a:solidFill>
                    <a:prstClr val="black">
                      <a:lumMod val="50000"/>
                      <a:lumOff val="50000"/>
                    </a:prstClr>
                  </a:solidFill>
                  <a:latin typeface="IBM Plex Sans Regular (Body)"/>
                  <a:cs typeface="Calibri" panose="020F0502020204030204" pitchFamily="34" charset="0"/>
                </a:rPr>
              </a:br>
              <a:r>
                <a:rPr lang="en-US" sz="1500" dirty="0">
                  <a:solidFill>
                    <a:prstClr val="black">
                      <a:lumMod val="50000"/>
                      <a:lumOff val="50000"/>
                    </a:prstClr>
                  </a:solidFill>
                  <a:latin typeface="IBM Plex Sans Regular (Body)"/>
                  <a:cs typeface="Calibri" panose="020F0502020204030204" pitchFamily="34" charset="0"/>
                </a:rPr>
                <a:t>die area, </a:t>
              </a:r>
              <a:br>
                <a:rPr lang="en-US" sz="1500" dirty="0">
                  <a:solidFill>
                    <a:prstClr val="black">
                      <a:lumMod val="50000"/>
                      <a:lumOff val="50000"/>
                    </a:prstClr>
                  </a:solidFill>
                  <a:latin typeface="IBM Plex Sans Regular (Body)"/>
                  <a:cs typeface="Calibri" panose="020F0502020204030204" pitchFamily="34" charset="0"/>
                </a:rPr>
              </a:br>
              <a:r>
                <a:rPr lang="en-US" sz="1500" dirty="0">
                  <a:solidFill>
                    <a:prstClr val="black">
                      <a:lumMod val="50000"/>
                      <a:lumOff val="50000"/>
                    </a:prstClr>
                  </a:solidFill>
                  <a:latin typeface="IBM Plex Sans Regular (Body)"/>
                  <a:cs typeface="Calibri" panose="020F0502020204030204" pitchFamily="34" charset="0"/>
                </a:rPr>
                <a:t>power, throughput, </a:t>
              </a:r>
              <a:br>
                <a:rPr lang="en-US" sz="1500" dirty="0">
                  <a:solidFill>
                    <a:prstClr val="black">
                      <a:lumMod val="50000"/>
                      <a:lumOff val="50000"/>
                    </a:prstClr>
                  </a:solidFill>
                  <a:latin typeface="IBM Plex Sans Regular (Body)"/>
                  <a:cs typeface="Calibri" panose="020F0502020204030204" pitchFamily="34" charset="0"/>
                </a:rPr>
              </a:br>
              <a:r>
                <a:rPr lang="en-US" sz="1500" dirty="0">
                  <a:solidFill>
                    <a:prstClr val="black">
                      <a:lumMod val="50000"/>
                      <a:lumOff val="50000"/>
                    </a:prstClr>
                  </a:solidFill>
                  <a:latin typeface="IBM Plex Sans Regular (Body)"/>
                  <a:cs typeface="Calibri" panose="020F0502020204030204" pitchFamily="34" charset="0"/>
                </a:rPr>
                <a:t>storage, energy,</a:t>
              </a:r>
              <a:br>
                <a:rPr lang="en-US" sz="1500" dirty="0">
                  <a:solidFill>
                    <a:prstClr val="black">
                      <a:lumMod val="50000"/>
                      <a:lumOff val="50000"/>
                    </a:prstClr>
                  </a:solidFill>
                  <a:latin typeface="IBM Plex Sans Regular (Body)"/>
                  <a:cs typeface="Calibri" panose="020F0502020204030204" pitchFamily="34" charset="0"/>
                </a:rPr>
              </a:br>
              <a:r>
                <a:rPr lang="en-US" sz="1500" dirty="0">
                  <a:solidFill>
                    <a:prstClr val="black">
                      <a:lumMod val="50000"/>
                      <a:lumOff val="50000"/>
                    </a:prstClr>
                  </a:solidFill>
                  <a:latin typeface="IBM Plex Sans Regular (Body)"/>
                  <a:cs typeface="Calibri" panose="020F0502020204030204" pitchFamily="34" charset="0"/>
                </a:rPr>
                <a:t>accuracy, price)</a:t>
              </a:r>
            </a:p>
          </p:txBody>
        </p:sp>
        <p:cxnSp>
          <p:nvCxnSpPr>
            <p:cNvPr id="16" name="Straight Arrow Connector 15">
              <a:extLst>
                <a:ext uri="{FF2B5EF4-FFF2-40B4-BE49-F238E27FC236}">
                  <a16:creationId xmlns:a16="http://schemas.microsoft.com/office/drawing/2014/main" id="{31FC8987-2E32-CC9E-B5C2-A9F18C411856}"/>
                </a:ext>
              </a:extLst>
            </p:cNvPr>
            <p:cNvCxnSpPr>
              <a:cxnSpLocks/>
            </p:cNvCxnSpPr>
            <p:nvPr/>
          </p:nvCxnSpPr>
          <p:spPr>
            <a:xfrm>
              <a:off x="1167592" y="4270991"/>
              <a:ext cx="546908" cy="0"/>
            </a:xfrm>
            <a:prstGeom prst="straightConnector1">
              <a:avLst/>
            </a:prstGeom>
            <a:noFill/>
            <a:ln w="28575" cap="flat" cmpd="sng" algn="ctr">
              <a:solidFill>
                <a:sysClr val="windowText" lastClr="000000"/>
              </a:solidFill>
              <a:prstDash val="solid"/>
              <a:miter lim="800000"/>
              <a:tailEnd type="triangle"/>
            </a:ln>
            <a:effectLst/>
          </p:spPr>
        </p:cxnSp>
        <p:sp>
          <p:nvSpPr>
            <p:cNvPr id="17" name="TextBox 112">
              <a:extLst>
                <a:ext uri="{FF2B5EF4-FFF2-40B4-BE49-F238E27FC236}">
                  <a16:creationId xmlns:a16="http://schemas.microsoft.com/office/drawing/2014/main" id="{700ED5B3-411C-01AC-F575-A2D92CE742DE}"/>
                </a:ext>
              </a:extLst>
            </p:cNvPr>
            <p:cNvSpPr txBox="1"/>
            <p:nvPr/>
          </p:nvSpPr>
          <p:spPr>
            <a:xfrm>
              <a:off x="-20526" y="2492689"/>
              <a:ext cx="1323436" cy="27296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75000"/>
                </a:lnSpc>
              </a:pPr>
              <a:r>
                <a:rPr lang="en-US" sz="1500" dirty="0">
                  <a:solidFill>
                    <a:prstClr val="black"/>
                  </a:solidFill>
                  <a:latin typeface="IBM Plex Sans Regular (Body)"/>
                  <a:cs typeface="Calibri" panose="020F0502020204030204" pitchFamily="34" charset="0"/>
                </a:rPr>
                <a:t>Constraints</a:t>
              </a:r>
            </a:p>
          </p:txBody>
        </p:sp>
        <p:sp>
          <p:nvSpPr>
            <p:cNvPr id="18" name="TextBox 115">
              <a:extLst>
                <a:ext uri="{FF2B5EF4-FFF2-40B4-BE49-F238E27FC236}">
                  <a16:creationId xmlns:a16="http://schemas.microsoft.com/office/drawing/2014/main" id="{FE4FC12A-9477-9C82-5C26-06A9993AF7CB}"/>
                </a:ext>
              </a:extLst>
            </p:cNvPr>
            <p:cNvSpPr txBox="1"/>
            <p:nvPr/>
          </p:nvSpPr>
          <p:spPr>
            <a:xfrm>
              <a:off x="110101" y="2083755"/>
              <a:ext cx="1105496" cy="27103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75000"/>
                </a:lnSpc>
              </a:pPr>
              <a:r>
                <a:rPr lang="en-US" sz="1500" dirty="0">
                  <a:solidFill>
                    <a:prstClr val="black"/>
                  </a:solidFill>
                  <a:latin typeface="IBM Plex Sans Regular (Body)"/>
                  <a:cs typeface="Calibri" panose="020F0502020204030204" pitchFamily="34" charset="0"/>
                </a:rPr>
                <a:t>Objectives</a:t>
              </a:r>
            </a:p>
          </p:txBody>
        </p:sp>
        <p:cxnSp>
          <p:nvCxnSpPr>
            <p:cNvPr id="19" name="Straight Arrow Connector 18">
              <a:extLst>
                <a:ext uri="{FF2B5EF4-FFF2-40B4-BE49-F238E27FC236}">
                  <a16:creationId xmlns:a16="http://schemas.microsoft.com/office/drawing/2014/main" id="{C04FE3E7-D032-F64C-995E-7E0B65B32ECF}"/>
                </a:ext>
              </a:extLst>
            </p:cNvPr>
            <p:cNvCxnSpPr>
              <a:cxnSpLocks/>
            </p:cNvCxnSpPr>
            <p:nvPr/>
          </p:nvCxnSpPr>
          <p:spPr>
            <a:xfrm>
              <a:off x="1173373" y="2621609"/>
              <a:ext cx="533984" cy="3719"/>
            </a:xfrm>
            <a:prstGeom prst="straightConnector1">
              <a:avLst/>
            </a:prstGeom>
            <a:noFill/>
            <a:ln w="28575" cap="flat" cmpd="sng" algn="ctr">
              <a:solidFill>
                <a:sysClr val="windowText" lastClr="000000"/>
              </a:solidFill>
              <a:prstDash val="solid"/>
              <a:miter lim="800000"/>
              <a:tailEnd type="triangle"/>
            </a:ln>
            <a:effectLst/>
          </p:spPr>
        </p:cxnSp>
        <p:cxnSp>
          <p:nvCxnSpPr>
            <p:cNvPr id="20" name="Straight Arrow Connector 19">
              <a:extLst>
                <a:ext uri="{FF2B5EF4-FFF2-40B4-BE49-F238E27FC236}">
                  <a16:creationId xmlns:a16="http://schemas.microsoft.com/office/drawing/2014/main" id="{42870493-5BEB-3FC0-BB04-B6B5E72DB008}"/>
                </a:ext>
              </a:extLst>
            </p:cNvPr>
            <p:cNvCxnSpPr>
              <a:cxnSpLocks/>
            </p:cNvCxnSpPr>
            <p:nvPr/>
          </p:nvCxnSpPr>
          <p:spPr>
            <a:xfrm>
              <a:off x="1178713" y="2181374"/>
              <a:ext cx="535787" cy="0"/>
            </a:xfrm>
            <a:prstGeom prst="straightConnector1">
              <a:avLst/>
            </a:prstGeom>
            <a:noFill/>
            <a:ln w="28575" cap="flat" cmpd="sng" algn="ctr">
              <a:solidFill>
                <a:sysClr val="windowText" lastClr="000000"/>
              </a:solidFill>
              <a:prstDash val="solid"/>
              <a:miter lim="800000"/>
              <a:tailEnd type="triangle"/>
            </a:ln>
            <a:effectLst/>
          </p:spPr>
        </p:cxnSp>
        <p:cxnSp>
          <p:nvCxnSpPr>
            <p:cNvPr id="21" name="Straight Arrow Connector 20">
              <a:extLst>
                <a:ext uri="{FF2B5EF4-FFF2-40B4-BE49-F238E27FC236}">
                  <a16:creationId xmlns:a16="http://schemas.microsoft.com/office/drawing/2014/main" id="{9BDF60DD-9D28-A12A-2107-3CA1E92DB7EB}"/>
                </a:ext>
              </a:extLst>
            </p:cNvPr>
            <p:cNvCxnSpPr>
              <a:cxnSpLocks/>
            </p:cNvCxnSpPr>
            <p:nvPr/>
          </p:nvCxnSpPr>
          <p:spPr>
            <a:xfrm>
              <a:off x="1167592" y="1769072"/>
              <a:ext cx="546908" cy="0"/>
            </a:xfrm>
            <a:prstGeom prst="straightConnector1">
              <a:avLst/>
            </a:prstGeom>
            <a:noFill/>
            <a:ln w="28575" cap="flat" cmpd="sng" algn="ctr">
              <a:solidFill>
                <a:sysClr val="windowText" lastClr="000000"/>
              </a:solidFill>
              <a:prstDash val="solid"/>
              <a:miter lim="800000"/>
              <a:tailEnd type="triangle"/>
            </a:ln>
            <a:effectLst/>
          </p:spPr>
        </p:cxnSp>
        <p:sp>
          <p:nvSpPr>
            <p:cNvPr id="22" name="TextBox 322">
              <a:extLst>
                <a:ext uri="{FF2B5EF4-FFF2-40B4-BE49-F238E27FC236}">
                  <a16:creationId xmlns:a16="http://schemas.microsoft.com/office/drawing/2014/main" id="{14CD7B0A-9432-6E3A-28FE-823A8C0103CC}"/>
                </a:ext>
              </a:extLst>
            </p:cNvPr>
            <p:cNvSpPr txBox="1"/>
            <p:nvPr/>
          </p:nvSpPr>
          <p:spPr>
            <a:xfrm>
              <a:off x="167196" y="1025113"/>
              <a:ext cx="1164694"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Domain Workloads</a:t>
              </a:r>
            </a:p>
          </p:txBody>
        </p:sp>
        <p:cxnSp>
          <p:nvCxnSpPr>
            <p:cNvPr id="23" name="Straight Arrow Connector 22">
              <a:extLst>
                <a:ext uri="{FF2B5EF4-FFF2-40B4-BE49-F238E27FC236}">
                  <a16:creationId xmlns:a16="http://schemas.microsoft.com/office/drawing/2014/main" id="{7B9C3267-4CCC-7360-8965-1CAC2E7AA4F5}"/>
                </a:ext>
              </a:extLst>
            </p:cNvPr>
            <p:cNvCxnSpPr>
              <a:cxnSpLocks/>
            </p:cNvCxnSpPr>
            <p:nvPr/>
          </p:nvCxnSpPr>
          <p:spPr>
            <a:xfrm>
              <a:off x="1176953" y="1262538"/>
              <a:ext cx="530403" cy="0"/>
            </a:xfrm>
            <a:prstGeom prst="straightConnector1">
              <a:avLst/>
            </a:prstGeom>
            <a:noFill/>
            <a:ln w="28575" cap="flat" cmpd="sng" algn="ctr">
              <a:solidFill>
                <a:sysClr val="windowText" lastClr="000000"/>
              </a:solidFill>
              <a:prstDash val="solid"/>
              <a:miter lim="800000"/>
              <a:tailEnd type="triangle"/>
            </a:ln>
            <a:effectLst/>
          </p:spPr>
        </p:cxnSp>
        <p:sp>
          <p:nvSpPr>
            <p:cNvPr id="24" name="TextBox 118">
              <a:extLst>
                <a:ext uri="{FF2B5EF4-FFF2-40B4-BE49-F238E27FC236}">
                  <a16:creationId xmlns:a16="http://schemas.microsoft.com/office/drawing/2014/main" id="{23E4689B-F5AF-25C8-390B-BEC8C007A4DE}"/>
                </a:ext>
              </a:extLst>
            </p:cNvPr>
            <p:cNvSpPr txBox="1"/>
            <p:nvPr/>
          </p:nvSpPr>
          <p:spPr>
            <a:xfrm>
              <a:off x="7410160" y="2737403"/>
              <a:ext cx="1222049"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Constraints </a:t>
              </a:r>
              <a:br>
                <a:rPr lang="en-US" sz="1500" dirty="0">
                  <a:solidFill>
                    <a:prstClr val="black"/>
                  </a:solidFill>
                  <a:latin typeface="IBM Plex Sans Regular (Body)"/>
                  <a:cs typeface="Calibri" panose="020F0502020204030204" pitchFamily="34" charset="0"/>
                </a:rPr>
              </a:br>
              <a:r>
                <a:rPr lang="en-US" sz="1500" dirty="0">
                  <a:solidFill>
                    <a:prstClr val="black"/>
                  </a:solidFill>
                  <a:latin typeface="IBM Plex Sans Regular (Body)"/>
                  <a:cs typeface="Calibri" panose="020F0502020204030204" pitchFamily="34" charset="0"/>
                </a:rPr>
                <a:t>Utilized</a:t>
              </a:r>
            </a:p>
          </p:txBody>
        </p:sp>
        <p:sp>
          <p:nvSpPr>
            <p:cNvPr id="25" name="TextBox 58">
              <a:extLst>
                <a:ext uri="{FF2B5EF4-FFF2-40B4-BE49-F238E27FC236}">
                  <a16:creationId xmlns:a16="http://schemas.microsoft.com/office/drawing/2014/main" id="{CC9AAD5A-DD68-5DA5-403C-5F83D43CC3D1}"/>
                </a:ext>
              </a:extLst>
            </p:cNvPr>
            <p:cNvSpPr txBox="1"/>
            <p:nvPr/>
          </p:nvSpPr>
          <p:spPr>
            <a:xfrm>
              <a:off x="7210444" y="1332050"/>
              <a:ext cx="1519902"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Efficient Design (HW/SW Configuration)</a:t>
              </a:r>
            </a:p>
          </p:txBody>
        </p:sp>
        <p:sp>
          <p:nvSpPr>
            <p:cNvPr id="26" name="TextBox 60">
              <a:extLst>
                <a:ext uri="{FF2B5EF4-FFF2-40B4-BE49-F238E27FC236}">
                  <a16:creationId xmlns:a16="http://schemas.microsoft.com/office/drawing/2014/main" id="{E7887E14-B2DD-31A0-72D3-034CB42F292E}"/>
                </a:ext>
              </a:extLst>
            </p:cNvPr>
            <p:cNvSpPr txBox="1"/>
            <p:nvPr/>
          </p:nvSpPr>
          <p:spPr>
            <a:xfrm>
              <a:off x="7411530" y="2119903"/>
              <a:ext cx="1222049" cy="5078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Optimized </a:t>
              </a:r>
              <a:br>
                <a:rPr lang="en-US" sz="1500" dirty="0">
                  <a:solidFill>
                    <a:prstClr val="black"/>
                  </a:solidFill>
                  <a:latin typeface="IBM Plex Sans Regular (Body)"/>
                  <a:cs typeface="Calibri" panose="020F0502020204030204" pitchFamily="34" charset="0"/>
                </a:rPr>
              </a:br>
              <a:r>
                <a:rPr lang="en-US" sz="1500" dirty="0">
                  <a:solidFill>
                    <a:prstClr val="black"/>
                  </a:solidFill>
                  <a:latin typeface="IBM Plex Sans Regular (Body)"/>
                  <a:cs typeface="Calibri" panose="020F0502020204030204" pitchFamily="34" charset="0"/>
                </a:rPr>
                <a:t>Objectives</a:t>
              </a:r>
            </a:p>
          </p:txBody>
        </p:sp>
        <p:sp>
          <p:nvSpPr>
            <p:cNvPr id="27" name="TextBox 118">
              <a:extLst>
                <a:ext uri="{FF2B5EF4-FFF2-40B4-BE49-F238E27FC236}">
                  <a16:creationId xmlns:a16="http://schemas.microsoft.com/office/drawing/2014/main" id="{AC81F421-4036-7F80-FAE6-593EB39809FD}"/>
                </a:ext>
              </a:extLst>
            </p:cNvPr>
            <p:cNvSpPr txBox="1"/>
            <p:nvPr/>
          </p:nvSpPr>
          <p:spPr>
            <a:xfrm>
              <a:off x="7467744" y="3296645"/>
              <a:ext cx="1066594" cy="7155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lnSpc>
                  <a:spcPct val="90000"/>
                </a:lnSpc>
              </a:pPr>
              <a:r>
                <a:rPr lang="en-US" sz="1500" dirty="0">
                  <a:solidFill>
                    <a:prstClr val="black"/>
                  </a:solidFill>
                  <a:latin typeface="IBM Plex Sans Regular (Body)"/>
                  <a:cs typeface="Calibri" panose="020F0502020204030204" pitchFamily="34" charset="0"/>
                </a:rPr>
                <a:t>Optimized Code for Execution</a:t>
              </a:r>
            </a:p>
          </p:txBody>
        </p:sp>
        <p:cxnSp>
          <p:nvCxnSpPr>
            <p:cNvPr id="28" name="Straight Arrow Connector 27">
              <a:extLst>
                <a:ext uri="{FF2B5EF4-FFF2-40B4-BE49-F238E27FC236}">
                  <a16:creationId xmlns:a16="http://schemas.microsoft.com/office/drawing/2014/main" id="{1A942ED0-7681-A377-84C9-9E1AF17B68EB}"/>
                </a:ext>
              </a:extLst>
            </p:cNvPr>
            <p:cNvCxnSpPr>
              <a:cxnSpLocks/>
            </p:cNvCxnSpPr>
            <p:nvPr/>
          </p:nvCxnSpPr>
          <p:spPr>
            <a:xfrm>
              <a:off x="6968681" y="3583677"/>
              <a:ext cx="533984" cy="3719"/>
            </a:xfrm>
            <a:prstGeom prst="straightConnector1">
              <a:avLst/>
            </a:prstGeom>
            <a:noFill/>
            <a:ln w="28575" cap="flat" cmpd="sng" algn="ctr">
              <a:solidFill>
                <a:sysClr val="windowText" lastClr="000000"/>
              </a:solidFill>
              <a:prstDash val="solid"/>
              <a:miter lim="800000"/>
              <a:tailEnd type="triangle"/>
            </a:ln>
            <a:effectLst/>
          </p:spPr>
        </p:cxnSp>
        <p:cxnSp>
          <p:nvCxnSpPr>
            <p:cNvPr id="29" name="Straight Arrow Connector 28">
              <a:extLst>
                <a:ext uri="{FF2B5EF4-FFF2-40B4-BE49-F238E27FC236}">
                  <a16:creationId xmlns:a16="http://schemas.microsoft.com/office/drawing/2014/main" id="{49CAF4AE-51B8-CE6B-0140-334AC930A3E4}"/>
                </a:ext>
              </a:extLst>
            </p:cNvPr>
            <p:cNvCxnSpPr>
              <a:cxnSpLocks/>
            </p:cNvCxnSpPr>
            <p:nvPr/>
          </p:nvCxnSpPr>
          <p:spPr>
            <a:xfrm>
              <a:off x="6950501" y="2998059"/>
              <a:ext cx="535787" cy="0"/>
            </a:xfrm>
            <a:prstGeom prst="straightConnector1">
              <a:avLst/>
            </a:prstGeom>
            <a:noFill/>
            <a:ln w="28575" cap="flat" cmpd="sng" algn="ctr">
              <a:solidFill>
                <a:sysClr val="windowText" lastClr="000000"/>
              </a:solidFill>
              <a:prstDash val="solid"/>
              <a:miter lim="800000"/>
              <a:tailEnd type="triangle"/>
            </a:ln>
            <a:effectLst/>
          </p:spPr>
        </p:cxnSp>
        <p:cxnSp>
          <p:nvCxnSpPr>
            <p:cNvPr id="30" name="Straight Arrow Connector 29">
              <a:extLst>
                <a:ext uri="{FF2B5EF4-FFF2-40B4-BE49-F238E27FC236}">
                  <a16:creationId xmlns:a16="http://schemas.microsoft.com/office/drawing/2014/main" id="{5375678E-C721-FD84-881C-FDBDD61D0567}"/>
                </a:ext>
              </a:extLst>
            </p:cNvPr>
            <p:cNvCxnSpPr>
              <a:cxnSpLocks/>
            </p:cNvCxnSpPr>
            <p:nvPr/>
          </p:nvCxnSpPr>
          <p:spPr>
            <a:xfrm>
              <a:off x="6975099" y="2346081"/>
              <a:ext cx="546908" cy="0"/>
            </a:xfrm>
            <a:prstGeom prst="straightConnector1">
              <a:avLst/>
            </a:prstGeom>
            <a:noFill/>
            <a:ln w="28575" cap="flat" cmpd="sng" algn="ctr">
              <a:solidFill>
                <a:sysClr val="windowText" lastClr="000000"/>
              </a:solidFill>
              <a:prstDash val="solid"/>
              <a:miter lim="800000"/>
              <a:tailEnd type="triangle"/>
            </a:ln>
            <a:effectLst/>
          </p:spPr>
        </p:cxnSp>
        <p:cxnSp>
          <p:nvCxnSpPr>
            <p:cNvPr id="31" name="Straight Arrow Connector 30">
              <a:extLst>
                <a:ext uri="{FF2B5EF4-FFF2-40B4-BE49-F238E27FC236}">
                  <a16:creationId xmlns:a16="http://schemas.microsoft.com/office/drawing/2014/main" id="{BCB37967-DA8B-F6CC-AC4B-57D37C3BE31A}"/>
                </a:ext>
              </a:extLst>
            </p:cNvPr>
            <p:cNvCxnSpPr>
              <a:cxnSpLocks/>
            </p:cNvCxnSpPr>
            <p:nvPr/>
          </p:nvCxnSpPr>
          <p:spPr>
            <a:xfrm>
              <a:off x="6955885" y="1687400"/>
              <a:ext cx="530403" cy="0"/>
            </a:xfrm>
            <a:prstGeom prst="straightConnector1">
              <a:avLst/>
            </a:prstGeom>
            <a:noFill/>
            <a:ln w="28575" cap="flat" cmpd="sng" algn="ctr">
              <a:solidFill>
                <a:sysClr val="windowText" lastClr="000000"/>
              </a:solidFill>
              <a:prstDash val="solid"/>
              <a:miter lim="800000"/>
              <a:tailEnd type="triangle"/>
            </a:ln>
            <a:effectLst/>
          </p:spPr>
        </p:cxnSp>
        <p:sp>
          <p:nvSpPr>
            <p:cNvPr id="32" name="Oval 31">
              <a:extLst>
                <a:ext uri="{FF2B5EF4-FFF2-40B4-BE49-F238E27FC236}">
                  <a16:creationId xmlns:a16="http://schemas.microsoft.com/office/drawing/2014/main" id="{855653FF-2F1E-61BB-F461-88F3890B8450}"/>
                </a:ext>
              </a:extLst>
            </p:cNvPr>
            <p:cNvSpPr/>
            <p:nvPr/>
          </p:nvSpPr>
          <p:spPr>
            <a:xfrm>
              <a:off x="1780238" y="975751"/>
              <a:ext cx="330477" cy="300038"/>
            </a:xfrm>
            <a:prstGeom prst="ellipse">
              <a:avLst/>
            </a:prstGeom>
            <a:solidFill>
              <a:sysClr val="windowText" lastClr="000000"/>
            </a:solidFill>
            <a:ln w="19050" cap="flat" cmpd="sng" algn="ctr">
              <a:solidFill>
                <a:srgbClr val="727CA3">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33" name="Oval 32">
              <a:extLst>
                <a:ext uri="{FF2B5EF4-FFF2-40B4-BE49-F238E27FC236}">
                  <a16:creationId xmlns:a16="http://schemas.microsoft.com/office/drawing/2014/main" id="{504E1DD1-FDD0-84E3-D560-C9E18422A8F6}"/>
                </a:ext>
              </a:extLst>
            </p:cNvPr>
            <p:cNvSpPr/>
            <p:nvPr/>
          </p:nvSpPr>
          <p:spPr>
            <a:xfrm>
              <a:off x="4763586" y="1275789"/>
              <a:ext cx="330477" cy="300038"/>
            </a:xfrm>
            <a:prstGeom prst="ellipse">
              <a:avLst/>
            </a:prstGeom>
            <a:solidFill>
              <a:sysClr val="windowText" lastClr="000000"/>
            </a:solidFill>
            <a:ln w="19050" cap="flat" cmpd="sng" algn="ctr">
              <a:solidFill>
                <a:srgbClr val="727CA3">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34" name="Oval 33">
              <a:extLst>
                <a:ext uri="{FF2B5EF4-FFF2-40B4-BE49-F238E27FC236}">
                  <a16:creationId xmlns:a16="http://schemas.microsoft.com/office/drawing/2014/main" id="{CF92A953-4B82-38A1-136E-A5C87B243484}"/>
                </a:ext>
              </a:extLst>
            </p:cNvPr>
            <p:cNvSpPr/>
            <p:nvPr/>
          </p:nvSpPr>
          <p:spPr>
            <a:xfrm>
              <a:off x="1778575" y="2885154"/>
              <a:ext cx="330477" cy="300038"/>
            </a:xfrm>
            <a:prstGeom prst="ellipse">
              <a:avLst/>
            </a:prstGeom>
            <a:solidFill>
              <a:sysClr val="windowText" lastClr="000000"/>
            </a:solidFill>
            <a:ln w="19050" cap="flat" cmpd="sng" algn="ctr">
              <a:solidFill>
                <a:srgbClr val="727CA3">
                  <a:shade val="5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sp>
        <p:nvSpPr>
          <p:cNvPr id="3" name="Rectangle 2">
            <a:extLst>
              <a:ext uri="{FF2B5EF4-FFF2-40B4-BE49-F238E27FC236}">
                <a16:creationId xmlns:a16="http://schemas.microsoft.com/office/drawing/2014/main" id="{280A9911-5720-EB36-5050-3ACA68065033}"/>
              </a:ext>
            </a:extLst>
          </p:cNvPr>
          <p:cNvSpPr/>
          <p:nvPr/>
        </p:nvSpPr>
        <p:spPr>
          <a:xfrm>
            <a:off x="2241860" y="1120573"/>
            <a:ext cx="2138822" cy="1305061"/>
          </a:xfrm>
          <a:prstGeom prst="rect">
            <a:avLst/>
          </a:prstGeom>
          <a:solidFill>
            <a:srgbClr val="BAE8BA"/>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008000"/>
                </a:solidFill>
                <a:effectLst/>
                <a:uLnTx/>
                <a:uFillTx/>
                <a:latin typeface="IBM Plex Sans Regular (Body)"/>
                <a:ea typeface="+mn-ea"/>
                <a:cs typeface="+mn-cs"/>
              </a:rPr>
              <a:t>Comprehensive </a:t>
            </a:r>
            <a:r>
              <a:rPr kumimoji="0" lang="en-US" sz="2100" b="0" i="0" u="none" strike="noStrike" kern="0" cap="none" spc="0" normalizeH="0" baseline="0" noProof="0" dirty="0">
                <a:ln>
                  <a:noFill/>
                </a:ln>
                <a:solidFill>
                  <a:srgbClr val="008000"/>
                </a:solidFill>
                <a:effectLst/>
                <a:uLnTx/>
                <a:uFillTx/>
                <a:latin typeface="IBM Plex Sans Regular (Body)"/>
                <a:ea typeface="+mn-ea"/>
                <a:cs typeface="+mn-cs"/>
              </a:rPr>
              <a:t>Design Space</a:t>
            </a:r>
            <a:br>
              <a:rPr kumimoji="0" lang="en-US" sz="2100" b="0" i="0" u="none" strike="noStrike" kern="0" cap="none" spc="0" normalizeH="0" baseline="0" noProof="0" dirty="0">
                <a:ln>
                  <a:noFill/>
                </a:ln>
                <a:solidFill>
                  <a:srgbClr val="008000"/>
                </a:solidFill>
                <a:effectLst/>
                <a:uLnTx/>
                <a:uFillTx/>
                <a:latin typeface="IBM Plex Sans Regular (Body)"/>
                <a:ea typeface="+mn-ea"/>
                <a:cs typeface="+mn-cs"/>
              </a:rPr>
            </a:br>
            <a:r>
              <a:rPr kumimoji="0" lang="en-US" sz="2100" b="0" i="0" u="none" strike="noStrike" kern="0" cap="none" spc="0" normalizeH="0" baseline="0" noProof="0" dirty="0">
                <a:ln>
                  <a:noFill/>
                </a:ln>
                <a:solidFill>
                  <a:srgbClr val="008000"/>
                </a:solidFill>
                <a:effectLst/>
                <a:uLnTx/>
                <a:uFillTx/>
                <a:latin typeface="IBM Plex Sans Regular (Body)"/>
                <a:ea typeface="+mn-ea"/>
                <a:cs typeface="+mn-cs"/>
              </a:rPr>
              <a:t>Formulation</a:t>
            </a:r>
          </a:p>
        </p:txBody>
      </p:sp>
      <p:sp>
        <p:nvSpPr>
          <p:cNvPr id="37" name="Rectangle 36">
            <a:extLst>
              <a:ext uri="{FF2B5EF4-FFF2-40B4-BE49-F238E27FC236}">
                <a16:creationId xmlns:a16="http://schemas.microsoft.com/office/drawing/2014/main" id="{BC5B8FAB-1B51-F2AD-F537-E5B52EA0FD04}"/>
              </a:ext>
            </a:extLst>
          </p:cNvPr>
          <p:cNvSpPr/>
          <p:nvPr/>
        </p:nvSpPr>
        <p:spPr>
          <a:xfrm>
            <a:off x="2328310" y="2899267"/>
            <a:ext cx="1941664" cy="1305061"/>
          </a:xfrm>
          <a:prstGeom prst="rect">
            <a:avLst/>
          </a:prstGeom>
          <a:solidFill>
            <a:srgbClr val="9FB8CD">
              <a:lumMod val="40000"/>
              <a:lumOff val="60000"/>
            </a:srgbClr>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3333CC"/>
                </a:solidFill>
                <a:effectLst/>
                <a:uLnTx/>
                <a:uFillTx/>
                <a:latin typeface="IBM Plex Sans Regular (Body)"/>
                <a:ea typeface="+mn-ea"/>
                <a:cs typeface="+mn-cs"/>
              </a:rPr>
              <a:t>Agile</a:t>
            </a:r>
            <a:r>
              <a:rPr kumimoji="0" lang="en-US" sz="2100" b="0" i="0" u="none" strike="noStrike" kern="0" cap="none" spc="0" normalizeH="0" baseline="0" noProof="0" dirty="0">
                <a:ln>
                  <a:noFill/>
                </a:ln>
                <a:solidFill>
                  <a:srgbClr val="3333CC"/>
                </a:solidFill>
                <a:effectLst/>
                <a:uLnTx/>
                <a:uFillTx/>
                <a:latin typeface="IBM Plex Sans Regular (Body)"/>
                <a:ea typeface="+mn-ea"/>
                <a:cs typeface="+mn-cs"/>
              </a:rPr>
              <a:t> Execution Modeling</a:t>
            </a:r>
          </a:p>
        </p:txBody>
      </p:sp>
      <p:sp>
        <p:nvSpPr>
          <p:cNvPr id="2" name="Rectangle 1">
            <a:extLst>
              <a:ext uri="{FF2B5EF4-FFF2-40B4-BE49-F238E27FC236}">
                <a16:creationId xmlns:a16="http://schemas.microsoft.com/office/drawing/2014/main" id="{364B007D-89F7-C798-BF9A-B5EF72F96C73}"/>
              </a:ext>
            </a:extLst>
          </p:cNvPr>
          <p:cNvSpPr/>
          <p:nvPr/>
        </p:nvSpPr>
        <p:spPr>
          <a:xfrm>
            <a:off x="5045095" y="1638434"/>
            <a:ext cx="1941664" cy="1305061"/>
          </a:xfrm>
          <a:prstGeom prst="rect">
            <a:avLst/>
          </a:prstGeom>
          <a:solidFill>
            <a:srgbClr val="FFC9C9"/>
          </a:solidFill>
          <a:ln w="1905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C00000"/>
                </a:solidFill>
                <a:effectLst/>
                <a:uLnTx/>
                <a:uFillTx/>
                <a:latin typeface="IBM Plex Sans Regular (Body)"/>
                <a:ea typeface="+mn-ea"/>
                <a:cs typeface="+mn-cs"/>
              </a:rPr>
              <a:t>Explainable </a:t>
            </a:r>
            <a:r>
              <a:rPr kumimoji="0" lang="en-US" sz="2100" b="0" i="0" u="none" strike="noStrike" kern="0" cap="none" spc="0" normalizeH="0" baseline="0" noProof="0" dirty="0">
                <a:ln>
                  <a:noFill/>
                </a:ln>
                <a:solidFill>
                  <a:srgbClr val="C00000"/>
                </a:solidFill>
                <a:effectLst/>
                <a:uLnTx/>
                <a:uFillTx/>
                <a:latin typeface="IBM Plex Sans Regular (Body)"/>
                <a:ea typeface="+mn-ea"/>
                <a:cs typeface="+mn-cs"/>
              </a:rPr>
              <a:t>Codesign Exploration</a:t>
            </a:r>
          </a:p>
        </p:txBody>
      </p:sp>
    </p:spTree>
    <p:extLst>
      <p:ext uri="{BB962C8B-B14F-4D97-AF65-F5344CB8AC3E}">
        <p14:creationId xmlns:p14="http://schemas.microsoft.com/office/powerpoint/2010/main" val="36872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FA4602D3-2699-E3E5-64EF-371376703C7C}"/>
              </a:ext>
            </a:extLst>
          </p:cNvPr>
          <p:cNvSpPr/>
          <p:nvPr/>
        </p:nvSpPr>
        <p:spPr bwMode="auto">
          <a:xfrm>
            <a:off x="420914" y="3679373"/>
            <a:ext cx="5740400" cy="1028700"/>
          </a:xfrm>
          <a:prstGeom prst="homePlate">
            <a:avLst/>
          </a:prstGeom>
          <a:solidFill>
            <a:schemeClr val="accent1">
              <a:lumMod val="20000"/>
              <a:lumOff val="80000"/>
            </a:schemeClr>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sp>
        <p:nvSpPr>
          <p:cNvPr id="4" name="Slide Number Placeholder"/>
          <p:cNvSpPr>
            <a:spLocks noGrp="1"/>
          </p:cNvSpPr>
          <p:nvPr>
            <p:ph type="sldNum" sz="quarter" idx="11"/>
          </p:nvPr>
        </p:nvSpPr>
        <p:spPr/>
        <p:txBody>
          <a:bodyPr/>
          <a:lstStyle/>
          <a:p>
            <a:fld id="{59395FB3-9C97-154F-86B2-7E381B951268}" type="slidenum">
              <a:rPr lang="en-US" sz="1100" smtClean="0"/>
              <a:pPr/>
              <a:t>9</a:t>
            </a:fld>
            <a:endParaRPr lang="en-US" sz="1100" dirty="0"/>
          </a:p>
        </p:txBody>
      </p:sp>
      <p:sp>
        <p:nvSpPr>
          <p:cNvPr id="10" name="Text Placeholder 9">
            <a:extLst>
              <a:ext uri="{FF2B5EF4-FFF2-40B4-BE49-F238E27FC236}">
                <a16:creationId xmlns:a16="http://schemas.microsoft.com/office/drawing/2014/main" id="{C94610A4-C6B1-9870-E240-E0FAE19FC5E0}"/>
              </a:ext>
            </a:extLst>
          </p:cNvPr>
          <p:cNvSpPr>
            <a:spLocks noGrp="1"/>
          </p:cNvSpPr>
          <p:nvPr>
            <p:ph type="body" sz="quarter" idx="12"/>
          </p:nvPr>
        </p:nvSpPr>
        <p:spPr>
          <a:xfrm>
            <a:off x="469653" y="3754173"/>
            <a:ext cx="5371960" cy="1091516"/>
          </a:xfrm>
        </p:spPr>
        <p:txBody>
          <a:bodyPr/>
          <a:lstStyle/>
          <a:p>
            <a:pPr>
              <a:spcBef>
                <a:spcPts val="900"/>
              </a:spcBef>
            </a:pPr>
            <a:r>
              <a:rPr lang="en-US" b="1" dirty="0"/>
              <a:t>Consider optimizing each loop at every level of spatial and temporal hierarchy/sequence of execution.</a:t>
            </a:r>
          </a:p>
          <a:p>
            <a:pPr>
              <a:spcBef>
                <a:spcPts val="900"/>
              </a:spcBef>
            </a:pPr>
            <a:r>
              <a:rPr lang="en-US" b="1" dirty="0"/>
              <a:t>E.g., 7-deep loop nest </a:t>
            </a:r>
            <a:r>
              <a:rPr lang="en-US" b="1" dirty="0">
                <a:sym typeface="Wingdings" panose="05000000000000000000" pitchFamily="2" charset="2"/>
              </a:rPr>
              <a:t> 28-deep loop nest covers all dataflows</a:t>
            </a:r>
            <a:endParaRPr lang="en-US" b="1" dirty="0"/>
          </a:p>
        </p:txBody>
      </p:sp>
      <p:sp>
        <p:nvSpPr>
          <p:cNvPr id="15" name="TextBox 14">
            <a:extLst>
              <a:ext uri="{FF2B5EF4-FFF2-40B4-BE49-F238E27FC236}">
                <a16:creationId xmlns:a16="http://schemas.microsoft.com/office/drawing/2014/main" id="{3FCA7A7A-6C26-042E-C6B1-CF8A8E5EEAFC}"/>
              </a:ext>
            </a:extLst>
          </p:cNvPr>
          <p:cNvSpPr txBox="1"/>
          <p:nvPr/>
        </p:nvSpPr>
        <p:spPr>
          <a:xfrm>
            <a:off x="266840" y="169413"/>
            <a:ext cx="8321484" cy="461665"/>
          </a:xfrm>
          <a:prstGeom prst="rect">
            <a:avLst/>
          </a:prstGeom>
          <a:noFill/>
        </p:spPr>
        <p:txBody>
          <a:bodyPr wrap="square">
            <a:spAutoFit/>
          </a:bodyPr>
          <a:lstStyle/>
          <a:p>
            <a:r>
              <a:rPr lang="en-US" sz="2400" b="1" dirty="0"/>
              <a:t>Formulating Comprehensive Mapping Space</a:t>
            </a:r>
          </a:p>
        </p:txBody>
      </p:sp>
      <p:pic>
        <p:nvPicPr>
          <p:cNvPr id="7" name="Picture 6">
            <a:extLst>
              <a:ext uri="{FF2B5EF4-FFF2-40B4-BE49-F238E27FC236}">
                <a16:creationId xmlns:a16="http://schemas.microsoft.com/office/drawing/2014/main" id="{EAB2980D-A44D-748C-CD40-878F95BC19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98647" y="667431"/>
            <a:ext cx="7475700" cy="4236357"/>
          </a:xfrm>
          <a:prstGeom prst="rect">
            <a:avLst/>
          </a:prstGeom>
        </p:spPr>
      </p:pic>
      <p:sp>
        <p:nvSpPr>
          <p:cNvPr id="11" name="TextBox 10">
            <a:extLst>
              <a:ext uri="{FF2B5EF4-FFF2-40B4-BE49-F238E27FC236}">
                <a16:creationId xmlns:a16="http://schemas.microsoft.com/office/drawing/2014/main" id="{A090BC5A-FBF2-4B7D-7660-055D03853085}"/>
              </a:ext>
            </a:extLst>
          </p:cNvPr>
          <p:cNvSpPr txBox="1"/>
          <p:nvPr/>
        </p:nvSpPr>
        <p:spPr>
          <a:xfrm>
            <a:off x="266840" y="4835723"/>
            <a:ext cx="3664786" cy="307777"/>
          </a:xfrm>
          <a:prstGeom prst="rect">
            <a:avLst/>
          </a:prstGeom>
          <a:noFill/>
        </p:spPr>
        <p:txBody>
          <a:bodyPr wrap="none" rtlCol="0">
            <a:spAutoFit/>
          </a:bodyPr>
          <a:lstStyle/>
          <a:p>
            <a:pPr algn="l"/>
            <a:r>
              <a:rPr lang="en-US" sz="1400" dirty="0" err="1">
                <a:solidFill>
                  <a:schemeClr val="tx1"/>
                </a:solidFill>
                <a:latin typeface="IBM Plex Sans" charset="0"/>
                <a:ea typeface="IBM Plex Sans" charset="0"/>
                <a:cs typeface="IBM Plex Sans" charset="0"/>
              </a:rPr>
              <a:t>dMazeRunner</a:t>
            </a:r>
            <a:r>
              <a:rPr lang="en-US" sz="1400" dirty="0">
                <a:solidFill>
                  <a:schemeClr val="tx1"/>
                </a:solidFill>
                <a:latin typeface="IBM Plex Sans" charset="0"/>
                <a:ea typeface="IBM Plex Sans" charset="0"/>
                <a:cs typeface="IBM Plex Sans" charset="0"/>
              </a:rPr>
              <a:t> [CODES+ISSS / ESWEEK ’19]</a:t>
            </a:r>
          </a:p>
        </p:txBody>
      </p:sp>
    </p:spTree>
    <p:extLst>
      <p:ext uri="{BB962C8B-B14F-4D97-AF65-F5344CB8AC3E}">
        <p14:creationId xmlns:p14="http://schemas.microsoft.com/office/powerpoint/2010/main" val="2753255496"/>
      </p:ext>
    </p:extLst>
  </p:cSld>
  <p:clrMapOvr>
    <a:masterClrMapping/>
  </p:clrMapOvr>
</p:sld>
</file>

<file path=ppt/theme/theme1.xml><?xml version="1.0" encoding="utf-8"?>
<a:theme xmlns:a="http://schemas.openxmlformats.org/drawingml/2006/main" name="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Research_Template2020_Plex" id="{30A9B62C-2C70-474A-AE9A-5BFEC0132786}" vid="{8D54B755-223E-404C-8485-B24C0320C2FA}"/>
    </a:ext>
  </a:extLst>
</a:theme>
</file>

<file path=ppt/theme/theme2.xml><?xml version="1.0" encoding="utf-8"?>
<a:theme xmlns:a="http://schemas.openxmlformats.org/drawingml/2006/main" name="IBM 2020 Master template (light gray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accent2"/>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tx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Research_Template2020_Plex" id="{30A9B62C-2C70-474A-AE9A-5BFEC0132786}" vid="{819928FF-A7D3-DA48-BC0C-275365882153}"/>
    </a:ext>
  </a:extLst>
</a:theme>
</file>

<file path=ppt/theme/theme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SRC 2022: White with gradient blue logo">
  <a:themeElements>
    <a:clrScheme name="SRC 2022 Bold">
      <a:dk1>
        <a:srgbClr val="0F2E4C"/>
      </a:dk1>
      <a:lt1>
        <a:sysClr val="window" lastClr="FFFFFF"/>
      </a:lt1>
      <a:dk2>
        <a:srgbClr val="205D98"/>
      </a:dk2>
      <a:lt2>
        <a:srgbClr val="E7E6E6"/>
      </a:lt2>
      <a:accent1>
        <a:srgbClr val="205D98"/>
      </a:accent1>
      <a:accent2>
        <a:srgbClr val="720534"/>
      </a:accent2>
      <a:accent3>
        <a:srgbClr val="1D897C"/>
      </a:accent3>
      <a:accent4>
        <a:srgbClr val="EA0200"/>
      </a:accent4>
      <a:accent5>
        <a:srgbClr val="EEBF13"/>
      </a:accent5>
      <a:accent6>
        <a:srgbClr val="AC1C6D"/>
      </a:accent6>
      <a:hlink>
        <a:srgbClr val="0055A3"/>
      </a:hlink>
      <a:folHlink>
        <a:srgbClr val="954F72"/>
      </a:folHlink>
    </a:clrScheme>
    <a:fontScheme name="SRC">
      <a:majorFont>
        <a:latin typeface="Georgia"/>
        <a:ea typeface=""/>
        <a:cs typeface=""/>
      </a:majorFont>
      <a:minorFont>
        <a:latin typeface="Abadi M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PPT-Template-2022.potx" id="{E5DD032B-0A6A-44DA-9A21-47D668913AE6}" vid="{9F71EC19-9E60-4601-B227-F6B578F9AF20}"/>
    </a:ext>
  </a:extLst>
</a:theme>
</file>

<file path=ppt/theme/theme5.xml><?xml version="1.0" encoding="utf-8"?>
<a:theme xmlns:a="http://schemas.openxmlformats.org/drawingml/2006/main" name="IBM BxD 2018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IBM Plex Sans"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6.xml><?xml version="1.0" encoding="utf-8"?>
<a:theme xmlns:a="http://schemas.openxmlformats.org/drawingml/2006/main" name="IBM BxD 2018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IBM Plex Sans"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docProps/app.xml><?xml version="1.0" encoding="utf-8"?>
<Properties xmlns="http://schemas.openxmlformats.org/officeDocument/2006/extended-properties" xmlns:vt="http://schemas.openxmlformats.org/officeDocument/2006/docPropsVTypes">
  <Template>IBM 2020 Master template (black background)</Template>
  <TotalTime>5451</TotalTime>
  <Words>3615</Words>
  <Application>Microsoft Office PowerPoint</Application>
  <PresentationFormat>On-screen Show (16:9)</PresentationFormat>
  <Paragraphs>424</Paragraphs>
  <Slides>36</Slides>
  <Notes>35</Notes>
  <HiddenSlides>0</HiddenSlides>
  <MMClips>2</MMClip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IBM 2020 Master template (black background)</vt:lpstr>
      <vt:lpstr>IBM 2020 Master template (light gray background)</vt:lpstr>
      <vt:lpstr>Office 2013 - 2022 Theme</vt:lpstr>
      <vt:lpstr>SRC 2022: White with gradient blue 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ASPLOS lightning talk</dc:title>
  <dc:creator>Hansen Chan</dc:creator>
  <cp:lastModifiedBy>SHAIL DAVE (Student)</cp:lastModifiedBy>
  <cp:revision>323</cp:revision>
  <dcterms:created xsi:type="dcterms:W3CDTF">2020-09-09T19:11:16Z</dcterms:created>
  <dcterms:modified xsi:type="dcterms:W3CDTF">2025-05-15T04:18:11Z</dcterms:modified>
</cp:coreProperties>
</file>