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76" r:id="rId5"/>
    <p:sldId id="277" r:id="rId6"/>
    <p:sldId id="278" r:id="rId7"/>
    <p:sldId id="279" r:id="rId8"/>
    <p:sldId id="263" r:id="rId9"/>
    <p:sldId id="272" r:id="rId10"/>
    <p:sldId id="275" r:id="rId11"/>
    <p:sldId id="281" r:id="rId12"/>
    <p:sldId id="282" r:id="rId13"/>
    <p:sldId id="283" r:id="rId14"/>
    <p:sldId id="284" r:id="rId15"/>
    <p:sldId id="285" r:id="rId16"/>
    <p:sldId id="266" r:id="rId17"/>
    <p:sldId id="267" r:id="rId18"/>
    <p:sldId id="268" r:id="rId19"/>
    <p:sldId id="269" r:id="rId20"/>
    <p:sldId id="270" r:id="rId21"/>
    <p:sldId id="271" r:id="rId22"/>
    <p:sldId id="280" r:id="rId23"/>
    <p:sldId id="260" r:id="rId24"/>
    <p:sldId id="261" r:id="rId25"/>
    <p:sldId id="262" r:id="rId26"/>
    <p:sldId id="286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2"/>
    <a:srgbClr val="FCFDF8"/>
    <a:srgbClr val="0E1011"/>
    <a:srgbClr val="BDD7EE"/>
    <a:srgbClr val="0000FF"/>
    <a:srgbClr val="9FB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jdave\Desktop\RAMP\RA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5098056007536"/>
          <c:y val="5.481664479755903E-2"/>
          <c:w val="0.86880342553738121"/>
          <c:h val="0.64437466593058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'4x4'!$I$2</c:f>
              <c:strCache>
                <c:ptCount val="1"/>
                <c:pt idx="0">
                  <c:v>MEMMap</c:v>
                </c:pt>
              </c:strCache>
            </c:strRef>
          </c:tx>
          <c:spPr>
            <a:pattFill prst="pct10">
              <a:fgClr>
                <a:srgbClr val="70AD47">
                  <a:lumMod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'4x4'!$H$3:$H$11</c:f>
              <c:strCache>
                <c:ptCount val="9"/>
                <c:pt idx="0">
                  <c:v>sha</c:v>
                </c:pt>
                <c:pt idx="1">
                  <c:v>bitcount</c:v>
                </c:pt>
                <c:pt idx="2">
                  <c:v>susan_smooth</c:v>
                </c:pt>
                <c:pt idx="3">
                  <c:v>adpcm_enc</c:v>
                </c:pt>
                <c:pt idx="4">
                  <c:v>gsm_short</c:v>
                </c:pt>
                <c:pt idx="5">
                  <c:v>gsm_long</c:v>
                </c:pt>
                <c:pt idx="6">
                  <c:v>jpeg_enc</c:v>
                </c:pt>
                <c:pt idx="7">
                  <c:v>adpcm_dec</c:v>
                </c:pt>
                <c:pt idx="8">
                  <c:v>geomean</c:v>
                </c:pt>
              </c:strCache>
            </c:strRef>
          </c:cat>
          <c:val>
            <c:numRef>
              <c:f>'4x4'!$I$3:$I$11</c:f>
              <c:numCache>
                <c:formatCode>0.00</c:formatCode>
                <c:ptCount val="9"/>
                <c:pt idx="0">
                  <c:v>0.33333333333333331</c:v>
                </c:pt>
                <c:pt idx="1">
                  <c:v>1</c:v>
                </c:pt>
                <c:pt idx="2">
                  <c:v>0.16666666666666666</c:v>
                </c:pt>
                <c:pt idx="3">
                  <c:v>1</c:v>
                </c:pt>
                <c:pt idx="4">
                  <c:v>0.18292682926829268</c:v>
                </c:pt>
                <c:pt idx="5">
                  <c:v>0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0.36401364638551703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1-423F-A708-686E354CA8FC}"/>
            </c:ext>
          </c:extLst>
        </c:ser>
        <c:ser>
          <c:idx val="1"/>
          <c:order val="1"/>
          <c:tx>
            <c:strRef>
              <c:f>'4x4'!$J$2</c:f>
              <c:strCache>
                <c:ptCount val="1"/>
                <c:pt idx="0">
                  <c:v>REGIMap</c:v>
                </c:pt>
              </c:strCache>
            </c:strRef>
          </c:tx>
          <c:spPr>
            <a:pattFill prst="ltHorz">
              <a:fgClr>
                <a:srgbClr val="3399FF"/>
              </a:fgClr>
              <a:bgClr>
                <a:sysClr val="window" lastClr="FFFFFF"/>
              </a:bgClr>
            </a:pattFill>
            <a:ln>
              <a:solidFill>
                <a:srgbClr val="0000FF"/>
              </a:solidFill>
            </a:ln>
            <a:effectLst/>
          </c:spPr>
          <c:invertIfNegative val="0"/>
          <c:cat>
            <c:strRef>
              <c:f>'4x4'!$H$3:$H$11</c:f>
              <c:strCache>
                <c:ptCount val="9"/>
                <c:pt idx="0">
                  <c:v>sha</c:v>
                </c:pt>
                <c:pt idx="1">
                  <c:v>bitcount</c:v>
                </c:pt>
                <c:pt idx="2">
                  <c:v>susan_smooth</c:v>
                </c:pt>
                <c:pt idx="3">
                  <c:v>adpcm_enc</c:v>
                </c:pt>
                <c:pt idx="4">
                  <c:v>gsm_short</c:v>
                </c:pt>
                <c:pt idx="5">
                  <c:v>gsm_long</c:v>
                </c:pt>
                <c:pt idx="6">
                  <c:v>jpeg_enc</c:v>
                </c:pt>
                <c:pt idx="7">
                  <c:v>adpcm_dec</c:v>
                </c:pt>
                <c:pt idx="8">
                  <c:v>geomean</c:v>
                </c:pt>
              </c:strCache>
            </c:strRef>
          </c:cat>
          <c:val>
            <c:numRef>
              <c:f>'4x4'!$J$3:$J$11</c:f>
              <c:numCache>
                <c:formatCode>0.00</c:formatCode>
                <c:ptCount val="9"/>
                <c:pt idx="0">
                  <c:v>0.42857142857142855</c:v>
                </c:pt>
                <c:pt idx="1">
                  <c:v>1</c:v>
                </c:pt>
                <c:pt idx="2">
                  <c:v>0.33333333333333331</c:v>
                </c:pt>
                <c:pt idx="3">
                  <c:v>1</c:v>
                </c:pt>
                <c:pt idx="4">
                  <c:v>0.24193548387096775</c:v>
                </c:pt>
                <c:pt idx="5">
                  <c:v>0.2857142857142857</c:v>
                </c:pt>
                <c:pt idx="6">
                  <c:v>0.4</c:v>
                </c:pt>
                <c:pt idx="7">
                  <c:v>0.54545454545454541</c:v>
                </c:pt>
                <c:pt idx="8">
                  <c:v>0.46416138273088831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1-423F-A708-686E354CA8FC}"/>
            </c:ext>
          </c:extLst>
        </c:ser>
        <c:ser>
          <c:idx val="2"/>
          <c:order val="2"/>
          <c:tx>
            <c:strRef>
              <c:f>'4x4'!$K$2</c:f>
              <c:strCache>
                <c:ptCount val="1"/>
                <c:pt idx="0">
                  <c:v>RAMP</c:v>
                </c:pt>
              </c:strCache>
            </c:strRef>
          </c:tx>
          <c:spPr>
            <a:pattFill prst="ltUpDiag">
              <a:fgClr>
                <a:srgbClr val="ED7D31"/>
              </a:fgClr>
              <a:bgClr>
                <a:sysClr val="window" lastClr="FFFFFF"/>
              </a:bgClr>
            </a:pattFill>
            <a:ln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'4x4'!$H$3:$H$11</c:f>
              <c:strCache>
                <c:ptCount val="9"/>
                <c:pt idx="0">
                  <c:v>sha</c:v>
                </c:pt>
                <c:pt idx="1">
                  <c:v>bitcount</c:v>
                </c:pt>
                <c:pt idx="2">
                  <c:v>susan_smooth</c:v>
                </c:pt>
                <c:pt idx="3">
                  <c:v>adpcm_enc</c:v>
                </c:pt>
                <c:pt idx="4">
                  <c:v>gsm_short</c:v>
                </c:pt>
                <c:pt idx="5">
                  <c:v>gsm_long</c:v>
                </c:pt>
                <c:pt idx="6">
                  <c:v>jpeg_enc</c:v>
                </c:pt>
                <c:pt idx="7">
                  <c:v>adpcm_dec</c:v>
                </c:pt>
                <c:pt idx="8">
                  <c:v>geomean</c:v>
                </c:pt>
              </c:strCache>
            </c:strRef>
          </c:cat>
          <c:val>
            <c:numRef>
              <c:f>'4x4'!$K$3:$K$11</c:f>
              <c:numCache>
                <c:formatCode>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0.83333333333333337</c:v>
                </c:pt>
                <c:pt idx="5">
                  <c:v>0.83333333333333337</c:v>
                </c:pt>
                <c:pt idx="6">
                  <c:v>0.66666666666666663</c:v>
                </c:pt>
                <c:pt idx="7">
                  <c:v>1</c:v>
                </c:pt>
                <c:pt idx="8">
                  <c:v>0.90822464216732246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1-423F-A708-686E354CA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0817952"/>
        <c:axId val="970818936"/>
      </c:barChart>
      <c:catAx>
        <c:axId val="970817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rPr>
                  <a:t>Benchmarks</a:t>
                </a:r>
              </a:p>
            </c:rich>
          </c:tx>
          <c:layout>
            <c:manualLayout>
              <c:xMode val="edge"/>
              <c:yMode val="edge"/>
              <c:x val="0.48268853180290866"/>
              <c:y val="0.8704458201270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ndara" panose="020E0502030303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70818936"/>
        <c:crosses val="autoZero"/>
        <c:auto val="1"/>
        <c:lblAlgn val="ctr"/>
        <c:lblOffset val="100"/>
        <c:noMultiLvlLbl val="0"/>
      </c:catAx>
      <c:valAx>
        <c:axId val="970818936"/>
        <c:scaling>
          <c:orientation val="minMax"/>
          <c:max val="1.0004999999999999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rPr>
                  <a:t>MII / II</a:t>
                </a:r>
              </a:p>
            </c:rich>
          </c:tx>
          <c:layout>
            <c:manualLayout>
              <c:xMode val="edge"/>
              <c:yMode val="edge"/>
              <c:x val="0"/>
              <c:y val="0.2440362542794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in"/>
        <c:minorTickMark val="in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817952"/>
        <c:crosses val="autoZero"/>
        <c:crossBetween val="between"/>
        <c:majorUnit val="0.5"/>
        <c:minorUnit val="0.25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8633971529477251"/>
          <c:w val="0.46175954165927396"/>
          <c:h val="0.10671971299949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3DE8-708D-46AA-8D1A-3261C12D6FD3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067D-D4D4-40CD-B926-1DD36FC1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067D-D4D4-40CD-B926-1DD36FC130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11300" y="1022983"/>
            <a:ext cx="9448800" cy="1367522"/>
          </a:xfrm>
        </p:spPr>
        <p:txBody>
          <a:bodyPr anchor="t" anchorCtr="0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1300" y="2873828"/>
            <a:ext cx="9258300" cy="13846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706D1AD-8DA1-448E-8173-65E2985C90F5}" type="datetime1">
              <a:rPr lang="en-US" smtClean="0"/>
              <a:t>7/8/2018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1022984"/>
            <a:ext cx="9753600" cy="13675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2873829"/>
            <a:ext cx="9753600" cy="138466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1022983"/>
            <a:ext cx="304800" cy="136752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2873827"/>
            <a:ext cx="292100" cy="138466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500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1064F36-F3E5-4227-8C1D-FDF1BDAA61D7}" type="datetime1">
              <a:rPr lang="en-US" smtClean="0"/>
              <a:t>7/8/2018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E97438E1-4B39-4A04-89A0-EBEFA710971C}" type="datetime1">
              <a:rPr lang="en-US" smtClean="0"/>
              <a:t>7/8/2018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303037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59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CCC4A39-5B80-42BB-B647-BDC5234C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040446"/>
            <a:ext cx="11507624" cy="50860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D4790-6DB0-4726-B81C-77440E486FC2}"/>
              </a:ext>
            </a:extLst>
          </p:cNvPr>
          <p:cNvSpPr/>
          <p:nvPr userDrawn="1"/>
        </p:nvSpPr>
        <p:spPr>
          <a:xfrm>
            <a:off x="4385436" y="6369953"/>
            <a:ext cx="319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/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Shail Dave / 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7894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192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28956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0668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10668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F59B2DD-4B71-46FF-BEE5-47F0AB376391}" type="datetime1">
              <a:rPr lang="en-US" smtClean="0"/>
              <a:t>7/8/2018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356154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23E23E8-9047-45CE-95F2-BCCA522F68A4}" type="datetime1">
              <a:rPr lang="en-US" smtClean="0"/>
              <a:t>7/8/2018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17193CE-B864-4B4F-86E7-D54B997993CB}" type="datetime1">
              <a:rPr lang="en-US" smtClean="0"/>
              <a:t>7/8/2018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7567406-BE00-494B-AFA3-46AD71EE4876}" type="datetime1">
              <a:rPr lang="en-US" smtClean="0"/>
              <a:t>7/8/2018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C023BB1-094D-48D5-A3AD-D74B9262E0A7}" type="datetime1">
              <a:rPr lang="en-US" smtClean="0"/>
              <a:t>7/8/2018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08A7327-A85B-47A8-AC29-A87B0C16B654}" type="datetime1">
              <a:rPr lang="en-US" smtClean="0"/>
              <a:t>7/8/2018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26985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CCC4A39-5B80-42BB-B647-BDC5234C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DF17FA2-E534-48D5-84B3-D0D31DD78292}" type="datetime1">
              <a:rPr lang="en-US" smtClean="0"/>
              <a:t>7/8/2018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325906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1" y="990600"/>
            <a:ext cx="116967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12192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CCC4A39-5B80-42BB-B647-BDC5234C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10202091" y="6344752"/>
            <a:ext cx="1697810" cy="365760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4C15EF-1FE7-477B-8FC4-CB0A397338D1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1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300" y="1036234"/>
            <a:ext cx="9448800" cy="1349157"/>
          </a:xfrm>
        </p:spPr>
        <p:txBody>
          <a:bodyPr anchor="ctr"/>
          <a:lstStyle/>
          <a:p>
            <a:r>
              <a:rPr lang="en-US" sz="4800" dirty="0"/>
              <a:t>RAMP: Resource-Aware Mapping for CGRAs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>
                <a:latin typeface="Candara" panose="020E0502030303020204" pitchFamily="34" charset="0"/>
              </a:rPr>
              <a:t>Shail Dave</a:t>
            </a:r>
            <a:r>
              <a:rPr lang="en-US" sz="2800" b="1" dirty="0">
                <a:latin typeface="Candara" panose="020E0502030303020204" pitchFamily="34" charset="0"/>
              </a:rPr>
              <a:t>,</a:t>
            </a:r>
            <a:r>
              <a:rPr lang="en-US" sz="2800" dirty="0">
                <a:latin typeface="Candara" panose="020E0502030303020204" pitchFamily="34" charset="0"/>
              </a:rPr>
              <a:t> Mahesh Balasubramanian, Aviral Shrivastava</a:t>
            </a:r>
          </a:p>
          <a:p>
            <a:r>
              <a:rPr lang="en-US" sz="2800" dirty="0">
                <a:latin typeface="Candara" panose="020E0502030303020204" pitchFamily="34" charset="0"/>
              </a:rPr>
              <a:t>Compiler Microarchitecture Lab, </a:t>
            </a:r>
          </a:p>
          <a:p>
            <a:r>
              <a:rPr lang="en-US" sz="2800" dirty="0">
                <a:latin typeface="Candara" panose="020E0502030303020204" pitchFamily="34" charset="0"/>
              </a:rPr>
              <a:t>Arizona State University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9DE66AC-6D33-4B6C-B2FC-D9DF9695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2" y="5525399"/>
            <a:ext cx="1483884" cy="9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D1889-3B69-4F6C-8BFA-D6A701FF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32" y="5159427"/>
            <a:ext cx="2535223" cy="19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CF2D8D-88D9-4359-BFAD-2CF823DB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FAACA-EF79-47F2-9A6D-D574AA9F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BB1-094D-48D5-A3AD-D74B9262E0A7}" type="datetime1">
              <a:rPr lang="en-US" smtClean="0"/>
              <a:t>7/8/2018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F030E-B899-4340-92B7-C589A2C5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2"/>
            <a:ext cx="12192000" cy="6821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4B578D-BAA6-46B3-B7CC-9DB0E8F593DC}"/>
              </a:ext>
            </a:extLst>
          </p:cNvPr>
          <p:cNvSpPr/>
          <p:nvPr/>
        </p:nvSpPr>
        <p:spPr>
          <a:xfrm>
            <a:off x="7209536" y="23182"/>
            <a:ext cx="2292273" cy="612922"/>
          </a:xfrm>
          <a:prstGeom prst="rect">
            <a:avLst/>
          </a:prstGeom>
          <a:solidFill>
            <a:srgbClr val="F9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A23B6-3521-4D47-8486-987465081EC9}"/>
              </a:ext>
            </a:extLst>
          </p:cNvPr>
          <p:cNvSpPr txBox="1"/>
          <p:nvPr/>
        </p:nvSpPr>
        <p:spPr>
          <a:xfrm>
            <a:off x="7209536" y="6477"/>
            <a:ext cx="235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Valid mappings (with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Nearly optimal Quality)</a:t>
            </a:r>
          </a:p>
        </p:txBody>
      </p:sp>
    </p:spTree>
    <p:extLst>
      <p:ext uri="{BB962C8B-B14F-4D97-AF65-F5344CB8AC3E}">
        <p14:creationId xmlns:p14="http://schemas.microsoft.com/office/powerpoint/2010/main" val="24840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B2B-3EA5-481F-A04B-E36B75F8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RAMP: Resource-Aware Mapping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EB5355A-56BD-41F3-8DC9-AA601FF7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11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280FD-011F-4833-83E4-8E2645C085B6}"/>
              </a:ext>
            </a:extLst>
          </p:cNvPr>
          <p:cNvSpPr txBox="1"/>
          <p:nvPr/>
        </p:nvSpPr>
        <p:spPr>
          <a:xfrm>
            <a:off x="1546371" y="3910896"/>
            <a:ext cx="93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DDG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9D2DBA-C91D-4747-98CF-536C93D97654}"/>
              </a:ext>
            </a:extLst>
          </p:cNvPr>
          <p:cNvSpPr/>
          <p:nvPr/>
        </p:nvSpPr>
        <p:spPr>
          <a:xfrm>
            <a:off x="1428108" y="1084074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3FF67B-0651-4566-A36E-A5851E03496D}"/>
              </a:ext>
            </a:extLst>
          </p:cNvPr>
          <p:cNvSpPr/>
          <p:nvPr/>
        </p:nvSpPr>
        <p:spPr>
          <a:xfrm>
            <a:off x="2110317" y="32486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B705326-2A13-44D4-A8B7-7F1CC994D4F7}"/>
              </a:ext>
            </a:extLst>
          </p:cNvPr>
          <p:cNvCxnSpPr>
            <a:cxnSpLocks/>
            <a:stCxn id="54" idx="5"/>
            <a:endCxn id="50" idx="1"/>
          </p:cNvCxnSpPr>
          <p:nvPr/>
        </p:nvCxnSpPr>
        <p:spPr>
          <a:xfrm>
            <a:off x="1850802" y="2134201"/>
            <a:ext cx="330537" cy="118128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4FFB85-5D61-4910-9719-4D800BCCA175}"/>
              </a:ext>
            </a:extLst>
          </p:cNvPr>
          <p:cNvCxnSpPr>
            <a:cxnSpLocks/>
            <a:stCxn id="47" idx="4"/>
            <a:endCxn id="54" idx="0"/>
          </p:cNvCxnSpPr>
          <p:nvPr/>
        </p:nvCxnSpPr>
        <p:spPr>
          <a:xfrm>
            <a:off x="1670592" y="1540602"/>
            <a:ext cx="8749" cy="2039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6054947-C8F0-48DD-BC2E-314C66425FF0}"/>
              </a:ext>
            </a:extLst>
          </p:cNvPr>
          <p:cNvSpPr/>
          <p:nvPr/>
        </p:nvSpPr>
        <p:spPr>
          <a:xfrm>
            <a:off x="1436857" y="17445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73042F-4E80-4219-A1BD-8670F602F759}"/>
              </a:ext>
            </a:extLst>
          </p:cNvPr>
          <p:cNvSpPr/>
          <p:nvPr/>
        </p:nvSpPr>
        <p:spPr>
          <a:xfrm>
            <a:off x="1459092" y="2505297"/>
            <a:ext cx="456992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5B5254-5962-40C9-AD5B-05DED3AE2AD7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1679341" y="2201057"/>
            <a:ext cx="8247" cy="3042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C23C44-3DA5-4014-B527-2FF4B9683035}"/>
              </a:ext>
            </a:extLst>
          </p:cNvPr>
          <p:cNvCxnSpPr>
            <a:cxnSpLocks/>
            <a:stCxn id="55" idx="4"/>
            <a:endCxn id="59" idx="0"/>
          </p:cNvCxnSpPr>
          <p:nvPr/>
        </p:nvCxnSpPr>
        <p:spPr>
          <a:xfrm flipH="1">
            <a:off x="1670593" y="2961825"/>
            <a:ext cx="16995" cy="215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D7EFC6F-236E-4BD7-8035-67EA44B91569}"/>
              </a:ext>
            </a:extLst>
          </p:cNvPr>
          <p:cNvSpPr/>
          <p:nvPr/>
        </p:nvSpPr>
        <p:spPr>
          <a:xfrm>
            <a:off x="1428109" y="3176897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00137A-96B9-4133-9FA5-6EF74C2DDE0E}"/>
              </a:ext>
            </a:extLst>
          </p:cNvPr>
          <p:cNvSpPr txBox="1"/>
          <p:nvPr/>
        </p:nvSpPr>
        <p:spPr>
          <a:xfrm>
            <a:off x="859711" y="2451625"/>
            <a:ext cx="5553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1B9D01F-B744-415A-B484-65608846E6AA}"/>
              </a:ext>
            </a:extLst>
          </p:cNvPr>
          <p:cNvCxnSpPr>
            <a:cxnSpLocks/>
          </p:cNvCxnSpPr>
          <p:nvPr/>
        </p:nvCxnSpPr>
        <p:spPr>
          <a:xfrm>
            <a:off x="5272845" y="6103240"/>
            <a:ext cx="16143" cy="1078402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15363F-8BAA-44EA-AEA2-703CAEF44F33}"/>
              </a:ext>
            </a:extLst>
          </p:cNvPr>
          <p:cNvSpPr/>
          <p:nvPr/>
        </p:nvSpPr>
        <p:spPr>
          <a:xfrm>
            <a:off x="1170765" y="2384432"/>
            <a:ext cx="531543" cy="1418360"/>
          </a:xfrm>
          <a:custGeom>
            <a:avLst/>
            <a:gdLst>
              <a:gd name="connsiteX0" fmla="*/ 577824 w 577824"/>
              <a:gd name="connsiteY0" fmla="*/ 2146245 h 2460604"/>
              <a:gd name="connsiteX1" fmla="*/ 369277 w 577824"/>
              <a:gd name="connsiteY1" fmla="*/ 2435003 h 2460604"/>
              <a:gd name="connsiteX2" fmla="*/ 80519 w 577824"/>
              <a:gd name="connsiteY2" fmla="*/ 1568729 h 2460604"/>
              <a:gd name="connsiteX3" fmla="*/ 16351 w 577824"/>
              <a:gd name="connsiteY3" fmla="*/ 76813 h 2460604"/>
              <a:gd name="connsiteX4" fmla="*/ 337193 w 577824"/>
              <a:gd name="connsiteY4" fmla="*/ 349529 h 246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24" h="2460604">
                <a:moveTo>
                  <a:pt x="577824" y="2146245"/>
                </a:moveTo>
                <a:cubicBezTo>
                  <a:pt x="514992" y="2338750"/>
                  <a:pt x="452161" y="2531256"/>
                  <a:pt x="369277" y="2435003"/>
                </a:cubicBezTo>
                <a:cubicBezTo>
                  <a:pt x="286393" y="2338750"/>
                  <a:pt x="139340" y="1961761"/>
                  <a:pt x="80519" y="1568729"/>
                </a:cubicBezTo>
                <a:cubicBezTo>
                  <a:pt x="21698" y="1175697"/>
                  <a:pt x="-26428" y="280013"/>
                  <a:pt x="16351" y="76813"/>
                </a:cubicBezTo>
                <a:cubicBezTo>
                  <a:pt x="59130" y="-126387"/>
                  <a:pt x="198161" y="111571"/>
                  <a:pt x="337193" y="34952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1A67CB-B333-41CA-B5A5-3FD63218D8C7}"/>
              </a:ext>
            </a:extLst>
          </p:cNvPr>
          <p:cNvSpPr/>
          <p:nvPr/>
        </p:nvSpPr>
        <p:spPr>
          <a:xfrm>
            <a:off x="1282785" y="1393023"/>
            <a:ext cx="209594" cy="1855607"/>
          </a:xfrm>
          <a:custGeom>
            <a:avLst/>
            <a:gdLst>
              <a:gd name="connsiteX0" fmla="*/ 144961 w 193088"/>
              <a:gd name="connsiteY0" fmla="*/ 0 h 1395663"/>
              <a:gd name="connsiteX1" fmla="*/ 582 w 193088"/>
              <a:gd name="connsiteY1" fmla="*/ 689811 h 1395663"/>
              <a:gd name="connsiteX2" fmla="*/ 193088 w 193088"/>
              <a:gd name="connsiteY2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88" h="1395663">
                <a:moveTo>
                  <a:pt x="144961" y="0"/>
                </a:moveTo>
                <a:cubicBezTo>
                  <a:pt x="68761" y="228600"/>
                  <a:pt x="-7439" y="457201"/>
                  <a:pt x="582" y="689811"/>
                </a:cubicBezTo>
                <a:cubicBezTo>
                  <a:pt x="8603" y="922422"/>
                  <a:pt x="100845" y="1159042"/>
                  <a:pt x="193088" y="139566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53237FE-1888-472E-B850-EDB9FF0FEFAC}"/>
              </a:ext>
            </a:extLst>
          </p:cNvPr>
          <p:cNvSpPr/>
          <p:nvPr/>
        </p:nvSpPr>
        <p:spPr>
          <a:xfrm>
            <a:off x="2359552" y="3160855"/>
            <a:ext cx="305176" cy="725202"/>
          </a:xfrm>
          <a:custGeom>
            <a:avLst/>
            <a:gdLst>
              <a:gd name="connsiteX0" fmla="*/ 0 w 306538"/>
              <a:gd name="connsiteY0" fmla="*/ 612093 h 792424"/>
              <a:gd name="connsiteX1" fmla="*/ 224589 w 306538"/>
              <a:gd name="connsiteY1" fmla="*/ 772514 h 792424"/>
              <a:gd name="connsiteX2" fmla="*/ 304800 w 306538"/>
              <a:gd name="connsiteY2" fmla="*/ 211041 h 792424"/>
              <a:gd name="connsiteX3" fmla="*/ 160421 w 306538"/>
              <a:gd name="connsiteY3" fmla="*/ 2493 h 792424"/>
              <a:gd name="connsiteX4" fmla="*/ 64168 w 306538"/>
              <a:gd name="connsiteY4" fmla="*/ 114788 h 7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8" h="792424">
                <a:moveTo>
                  <a:pt x="0" y="612093"/>
                </a:moveTo>
                <a:cubicBezTo>
                  <a:pt x="86894" y="725724"/>
                  <a:pt x="173789" y="839356"/>
                  <a:pt x="224589" y="772514"/>
                </a:cubicBezTo>
                <a:cubicBezTo>
                  <a:pt x="275389" y="705672"/>
                  <a:pt x="315495" y="339378"/>
                  <a:pt x="304800" y="211041"/>
                </a:cubicBezTo>
                <a:cubicBezTo>
                  <a:pt x="294105" y="82704"/>
                  <a:pt x="200526" y="18535"/>
                  <a:pt x="160421" y="2493"/>
                </a:cubicBezTo>
                <a:cubicBezTo>
                  <a:pt x="120316" y="-13549"/>
                  <a:pt x="92242" y="50619"/>
                  <a:pt x="64168" y="1147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A50BC-102C-443B-999D-83E60F5D9E2C}"/>
              </a:ext>
            </a:extLst>
          </p:cNvPr>
          <p:cNvSpPr/>
          <p:nvPr/>
        </p:nvSpPr>
        <p:spPr>
          <a:xfrm>
            <a:off x="2667131" y="33546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9CDFC18-40C9-4F28-A99D-60CC7D9D2E04}"/>
              </a:ext>
            </a:extLst>
          </p:cNvPr>
          <p:cNvGrpSpPr/>
          <p:nvPr/>
        </p:nvGrpSpPr>
        <p:grpSpPr>
          <a:xfrm>
            <a:off x="5061735" y="1444269"/>
            <a:ext cx="3073874" cy="4800188"/>
            <a:chOff x="5061735" y="1444269"/>
            <a:chExt cx="3073874" cy="480018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7A25193-3D76-4C4F-97E1-9EC1751E922B}"/>
                </a:ext>
              </a:extLst>
            </p:cNvPr>
            <p:cNvSpPr/>
            <p:nvPr/>
          </p:nvSpPr>
          <p:spPr>
            <a:xfrm>
              <a:off x="5869555" y="1997302"/>
              <a:ext cx="582840" cy="64518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68E31A6-AEC3-4E0A-80D9-3AC6A629E8AC}"/>
                </a:ext>
              </a:extLst>
            </p:cNvPr>
            <p:cNvSpPr/>
            <p:nvPr/>
          </p:nvSpPr>
          <p:spPr>
            <a:xfrm>
              <a:off x="6450115" y="1999817"/>
              <a:ext cx="417211" cy="649865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A2BC679-F8AE-432C-B3F8-2002C472B71A}"/>
                </a:ext>
              </a:extLst>
            </p:cNvPr>
            <p:cNvSpPr txBox="1"/>
            <p:nvPr/>
          </p:nvSpPr>
          <p:spPr>
            <a:xfrm>
              <a:off x="5092732" y="1444269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E769277-A901-4124-B905-70BDF8209A8C}"/>
                </a:ext>
              </a:extLst>
            </p:cNvPr>
            <p:cNvCxnSpPr>
              <a:cxnSpLocks/>
            </p:cNvCxnSpPr>
            <p:nvPr/>
          </p:nvCxnSpPr>
          <p:spPr>
            <a:xfrm>
              <a:off x="6870390" y="2337637"/>
              <a:ext cx="216933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5D7E6F2-3669-47BF-B12C-B3037DAC7AAF}"/>
                </a:ext>
              </a:extLst>
            </p:cNvPr>
            <p:cNvSpPr/>
            <p:nvPr/>
          </p:nvSpPr>
          <p:spPr>
            <a:xfrm>
              <a:off x="7067630" y="1999817"/>
              <a:ext cx="592112" cy="6537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0992DF6-F0CF-4B1C-B5B3-3EE750560E06}"/>
                </a:ext>
              </a:extLst>
            </p:cNvPr>
            <p:cNvSpPr/>
            <p:nvPr/>
          </p:nvSpPr>
          <p:spPr>
            <a:xfrm>
              <a:off x="7638243" y="1997344"/>
              <a:ext cx="497366" cy="662162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5F85BC7-ADC8-42EA-AED5-F3281DC5FBE0}"/>
                </a:ext>
              </a:extLst>
            </p:cNvPr>
            <p:cNvSpPr/>
            <p:nvPr/>
          </p:nvSpPr>
          <p:spPr>
            <a:xfrm>
              <a:off x="5869556" y="2871308"/>
              <a:ext cx="585146" cy="6537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14664EC-8B79-4986-BD82-FBFAA9A36798}"/>
                </a:ext>
              </a:extLst>
            </p:cNvPr>
            <p:cNvSpPr/>
            <p:nvPr/>
          </p:nvSpPr>
          <p:spPr>
            <a:xfrm>
              <a:off x="6444167" y="2868732"/>
              <a:ext cx="405162" cy="654955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C6FEC30-8E9D-4ABD-BD12-8A970B3F037C}"/>
                </a:ext>
              </a:extLst>
            </p:cNvPr>
            <p:cNvSpPr/>
            <p:nvPr/>
          </p:nvSpPr>
          <p:spPr>
            <a:xfrm>
              <a:off x="5933820" y="2970961"/>
              <a:ext cx="470801" cy="48684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2D7B43B-2737-4DB6-A1A0-0BFE017AE305}"/>
                </a:ext>
              </a:extLst>
            </p:cNvPr>
            <p:cNvCxnSpPr>
              <a:cxnSpLocks/>
            </p:cNvCxnSpPr>
            <p:nvPr/>
          </p:nvCxnSpPr>
          <p:spPr>
            <a:xfrm>
              <a:off x="6861581" y="3211646"/>
              <a:ext cx="216933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64FF1CE-A213-4D43-AE42-C869843CB227}"/>
                </a:ext>
              </a:extLst>
            </p:cNvPr>
            <p:cNvSpPr/>
            <p:nvPr/>
          </p:nvSpPr>
          <p:spPr>
            <a:xfrm>
              <a:off x="7067630" y="2873826"/>
              <a:ext cx="581749" cy="6537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3011A37-949D-4A85-9F5F-EBDAF7135F8A}"/>
                </a:ext>
              </a:extLst>
            </p:cNvPr>
            <p:cNvSpPr/>
            <p:nvPr/>
          </p:nvSpPr>
          <p:spPr>
            <a:xfrm>
              <a:off x="7644694" y="2871353"/>
              <a:ext cx="456407" cy="654955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1664A2A-0FB0-48F2-BE60-394CB2F98337}"/>
                </a:ext>
              </a:extLst>
            </p:cNvPr>
            <p:cNvSpPr/>
            <p:nvPr/>
          </p:nvSpPr>
          <p:spPr>
            <a:xfrm>
              <a:off x="5873008" y="3747502"/>
              <a:ext cx="561889" cy="6490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0349D5-8203-4D9F-924B-658009BFC16A}"/>
                </a:ext>
              </a:extLst>
            </p:cNvPr>
            <p:cNvSpPr/>
            <p:nvPr/>
          </p:nvSpPr>
          <p:spPr>
            <a:xfrm>
              <a:off x="6434897" y="3755630"/>
              <a:ext cx="414433" cy="640889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90BCD4A-45F2-4C6A-A2E6-7E2C7D821A8B}"/>
                </a:ext>
              </a:extLst>
            </p:cNvPr>
            <p:cNvCxnSpPr>
              <a:cxnSpLocks/>
            </p:cNvCxnSpPr>
            <p:nvPr/>
          </p:nvCxnSpPr>
          <p:spPr>
            <a:xfrm>
              <a:off x="6852396" y="4087840"/>
              <a:ext cx="216933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D780AA5-BCC3-4C6A-A01A-86A583F8E8A8}"/>
                </a:ext>
              </a:extLst>
            </p:cNvPr>
            <p:cNvSpPr/>
            <p:nvPr/>
          </p:nvSpPr>
          <p:spPr>
            <a:xfrm>
              <a:off x="7049637" y="3750025"/>
              <a:ext cx="595057" cy="64996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CFB6A7-A721-4D29-820A-1198D13D4BB4}"/>
                </a:ext>
              </a:extLst>
            </p:cNvPr>
            <p:cNvSpPr/>
            <p:nvPr/>
          </p:nvSpPr>
          <p:spPr>
            <a:xfrm>
              <a:off x="7646485" y="3747547"/>
              <a:ext cx="457989" cy="654955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92A7F4B-81E4-43F1-BA68-786A7B7A0E27}"/>
                </a:ext>
              </a:extLst>
            </p:cNvPr>
            <p:cNvSpPr/>
            <p:nvPr/>
          </p:nvSpPr>
          <p:spPr>
            <a:xfrm>
              <a:off x="5925353" y="3847502"/>
              <a:ext cx="470801" cy="48684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B488948-E946-430C-9794-5B39C83534CC}"/>
                </a:ext>
              </a:extLst>
            </p:cNvPr>
            <p:cNvSpPr/>
            <p:nvPr/>
          </p:nvSpPr>
          <p:spPr>
            <a:xfrm>
              <a:off x="5876706" y="4659166"/>
              <a:ext cx="577989" cy="6490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3264806-7BEA-46FB-B054-751FBA54604D}"/>
                </a:ext>
              </a:extLst>
            </p:cNvPr>
            <p:cNvSpPr/>
            <p:nvPr/>
          </p:nvSpPr>
          <p:spPr>
            <a:xfrm>
              <a:off x="6445303" y="4659166"/>
              <a:ext cx="415075" cy="649017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3C7C586-18CA-4132-85B7-3F4D4F01041D}"/>
                </a:ext>
              </a:extLst>
            </p:cNvPr>
            <p:cNvSpPr/>
            <p:nvPr/>
          </p:nvSpPr>
          <p:spPr>
            <a:xfrm>
              <a:off x="5921527" y="4758819"/>
              <a:ext cx="470801" cy="48684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EAD123BC-EF32-4813-B802-53BA4F8DCC55}"/>
                </a:ext>
              </a:extLst>
            </p:cNvPr>
            <p:cNvCxnSpPr>
              <a:cxnSpLocks/>
            </p:cNvCxnSpPr>
            <p:nvPr/>
          </p:nvCxnSpPr>
          <p:spPr>
            <a:xfrm>
              <a:off x="6849288" y="4999505"/>
              <a:ext cx="216933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118946B-9964-4DBE-8BD6-87A764835B80}"/>
                </a:ext>
              </a:extLst>
            </p:cNvPr>
            <p:cNvSpPr/>
            <p:nvPr/>
          </p:nvSpPr>
          <p:spPr>
            <a:xfrm>
              <a:off x="7061445" y="4661689"/>
              <a:ext cx="649765" cy="64996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3BC5381-4B3E-47D0-9B3E-007D0944A4A9}"/>
                </a:ext>
              </a:extLst>
            </p:cNvPr>
            <p:cNvSpPr/>
            <p:nvPr/>
          </p:nvSpPr>
          <p:spPr>
            <a:xfrm>
              <a:off x="7644694" y="4659212"/>
              <a:ext cx="459780" cy="654955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EC335C-858A-4E32-99A4-7C3FBFED5A1D}"/>
                </a:ext>
              </a:extLst>
            </p:cNvPr>
            <p:cNvSpPr/>
            <p:nvPr/>
          </p:nvSpPr>
          <p:spPr>
            <a:xfrm>
              <a:off x="5868759" y="5548824"/>
              <a:ext cx="596386" cy="64901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4EB20A0-1937-4B7D-93AA-ED0CF0D2A271}"/>
                </a:ext>
              </a:extLst>
            </p:cNvPr>
            <p:cNvSpPr/>
            <p:nvPr/>
          </p:nvSpPr>
          <p:spPr>
            <a:xfrm>
              <a:off x="6463211" y="5548824"/>
              <a:ext cx="385885" cy="649017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FD75D06-1A50-4C73-92DB-AEF925D604D0}"/>
                </a:ext>
              </a:extLst>
            </p:cNvPr>
            <p:cNvSpPr/>
            <p:nvPr/>
          </p:nvSpPr>
          <p:spPr>
            <a:xfrm>
              <a:off x="7123250" y="4756578"/>
              <a:ext cx="470801" cy="48684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7E647A06-186E-44CA-97CE-EF4A75725F41}"/>
                </a:ext>
              </a:extLst>
            </p:cNvPr>
            <p:cNvCxnSpPr>
              <a:cxnSpLocks/>
            </p:cNvCxnSpPr>
            <p:nvPr/>
          </p:nvCxnSpPr>
          <p:spPr>
            <a:xfrm>
              <a:off x="6840962" y="5889162"/>
              <a:ext cx="216933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F3FF7D0-0835-4251-90F4-670A53CD3FD0}"/>
                </a:ext>
              </a:extLst>
            </p:cNvPr>
            <p:cNvSpPr/>
            <p:nvPr/>
          </p:nvSpPr>
          <p:spPr>
            <a:xfrm>
              <a:off x="7079626" y="5551347"/>
              <a:ext cx="564148" cy="64996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57D188A-904C-4812-A7E9-F918E0F68423}"/>
                </a:ext>
              </a:extLst>
            </p:cNvPr>
            <p:cNvSpPr/>
            <p:nvPr/>
          </p:nvSpPr>
          <p:spPr>
            <a:xfrm>
              <a:off x="7648169" y="5551345"/>
              <a:ext cx="450795" cy="638440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89999CD-7C6B-43B3-9D9B-8B76FF1B01B7}"/>
                </a:ext>
              </a:extLst>
            </p:cNvPr>
            <p:cNvSpPr txBox="1"/>
            <p:nvPr/>
          </p:nvSpPr>
          <p:spPr>
            <a:xfrm>
              <a:off x="5911125" y="1577076"/>
              <a:ext cx="320084" cy="400109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4B85B131-B4C1-4A32-9346-994FA01E6711}"/>
                </a:ext>
              </a:extLst>
            </p:cNvPr>
            <p:cNvCxnSpPr>
              <a:cxnSpLocks/>
              <a:stCxn id="142" idx="5"/>
              <a:endCxn id="181" idx="1"/>
            </p:cNvCxnSpPr>
            <p:nvPr/>
          </p:nvCxnSpPr>
          <p:spPr>
            <a:xfrm>
              <a:off x="6327206" y="4263047"/>
              <a:ext cx="864990" cy="56482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02E0971-121D-4A21-A075-53F7B8E775DE}"/>
                </a:ext>
              </a:extLst>
            </p:cNvPr>
            <p:cNvSpPr/>
            <p:nvPr/>
          </p:nvSpPr>
          <p:spPr>
            <a:xfrm>
              <a:off x="5936363" y="2079585"/>
              <a:ext cx="470801" cy="48684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390E6AB-423A-4E10-8432-1C7284568540}"/>
                </a:ext>
              </a:extLst>
            </p:cNvPr>
            <p:cNvSpPr/>
            <p:nvPr/>
          </p:nvSpPr>
          <p:spPr>
            <a:xfrm>
              <a:off x="5929886" y="5642254"/>
              <a:ext cx="470801" cy="486840"/>
            </a:xfrm>
            <a:prstGeom prst="ellipse">
              <a:avLst/>
            </a:prstGeom>
            <a:solidFill>
              <a:srgbClr val="FFD966"/>
            </a:solidFill>
            <a:ln w="6350" cap="flat" cmpd="sng" algn="ctr">
              <a:solidFill>
                <a:srgbClr val="B2922E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49AC80D-6519-40EF-AF76-DF831AF2D44B}"/>
                </a:ext>
              </a:extLst>
            </p:cNvPr>
            <p:cNvSpPr txBox="1"/>
            <p:nvPr/>
          </p:nvSpPr>
          <p:spPr>
            <a:xfrm>
              <a:off x="5956601" y="5543391"/>
              <a:ext cx="412293" cy="58477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B526EC5A-FA21-41FB-8B37-56A2F158F38B}"/>
                </a:ext>
              </a:extLst>
            </p:cNvPr>
            <p:cNvSpPr txBox="1"/>
            <p:nvPr/>
          </p:nvSpPr>
          <p:spPr>
            <a:xfrm>
              <a:off x="5349441" y="2028893"/>
              <a:ext cx="287258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D2CD03B-56F8-4B32-B93B-40AC0B4C9333}"/>
                </a:ext>
              </a:extLst>
            </p:cNvPr>
            <p:cNvSpPr txBox="1"/>
            <p:nvPr/>
          </p:nvSpPr>
          <p:spPr>
            <a:xfrm>
              <a:off x="5137813" y="2888094"/>
              <a:ext cx="596638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t+1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7B0A947-4079-4E39-A6D3-ACA8A778DED1}"/>
                </a:ext>
              </a:extLst>
            </p:cNvPr>
            <p:cNvSpPr txBox="1"/>
            <p:nvPr/>
          </p:nvSpPr>
          <p:spPr>
            <a:xfrm>
              <a:off x="5110175" y="4652381"/>
              <a:ext cx="596638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t+3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8B449535-A4BE-43D4-9667-A3875D8107D8}"/>
                </a:ext>
              </a:extLst>
            </p:cNvPr>
            <p:cNvSpPr txBox="1"/>
            <p:nvPr/>
          </p:nvSpPr>
          <p:spPr>
            <a:xfrm>
              <a:off x="5061735" y="3743430"/>
              <a:ext cx="5966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t+2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011C08AE-8245-4DC2-B171-56A4F330F6EF}"/>
                </a:ext>
              </a:extLst>
            </p:cNvPr>
            <p:cNvSpPr txBox="1"/>
            <p:nvPr/>
          </p:nvSpPr>
          <p:spPr>
            <a:xfrm>
              <a:off x="5130266" y="5492429"/>
              <a:ext cx="596638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t+4</a:t>
              </a:r>
            </a:p>
          </p:txBody>
        </p: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63F2FAC4-B472-4530-89DF-5B885FCC5513}"/>
                </a:ext>
              </a:extLst>
            </p:cNvPr>
            <p:cNvCxnSpPr>
              <a:cxnSpLocks/>
            </p:cNvCxnSpPr>
            <p:nvPr/>
          </p:nvCxnSpPr>
          <p:spPr>
            <a:xfrm>
              <a:off x="5714871" y="1945130"/>
              <a:ext cx="0" cy="429932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C210DD3A-6A35-429E-93BC-C4CE0009DAD3}"/>
                </a:ext>
              </a:extLst>
            </p:cNvPr>
            <p:cNvCxnSpPr>
              <a:cxnSpLocks/>
              <a:stCxn id="211" idx="4"/>
              <a:endCxn id="124" idx="0"/>
            </p:cNvCxnSpPr>
            <p:nvPr/>
          </p:nvCxnSpPr>
          <p:spPr>
            <a:xfrm flipH="1">
              <a:off x="6169221" y="2566425"/>
              <a:ext cx="2543" cy="40453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8E9F5731-8881-4AB5-876C-10A68D926E50}"/>
                </a:ext>
              </a:extLst>
            </p:cNvPr>
            <p:cNvCxnSpPr>
              <a:cxnSpLocks/>
              <a:stCxn id="124" idx="4"/>
              <a:endCxn id="142" idx="0"/>
            </p:cNvCxnSpPr>
            <p:nvPr/>
          </p:nvCxnSpPr>
          <p:spPr>
            <a:xfrm flipH="1">
              <a:off x="6160754" y="3457801"/>
              <a:ext cx="8467" cy="38970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640C7B28-F7DD-472E-9462-6A2C8F7AE376}"/>
                </a:ext>
              </a:extLst>
            </p:cNvPr>
            <p:cNvCxnSpPr>
              <a:cxnSpLocks/>
              <a:stCxn id="142" idx="4"/>
              <a:endCxn id="155" idx="0"/>
            </p:cNvCxnSpPr>
            <p:nvPr/>
          </p:nvCxnSpPr>
          <p:spPr>
            <a:xfrm flipH="1">
              <a:off x="6156928" y="4334342"/>
              <a:ext cx="3826" cy="42447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D3EE938-A645-47FD-BBC9-DEE193652475}"/>
              </a:ext>
            </a:extLst>
          </p:cNvPr>
          <p:cNvGrpSpPr/>
          <p:nvPr/>
        </p:nvGrpSpPr>
        <p:grpSpPr>
          <a:xfrm>
            <a:off x="907729" y="5006887"/>
            <a:ext cx="2202862" cy="1069646"/>
            <a:chOff x="907729" y="5006887"/>
            <a:chExt cx="2202862" cy="1069646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FFAE7AC-BFF7-450A-A5BB-A1727B243B90}"/>
                </a:ext>
              </a:extLst>
            </p:cNvPr>
            <p:cNvGrpSpPr/>
            <p:nvPr/>
          </p:nvGrpSpPr>
          <p:grpSpPr>
            <a:xfrm>
              <a:off x="907729" y="5006887"/>
              <a:ext cx="2202862" cy="779399"/>
              <a:chOff x="1602051" y="1162105"/>
              <a:chExt cx="2202862" cy="77939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65BD010-79B9-43AD-95CD-512292139B61}"/>
                  </a:ext>
                </a:extLst>
              </p:cNvPr>
              <p:cNvGrpSpPr/>
              <p:nvPr/>
            </p:nvGrpSpPr>
            <p:grpSpPr>
              <a:xfrm>
                <a:off x="1602051" y="1162105"/>
                <a:ext cx="2049880" cy="779399"/>
                <a:chOff x="3530520" y="2128224"/>
                <a:chExt cx="1549425" cy="48082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73C45B7D-8616-4248-83DD-42B515833BAF}"/>
                    </a:ext>
                  </a:extLst>
                </p:cNvPr>
                <p:cNvGrpSpPr/>
                <p:nvPr/>
              </p:nvGrpSpPr>
              <p:grpSpPr>
                <a:xfrm>
                  <a:off x="3530520" y="2128224"/>
                  <a:ext cx="1549425" cy="480825"/>
                  <a:chOff x="5988695" y="4083809"/>
                  <a:chExt cx="1549425" cy="480825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76D50F8D-39FE-45CC-B4F3-D8097D823213}"/>
                      </a:ext>
                    </a:extLst>
                  </p:cNvPr>
                  <p:cNvGrpSpPr/>
                  <p:nvPr/>
                </p:nvGrpSpPr>
                <p:grpSpPr>
                  <a:xfrm>
                    <a:off x="5988695" y="4083809"/>
                    <a:ext cx="1549425" cy="480825"/>
                    <a:chOff x="6200923" y="4047301"/>
                    <a:chExt cx="1549425" cy="480825"/>
                  </a:xfrm>
                </p:grpSpPr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40BFCE98-28EA-48DC-8E6E-DDB01E6EC9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0923" y="4066461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63" name="Straight Arrow Connector 262">
                      <a:extLst>
                        <a:ext uri="{FF2B5EF4-FFF2-40B4-BE49-F238E27FC236}">
                          <a16:creationId xmlns:a16="http://schemas.microsoft.com/office/drawing/2014/main" id="{892B0538-4843-45C3-A444-D81E0A21EF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4250" y="4217596"/>
                      <a:ext cx="304589" cy="0"/>
                    </a:xfrm>
                    <a:prstGeom prst="straightConnector1">
                      <a:avLst/>
                    </a:prstGeom>
                    <a:solidFill>
                      <a:srgbClr val="254793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ECBB2399-BDD7-4E35-A852-F654E7573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6580" y="4049058"/>
                      <a:ext cx="608501" cy="321027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77E73C5C-6310-4A3A-8399-8BC99297B8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0136" y="4053067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2BB0C188-A015-4C99-8D1E-A695024D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597" y="4047301"/>
                      <a:ext cx="607751" cy="322784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1BC67502-FC3C-4A7C-ACD9-95D326D833D3}"/>
                      </a:ext>
                    </a:extLst>
                  </p:cNvPr>
                  <p:cNvSpPr txBox="1"/>
                  <p:nvPr/>
                </p:nvSpPr>
                <p:spPr>
                  <a:xfrm>
                    <a:off x="6314230" y="4083809"/>
                    <a:ext cx="314380" cy="322784"/>
                  </a:xfrm>
                  <a:prstGeom prst="rect">
                    <a:avLst/>
                  </a:prstGeom>
                  <a:solidFill>
                    <a:srgbClr val="FFEBAB"/>
                  </a:solidFill>
                  <a:ln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E9F237F-C6CA-450F-AB59-546CEEFCBA36}"/>
                    </a:ext>
                  </a:extLst>
                </p:cNvPr>
                <p:cNvSpPr txBox="1"/>
                <p:nvPr/>
              </p:nvSpPr>
              <p:spPr>
                <a:xfrm>
                  <a:off x="3848136" y="2169024"/>
                  <a:ext cx="443990" cy="246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R1</a:t>
                  </a:r>
                </a:p>
              </p:txBody>
            </p:sp>
          </p:grp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4EC9154-23C1-4C4A-BE7A-9961F99FE5F4}"/>
                  </a:ext>
                </a:extLst>
              </p:cNvPr>
              <p:cNvSpPr txBox="1"/>
              <p:nvPr/>
            </p:nvSpPr>
            <p:spPr>
              <a:xfrm>
                <a:off x="3249420" y="1168831"/>
                <a:ext cx="415923" cy="507831"/>
              </a:xfrm>
              <a:prstGeom prst="rect">
                <a:avLst/>
              </a:prstGeom>
              <a:solidFill>
                <a:srgbClr val="FFEBAB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5E56F5C-6376-416F-B5AF-46C06089383B}"/>
                  </a:ext>
                </a:extLst>
              </p:cNvPr>
              <p:cNvSpPr txBox="1"/>
              <p:nvPr/>
            </p:nvSpPr>
            <p:spPr>
              <a:xfrm>
                <a:off x="3217517" y="1221624"/>
                <a:ext cx="587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74468D8-696B-4592-9DDC-CAC729213B92}"/>
                </a:ext>
              </a:extLst>
            </p:cNvPr>
            <p:cNvSpPr txBox="1"/>
            <p:nvPr/>
          </p:nvSpPr>
          <p:spPr>
            <a:xfrm>
              <a:off x="1511643" y="5676423"/>
              <a:ext cx="1218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1x2 CGRA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2A5C796A-ADCB-44B3-BE6F-27F2EF40E621}"/>
              </a:ext>
            </a:extLst>
          </p:cNvPr>
          <p:cNvSpPr txBox="1"/>
          <p:nvPr/>
        </p:nvSpPr>
        <p:spPr>
          <a:xfrm>
            <a:off x="4819549" y="991247"/>
            <a:ext cx="39348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Attempt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4)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46D83E73-9980-44FF-B425-0A83473FB900}"/>
              </a:ext>
            </a:extLst>
          </p:cNvPr>
          <p:cNvSpPr txBox="1"/>
          <p:nvPr/>
        </p:nvSpPr>
        <p:spPr>
          <a:xfrm>
            <a:off x="8798222" y="2438310"/>
            <a:ext cx="3004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Initially Route </a:t>
            </a:r>
            <a:br>
              <a:rPr lang="en-US" sz="2400" b="1" dirty="0"/>
            </a:br>
            <a:r>
              <a:rPr lang="en-US" sz="2400" b="1" dirty="0"/>
              <a:t>All Dependencies</a:t>
            </a:r>
          </a:p>
          <a:p>
            <a:pPr algn="ctr"/>
            <a:r>
              <a:rPr lang="en-US" sz="2400" b="1" dirty="0"/>
              <a:t>Through Direct </a:t>
            </a:r>
            <a:br>
              <a:rPr lang="en-US" sz="2400" b="1" dirty="0"/>
            </a:br>
            <a:r>
              <a:rPr lang="en-US" sz="2400" b="1" dirty="0"/>
              <a:t>PE Communication</a:t>
            </a: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7FC6E45-0995-47E0-8F43-28CD771A10B9}"/>
              </a:ext>
            </a:extLst>
          </p:cNvPr>
          <p:cNvGrpSpPr/>
          <p:nvPr/>
        </p:nvGrpSpPr>
        <p:grpSpPr>
          <a:xfrm>
            <a:off x="1178787" y="1401045"/>
            <a:ext cx="1493963" cy="2493034"/>
            <a:chOff x="1178787" y="1401045"/>
            <a:chExt cx="1493963" cy="2493034"/>
          </a:xfrm>
        </p:grpSpPr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1106D6E8-536D-43D2-AC32-E7C3408B8B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8824" y="2142223"/>
              <a:ext cx="330537" cy="118128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84761C1-6C5F-436B-9623-2DE93F510F52}"/>
                </a:ext>
              </a:extLst>
            </p:cNvPr>
            <p:cNvSpPr/>
            <p:nvPr/>
          </p:nvSpPr>
          <p:spPr>
            <a:xfrm>
              <a:off x="1178787" y="2392454"/>
              <a:ext cx="531543" cy="1418360"/>
            </a:xfrm>
            <a:custGeom>
              <a:avLst/>
              <a:gdLst>
                <a:gd name="connsiteX0" fmla="*/ 577824 w 577824"/>
                <a:gd name="connsiteY0" fmla="*/ 2146245 h 2460604"/>
                <a:gd name="connsiteX1" fmla="*/ 369277 w 577824"/>
                <a:gd name="connsiteY1" fmla="*/ 2435003 h 2460604"/>
                <a:gd name="connsiteX2" fmla="*/ 80519 w 577824"/>
                <a:gd name="connsiteY2" fmla="*/ 1568729 h 2460604"/>
                <a:gd name="connsiteX3" fmla="*/ 16351 w 577824"/>
                <a:gd name="connsiteY3" fmla="*/ 76813 h 2460604"/>
                <a:gd name="connsiteX4" fmla="*/ 337193 w 577824"/>
                <a:gd name="connsiteY4" fmla="*/ 349529 h 246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824" h="2460604">
                  <a:moveTo>
                    <a:pt x="577824" y="2146245"/>
                  </a:moveTo>
                  <a:cubicBezTo>
                    <a:pt x="514992" y="2338750"/>
                    <a:pt x="452161" y="2531256"/>
                    <a:pt x="369277" y="2435003"/>
                  </a:cubicBezTo>
                  <a:cubicBezTo>
                    <a:pt x="286393" y="2338750"/>
                    <a:pt x="139340" y="1961761"/>
                    <a:pt x="80519" y="1568729"/>
                  </a:cubicBezTo>
                  <a:cubicBezTo>
                    <a:pt x="21698" y="1175697"/>
                    <a:pt x="-26428" y="280013"/>
                    <a:pt x="16351" y="76813"/>
                  </a:cubicBezTo>
                  <a:cubicBezTo>
                    <a:pt x="59130" y="-126387"/>
                    <a:pt x="198161" y="111571"/>
                    <a:pt x="337193" y="349529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5C8FB2-1611-45E9-AEED-DA2DA185C4AA}"/>
                </a:ext>
              </a:extLst>
            </p:cNvPr>
            <p:cNvSpPr/>
            <p:nvPr/>
          </p:nvSpPr>
          <p:spPr>
            <a:xfrm>
              <a:off x="1290807" y="1401045"/>
              <a:ext cx="209594" cy="1855607"/>
            </a:xfrm>
            <a:custGeom>
              <a:avLst/>
              <a:gdLst>
                <a:gd name="connsiteX0" fmla="*/ 144961 w 193088"/>
                <a:gd name="connsiteY0" fmla="*/ 0 h 1395663"/>
                <a:gd name="connsiteX1" fmla="*/ 582 w 193088"/>
                <a:gd name="connsiteY1" fmla="*/ 689811 h 1395663"/>
                <a:gd name="connsiteX2" fmla="*/ 193088 w 193088"/>
                <a:gd name="connsiteY2" fmla="*/ 1395663 h 13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88" h="1395663">
                  <a:moveTo>
                    <a:pt x="144961" y="0"/>
                  </a:moveTo>
                  <a:cubicBezTo>
                    <a:pt x="68761" y="228600"/>
                    <a:pt x="-7439" y="457201"/>
                    <a:pt x="582" y="689811"/>
                  </a:cubicBezTo>
                  <a:cubicBezTo>
                    <a:pt x="8603" y="922422"/>
                    <a:pt x="100845" y="1159042"/>
                    <a:pt x="193088" y="1395663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C8E7946-9C6E-4D60-BF5E-3AD80C348F4E}"/>
                </a:ext>
              </a:extLst>
            </p:cNvPr>
            <p:cNvSpPr/>
            <p:nvPr/>
          </p:nvSpPr>
          <p:spPr>
            <a:xfrm>
              <a:off x="2367574" y="3168877"/>
              <a:ext cx="305176" cy="725202"/>
            </a:xfrm>
            <a:custGeom>
              <a:avLst/>
              <a:gdLst>
                <a:gd name="connsiteX0" fmla="*/ 0 w 306538"/>
                <a:gd name="connsiteY0" fmla="*/ 612093 h 792424"/>
                <a:gd name="connsiteX1" fmla="*/ 224589 w 306538"/>
                <a:gd name="connsiteY1" fmla="*/ 772514 h 792424"/>
                <a:gd name="connsiteX2" fmla="*/ 304800 w 306538"/>
                <a:gd name="connsiteY2" fmla="*/ 211041 h 792424"/>
                <a:gd name="connsiteX3" fmla="*/ 160421 w 306538"/>
                <a:gd name="connsiteY3" fmla="*/ 2493 h 792424"/>
                <a:gd name="connsiteX4" fmla="*/ 64168 w 306538"/>
                <a:gd name="connsiteY4" fmla="*/ 114788 h 79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38" h="792424">
                  <a:moveTo>
                    <a:pt x="0" y="612093"/>
                  </a:moveTo>
                  <a:cubicBezTo>
                    <a:pt x="86894" y="725724"/>
                    <a:pt x="173789" y="839356"/>
                    <a:pt x="224589" y="772514"/>
                  </a:cubicBezTo>
                  <a:cubicBezTo>
                    <a:pt x="275389" y="705672"/>
                    <a:pt x="315495" y="339378"/>
                    <a:pt x="304800" y="211041"/>
                  </a:cubicBezTo>
                  <a:cubicBezTo>
                    <a:pt x="294105" y="82704"/>
                    <a:pt x="200526" y="18535"/>
                    <a:pt x="160421" y="2493"/>
                  </a:cubicBezTo>
                  <a:cubicBezTo>
                    <a:pt x="120316" y="-13549"/>
                    <a:pt x="92242" y="50619"/>
                    <a:pt x="64168" y="114788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FE670756-3AA3-471F-8A8B-65047BE6C898}"/>
              </a:ext>
            </a:extLst>
          </p:cNvPr>
          <p:cNvSpPr txBox="1"/>
          <p:nvPr/>
        </p:nvSpPr>
        <p:spPr>
          <a:xfrm>
            <a:off x="2157942" y="2400505"/>
            <a:ext cx="171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Route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7094A69-9984-4F5A-8E8E-540B41E7193A}"/>
              </a:ext>
            </a:extLst>
          </p:cNvPr>
          <p:cNvSpPr txBox="1"/>
          <p:nvPr/>
        </p:nvSpPr>
        <p:spPr>
          <a:xfrm>
            <a:off x="2595481" y="2719726"/>
            <a:ext cx="25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9" name="Date Placeholder 4">
            <a:extLst>
              <a:ext uri="{FF2B5EF4-FFF2-40B4-BE49-F238E27FC236}">
                <a16:creationId xmlns:a16="http://schemas.microsoft.com/office/drawing/2014/main" id="{78B79B73-084E-44CF-9541-BDFC820E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  <p:bldP spid="298" grpId="0"/>
      <p:bldP spid="306" grpId="0"/>
      <p:bldP spid="3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B2B-3EA5-481F-A04B-E36B75F8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RAMP: Resource-Aware Mapping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EB5355A-56BD-41F3-8DC9-AA601FF7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12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280FD-011F-4833-83E4-8E2645C085B6}"/>
              </a:ext>
            </a:extLst>
          </p:cNvPr>
          <p:cNvSpPr txBox="1"/>
          <p:nvPr/>
        </p:nvSpPr>
        <p:spPr>
          <a:xfrm>
            <a:off x="1546371" y="3910896"/>
            <a:ext cx="93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DDG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9D2DBA-C91D-4747-98CF-536C93D97654}"/>
              </a:ext>
            </a:extLst>
          </p:cNvPr>
          <p:cNvSpPr/>
          <p:nvPr/>
        </p:nvSpPr>
        <p:spPr>
          <a:xfrm>
            <a:off x="1428108" y="1084074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3FF67B-0651-4566-A36E-A5851E03496D}"/>
              </a:ext>
            </a:extLst>
          </p:cNvPr>
          <p:cNvSpPr/>
          <p:nvPr/>
        </p:nvSpPr>
        <p:spPr>
          <a:xfrm>
            <a:off x="2110317" y="32486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B705326-2A13-44D4-A8B7-7F1CC994D4F7}"/>
              </a:ext>
            </a:extLst>
          </p:cNvPr>
          <p:cNvCxnSpPr>
            <a:cxnSpLocks/>
            <a:stCxn id="54" idx="5"/>
            <a:endCxn id="50" idx="1"/>
          </p:cNvCxnSpPr>
          <p:nvPr/>
        </p:nvCxnSpPr>
        <p:spPr>
          <a:xfrm>
            <a:off x="1850802" y="2134201"/>
            <a:ext cx="330537" cy="118128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4FFB85-5D61-4910-9719-4D800BCCA175}"/>
              </a:ext>
            </a:extLst>
          </p:cNvPr>
          <p:cNvCxnSpPr>
            <a:cxnSpLocks/>
            <a:stCxn id="47" idx="4"/>
            <a:endCxn id="54" idx="0"/>
          </p:cNvCxnSpPr>
          <p:nvPr/>
        </p:nvCxnSpPr>
        <p:spPr>
          <a:xfrm>
            <a:off x="1670592" y="1540602"/>
            <a:ext cx="8749" cy="2039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6054947-C8F0-48DD-BC2E-314C66425FF0}"/>
              </a:ext>
            </a:extLst>
          </p:cNvPr>
          <p:cNvSpPr/>
          <p:nvPr/>
        </p:nvSpPr>
        <p:spPr>
          <a:xfrm>
            <a:off x="1436857" y="17445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73042F-4E80-4219-A1BD-8670F602F759}"/>
              </a:ext>
            </a:extLst>
          </p:cNvPr>
          <p:cNvSpPr/>
          <p:nvPr/>
        </p:nvSpPr>
        <p:spPr>
          <a:xfrm>
            <a:off x="1459092" y="2505297"/>
            <a:ext cx="456992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5B5254-5962-40C9-AD5B-05DED3AE2AD7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1679341" y="2201057"/>
            <a:ext cx="8247" cy="3042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C23C44-3DA5-4014-B527-2FF4B9683035}"/>
              </a:ext>
            </a:extLst>
          </p:cNvPr>
          <p:cNvCxnSpPr>
            <a:cxnSpLocks/>
            <a:stCxn id="55" idx="4"/>
            <a:endCxn id="59" idx="0"/>
          </p:cNvCxnSpPr>
          <p:nvPr/>
        </p:nvCxnSpPr>
        <p:spPr>
          <a:xfrm flipH="1">
            <a:off x="1670593" y="2961825"/>
            <a:ext cx="16995" cy="215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D7EFC6F-236E-4BD7-8035-67EA44B91569}"/>
              </a:ext>
            </a:extLst>
          </p:cNvPr>
          <p:cNvSpPr/>
          <p:nvPr/>
        </p:nvSpPr>
        <p:spPr>
          <a:xfrm>
            <a:off x="1428109" y="3176897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00137A-96B9-4133-9FA5-6EF74C2DDE0E}"/>
              </a:ext>
            </a:extLst>
          </p:cNvPr>
          <p:cNvSpPr txBox="1"/>
          <p:nvPr/>
        </p:nvSpPr>
        <p:spPr>
          <a:xfrm>
            <a:off x="859711" y="2451625"/>
            <a:ext cx="5553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A25193-3D76-4C4F-97E1-9EC1751E922B}"/>
              </a:ext>
            </a:extLst>
          </p:cNvPr>
          <p:cNvSpPr/>
          <p:nvPr/>
        </p:nvSpPr>
        <p:spPr>
          <a:xfrm>
            <a:off x="5869555" y="1997302"/>
            <a:ext cx="582840" cy="6451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68E31A6-AEC3-4E0A-80D9-3AC6A629E8AC}"/>
              </a:ext>
            </a:extLst>
          </p:cNvPr>
          <p:cNvSpPr/>
          <p:nvPr/>
        </p:nvSpPr>
        <p:spPr>
          <a:xfrm>
            <a:off x="6450115" y="1999817"/>
            <a:ext cx="418285" cy="64986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2BC679-F8AE-432C-B3F8-2002C472B71A}"/>
              </a:ext>
            </a:extLst>
          </p:cNvPr>
          <p:cNvSpPr txBox="1"/>
          <p:nvPr/>
        </p:nvSpPr>
        <p:spPr>
          <a:xfrm>
            <a:off x="5092732" y="144426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E769277-A901-4124-B905-70BDF8209A8C}"/>
              </a:ext>
            </a:extLst>
          </p:cNvPr>
          <p:cNvCxnSpPr>
            <a:cxnSpLocks/>
          </p:cNvCxnSpPr>
          <p:nvPr/>
        </p:nvCxnSpPr>
        <p:spPr>
          <a:xfrm>
            <a:off x="6870390" y="2337637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D7E6F2-3669-47BF-B12C-B3037DAC7AAF}"/>
              </a:ext>
            </a:extLst>
          </p:cNvPr>
          <p:cNvSpPr/>
          <p:nvPr/>
        </p:nvSpPr>
        <p:spPr>
          <a:xfrm>
            <a:off x="7067630" y="1999817"/>
            <a:ext cx="592112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992DF6-F0CF-4B1C-B5B3-3EE750560E06}"/>
              </a:ext>
            </a:extLst>
          </p:cNvPr>
          <p:cNvSpPr/>
          <p:nvPr/>
        </p:nvSpPr>
        <p:spPr>
          <a:xfrm>
            <a:off x="7638243" y="1997344"/>
            <a:ext cx="497366" cy="66216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5F85BC7-ADC8-42EA-AED5-F3281DC5FBE0}"/>
              </a:ext>
            </a:extLst>
          </p:cNvPr>
          <p:cNvSpPr/>
          <p:nvPr/>
        </p:nvSpPr>
        <p:spPr>
          <a:xfrm>
            <a:off x="5869556" y="2871308"/>
            <a:ext cx="585146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14664EC-8B79-4986-BD82-FBFAA9A36798}"/>
              </a:ext>
            </a:extLst>
          </p:cNvPr>
          <p:cNvSpPr/>
          <p:nvPr/>
        </p:nvSpPr>
        <p:spPr>
          <a:xfrm>
            <a:off x="6444167" y="2868732"/>
            <a:ext cx="405162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C6FEC30-8E9D-4ABD-BD12-8A970B3F037C}"/>
              </a:ext>
            </a:extLst>
          </p:cNvPr>
          <p:cNvSpPr/>
          <p:nvPr/>
        </p:nvSpPr>
        <p:spPr>
          <a:xfrm>
            <a:off x="5933820" y="2970961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2D7B43B-2737-4DB6-A1A0-0BFE017AE305}"/>
              </a:ext>
            </a:extLst>
          </p:cNvPr>
          <p:cNvCxnSpPr>
            <a:cxnSpLocks/>
          </p:cNvCxnSpPr>
          <p:nvPr/>
        </p:nvCxnSpPr>
        <p:spPr>
          <a:xfrm>
            <a:off x="6861581" y="3211646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4FF1CE-A213-4D43-AE42-C869843CB227}"/>
              </a:ext>
            </a:extLst>
          </p:cNvPr>
          <p:cNvSpPr/>
          <p:nvPr/>
        </p:nvSpPr>
        <p:spPr>
          <a:xfrm>
            <a:off x="7067630" y="2873826"/>
            <a:ext cx="581749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3011A37-949D-4A85-9F5F-EBDAF7135F8A}"/>
              </a:ext>
            </a:extLst>
          </p:cNvPr>
          <p:cNvSpPr/>
          <p:nvPr/>
        </p:nvSpPr>
        <p:spPr>
          <a:xfrm>
            <a:off x="7644694" y="2871353"/>
            <a:ext cx="456407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664A2A-0FB0-48F2-BE60-394CB2F98337}"/>
              </a:ext>
            </a:extLst>
          </p:cNvPr>
          <p:cNvSpPr/>
          <p:nvPr/>
        </p:nvSpPr>
        <p:spPr>
          <a:xfrm>
            <a:off x="5873008" y="3747502"/>
            <a:ext cx="5618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E0349D5-8203-4D9F-924B-658009BFC16A}"/>
              </a:ext>
            </a:extLst>
          </p:cNvPr>
          <p:cNvSpPr/>
          <p:nvPr/>
        </p:nvSpPr>
        <p:spPr>
          <a:xfrm>
            <a:off x="6434897" y="3755630"/>
            <a:ext cx="414433" cy="64088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90BCD4A-45F2-4C6A-A2E6-7E2C7D821A8B}"/>
              </a:ext>
            </a:extLst>
          </p:cNvPr>
          <p:cNvCxnSpPr>
            <a:cxnSpLocks/>
          </p:cNvCxnSpPr>
          <p:nvPr/>
        </p:nvCxnSpPr>
        <p:spPr>
          <a:xfrm>
            <a:off x="6852396" y="4087840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780AA5-BCC3-4C6A-A01A-86A583F8E8A8}"/>
              </a:ext>
            </a:extLst>
          </p:cNvPr>
          <p:cNvSpPr/>
          <p:nvPr/>
        </p:nvSpPr>
        <p:spPr>
          <a:xfrm>
            <a:off x="7049637" y="3750025"/>
            <a:ext cx="595057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CFB6A7-A721-4D29-820A-1198D13D4BB4}"/>
              </a:ext>
            </a:extLst>
          </p:cNvPr>
          <p:cNvSpPr/>
          <p:nvPr/>
        </p:nvSpPr>
        <p:spPr>
          <a:xfrm>
            <a:off x="7646485" y="3747547"/>
            <a:ext cx="457989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92A7F4B-81E4-43F1-BA68-786A7B7A0E27}"/>
              </a:ext>
            </a:extLst>
          </p:cNvPr>
          <p:cNvSpPr/>
          <p:nvPr/>
        </p:nvSpPr>
        <p:spPr>
          <a:xfrm>
            <a:off x="5925353" y="3847502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B488948-E946-430C-9794-5B39C83534CC}"/>
              </a:ext>
            </a:extLst>
          </p:cNvPr>
          <p:cNvSpPr/>
          <p:nvPr/>
        </p:nvSpPr>
        <p:spPr>
          <a:xfrm>
            <a:off x="5876706" y="4659166"/>
            <a:ext cx="5779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3264806-7BEA-46FB-B054-751FBA54604D}"/>
              </a:ext>
            </a:extLst>
          </p:cNvPr>
          <p:cNvSpPr/>
          <p:nvPr/>
        </p:nvSpPr>
        <p:spPr>
          <a:xfrm>
            <a:off x="6445303" y="4659166"/>
            <a:ext cx="41507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3C7C586-18CA-4132-85B7-3F4D4F01041D}"/>
              </a:ext>
            </a:extLst>
          </p:cNvPr>
          <p:cNvSpPr/>
          <p:nvPr/>
        </p:nvSpPr>
        <p:spPr>
          <a:xfrm>
            <a:off x="5921527" y="4758819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AD123BC-EF32-4813-B802-53BA4F8DCC55}"/>
              </a:ext>
            </a:extLst>
          </p:cNvPr>
          <p:cNvCxnSpPr>
            <a:cxnSpLocks/>
          </p:cNvCxnSpPr>
          <p:nvPr/>
        </p:nvCxnSpPr>
        <p:spPr>
          <a:xfrm>
            <a:off x="6849288" y="4999505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118946B-9964-4DBE-8BD6-87A764835B80}"/>
              </a:ext>
            </a:extLst>
          </p:cNvPr>
          <p:cNvSpPr/>
          <p:nvPr/>
        </p:nvSpPr>
        <p:spPr>
          <a:xfrm>
            <a:off x="7061445" y="4661689"/>
            <a:ext cx="649765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3BC5381-4B3E-47D0-9B3E-007D0944A4A9}"/>
              </a:ext>
            </a:extLst>
          </p:cNvPr>
          <p:cNvSpPr/>
          <p:nvPr/>
        </p:nvSpPr>
        <p:spPr>
          <a:xfrm>
            <a:off x="7644694" y="4659212"/>
            <a:ext cx="459780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7EC335C-858A-4E32-99A4-7C3FBFED5A1D}"/>
              </a:ext>
            </a:extLst>
          </p:cNvPr>
          <p:cNvSpPr/>
          <p:nvPr/>
        </p:nvSpPr>
        <p:spPr>
          <a:xfrm>
            <a:off x="5868759" y="5548824"/>
            <a:ext cx="596386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4EB20A0-1937-4B7D-93AA-ED0CF0D2A271}"/>
              </a:ext>
            </a:extLst>
          </p:cNvPr>
          <p:cNvSpPr/>
          <p:nvPr/>
        </p:nvSpPr>
        <p:spPr>
          <a:xfrm>
            <a:off x="6463211" y="5548824"/>
            <a:ext cx="38588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FD75D06-1A50-4C73-92DB-AEF925D604D0}"/>
              </a:ext>
            </a:extLst>
          </p:cNvPr>
          <p:cNvSpPr/>
          <p:nvPr/>
        </p:nvSpPr>
        <p:spPr>
          <a:xfrm>
            <a:off x="7123250" y="4756578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E647A06-186E-44CA-97CE-EF4A75725F41}"/>
              </a:ext>
            </a:extLst>
          </p:cNvPr>
          <p:cNvCxnSpPr>
            <a:cxnSpLocks/>
          </p:cNvCxnSpPr>
          <p:nvPr/>
        </p:nvCxnSpPr>
        <p:spPr>
          <a:xfrm>
            <a:off x="6840962" y="5889162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F3FF7D0-0835-4251-90F4-670A53CD3FD0}"/>
              </a:ext>
            </a:extLst>
          </p:cNvPr>
          <p:cNvSpPr/>
          <p:nvPr/>
        </p:nvSpPr>
        <p:spPr>
          <a:xfrm>
            <a:off x="7079626" y="5551347"/>
            <a:ext cx="564148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57D188A-904C-4812-A7E9-F918E0F68423}"/>
              </a:ext>
            </a:extLst>
          </p:cNvPr>
          <p:cNvSpPr/>
          <p:nvPr/>
        </p:nvSpPr>
        <p:spPr>
          <a:xfrm>
            <a:off x="7648169" y="5551345"/>
            <a:ext cx="450795" cy="638440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0CE59B9-E26B-4B09-AFA1-89D4C944F3A7}"/>
              </a:ext>
            </a:extLst>
          </p:cNvPr>
          <p:cNvSpPr/>
          <p:nvPr/>
        </p:nvSpPr>
        <p:spPr>
          <a:xfrm flipV="1">
            <a:off x="7538517" y="5181106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89999CD-7C6B-43B3-9D9B-8B76FF1B01B7}"/>
              </a:ext>
            </a:extLst>
          </p:cNvPr>
          <p:cNvSpPr txBox="1"/>
          <p:nvPr/>
        </p:nvSpPr>
        <p:spPr>
          <a:xfrm>
            <a:off x="5911125" y="1577076"/>
            <a:ext cx="320084" cy="40010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B85B131-B4C1-4A32-9346-994FA01E6711}"/>
              </a:ext>
            </a:extLst>
          </p:cNvPr>
          <p:cNvCxnSpPr>
            <a:cxnSpLocks/>
            <a:stCxn id="142" idx="5"/>
            <a:endCxn id="181" idx="1"/>
          </p:cNvCxnSpPr>
          <p:nvPr/>
        </p:nvCxnSpPr>
        <p:spPr>
          <a:xfrm>
            <a:off x="6327206" y="4263047"/>
            <a:ext cx="864990" cy="56482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1B9D01F-B744-415A-B484-65608846E6AA}"/>
              </a:ext>
            </a:extLst>
          </p:cNvPr>
          <p:cNvCxnSpPr>
            <a:cxnSpLocks/>
          </p:cNvCxnSpPr>
          <p:nvPr/>
        </p:nvCxnSpPr>
        <p:spPr>
          <a:xfrm>
            <a:off x="5272845" y="6103240"/>
            <a:ext cx="16143" cy="1078402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sp>
        <p:nvSpPr>
          <p:cNvPr id="211" name="Oval 210">
            <a:extLst>
              <a:ext uri="{FF2B5EF4-FFF2-40B4-BE49-F238E27FC236}">
                <a16:creationId xmlns:a16="http://schemas.microsoft.com/office/drawing/2014/main" id="{502E0971-121D-4A21-A075-53F7B8E775DE}"/>
              </a:ext>
            </a:extLst>
          </p:cNvPr>
          <p:cNvSpPr/>
          <p:nvPr/>
        </p:nvSpPr>
        <p:spPr>
          <a:xfrm>
            <a:off x="5936363" y="2079585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390E6AB-423A-4E10-8432-1C7284568540}"/>
              </a:ext>
            </a:extLst>
          </p:cNvPr>
          <p:cNvSpPr/>
          <p:nvPr/>
        </p:nvSpPr>
        <p:spPr>
          <a:xfrm>
            <a:off x="5929886" y="5642254"/>
            <a:ext cx="470801" cy="486840"/>
          </a:xfrm>
          <a:prstGeom prst="ellipse">
            <a:avLst/>
          </a:prstGeom>
          <a:solidFill>
            <a:srgbClr val="FFD966"/>
          </a:solidFill>
          <a:ln w="6350" cap="flat" cmpd="sng" algn="ctr">
            <a:solidFill>
              <a:srgbClr val="B2922E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49AC80D-6519-40EF-AF76-DF831AF2D44B}"/>
              </a:ext>
            </a:extLst>
          </p:cNvPr>
          <p:cNvSpPr txBox="1"/>
          <p:nvPr/>
        </p:nvSpPr>
        <p:spPr>
          <a:xfrm>
            <a:off x="5956601" y="5543391"/>
            <a:ext cx="412293" cy="58477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CB7A7B7-DB9E-4309-A9F6-E363B13B1225}"/>
              </a:ext>
            </a:extLst>
          </p:cNvPr>
          <p:cNvSpPr txBox="1"/>
          <p:nvPr/>
        </p:nvSpPr>
        <p:spPr>
          <a:xfrm>
            <a:off x="7603820" y="2095842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E2FF63A-2FC1-4C20-993F-D4623104DD77}"/>
              </a:ext>
            </a:extLst>
          </p:cNvPr>
          <p:cNvSpPr txBox="1"/>
          <p:nvPr/>
        </p:nvSpPr>
        <p:spPr>
          <a:xfrm>
            <a:off x="7575773" y="3017427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AD84566-28EA-4C67-B959-496CCAA115DD}"/>
              </a:ext>
            </a:extLst>
          </p:cNvPr>
          <p:cNvSpPr txBox="1"/>
          <p:nvPr/>
        </p:nvSpPr>
        <p:spPr>
          <a:xfrm>
            <a:off x="7569427" y="3903384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FE53B8F-7557-4DD5-8362-C805306974B0}"/>
              </a:ext>
            </a:extLst>
          </p:cNvPr>
          <p:cNvSpPr txBox="1"/>
          <p:nvPr/>
        </p:nvSpPr>
        <p:spPr>
          <a:xfrm>
            <a:off x="7647892" y="4721728"/>
            <a:ext cx="413896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0" cap="none" spc="0" normalizeH="0" baseline="30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15363F-8BAA-44EA-AEA2-703CAEF44F33}"/>
              </a:ext>
            </a:extLst>
          </p:cNvPr>
          <p:cNvSpPr/>
          <p:nvPr/>
        </p:nvSpPr>
        <p:spPr>
          <a:xfrm>
            <a:off x="1170765" y="2384432"/>
            <a:ext cx="531543" cy="1418360"/>
          </a:xfrm>
          <a:custGeom>
            <a:avLst/>
            <a:gdLst>
              <a:gd name="connsiteX0" fmla="*/ 577824 w 577824"/>
              <a:gd name="connsiteY0" fmla="*/ 2146245 h 2460604"/>
              <a:gd name="connsiteX1" fmla="*/ 369277 w 577824"/>
              <a:gd name="connsiteY1" fmla="*/ 2435003 h 2460604"/>
              <a:gd name="connsiteX2" fmla="*/ 80519 w 577824"/>
              <a:gd name="connsiteY2" fmla="*/ 1568729 h 2460604"/>
              <a:gd name="connsiteX3" fmla="*/ 16351 w 577824"/>
              <a:gd name="connsiteY3" fmla="*/ 76813 h 2460604"/>
              <a:gd name="connsiteX4" fmla="*/ 337193 w 577824"/>
              <a:gd name="connsiteY4" fmla="*/ 349529 h 246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24" h="2460604">
                <a:moveTo>
                  <a:pt x="577824" y="2146245"/>
                </a:moveTo>
                <a:cubicBezTo>
                  <a:pt x="514992" y="2338750"/>
                  <a:pt x="452161" y="2531256"/>
                  <a:pt x="369277" y="2435003"/>
                </a:cubicBezTo>
                <a:cubicBezTo>
                  <a:pt x="286393" y="2338750"/>
                  <a:pt x="139340" y="1961761"/>
                  <a:pt x="80519" y="1568729"/>
                </a:cubicBezTo>
                <a:cubicBezTo>
                  <a:pt x="21698" y="1175697"/>
                  <a:pt x="-26428" y="280013"/>
                  <a:pt x="16351" y="76813"/>
                </a:cubicBezTo>
                <a:cubicBezTo>
                  <a:pt x="59130" y="-126387"/>
                  <a:pt x="198161" y="111571"/>
                  <a:pt x="337193" y="349529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1A67CB-B333-41CA-B5A5-3FD63218D8C7}"/>
              </a:ext>
            </a:extLst>
          </p:cNvPr>
          <p:cNvSpPr/>
          <p:nvPr/>
        </p:nvSpPr>
        <p:spPr>
          <a:xfrm>
            <a:off x="1282785" y="1393023"/>
            <a:ext cx="209594" cy="1855607"/>
          </a:xfrm>
          <a:custGeom>
            <a:avLst/>
            <a:gdLst>
              <a:gd name="connsiteX0" fmla="*/ 144961 w 193088"/>
              <a:gd name="connsiteY0" fmla="*/ 0 h 1395663"/>
              <a:gd name="connsiteX1" fmla="*/ 582 w 193088"/>
              <a:gd name="connsiteY1" fmla="*/ 689811 h 1395663"/>
              <a:gd name="connsiteX2" fmla="*/ 193088 w 193088"/>
              <a:gd name="connsiteY2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88" h="1395663">
                <a:moveTo>
                  <a:pt x="144961" y="0"/>
                </a:moveTo>
                <a:cubicBezTo>
                  <a:pt x="68761" y="228600"/>
                  <a:pt x="-7439" y="457201"/>
                  <a:pt x="582" y="689811"/>
                </a:cubicBezTo>
                <a:cubicBezTo>
                  <a:pt x="8603" y="922422"/>
                  <a:pt x="100845" y="1159042"/>
                  <a:pt x="193088" y="1395663"/>
                </a:cubicBezTo>
              </a:path>
            </a:pathLst>
          </a:custGeom>
          <a:noFill/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53237FE-1888-472E-B850-EDB9FF0FEFAC}"/>
              </a:ext>
            </a:extLst>
          </p:cNvPr>
          <p:cNvSpPr/>
          <p:nvPr/>
        </p:nvSpPr>
        <p:spPr>
          <a:xfrm>
            <a:off x="2359552" y="3160855"/>
            <a:ext cx="305176" cy="725202"/>
          </a:xfrm>
          <a:custGeom>
            <a:avLst/>
            <a:gdLst>
              <a:gd name="connsiteX0" fmla="*/ 0 w 306538"/>
              <a:gd name="connsiteY0" fmla="*/ 612093 h 792424"/>
              <a:gd name="connsiteX1" fmla="*/ 224589 w 306538"/>
              <a:gd name="connsiteY1" fmla="*/ 772514 h 792424"/>
              <a:gd name="connsiteX2" fmla="*/ 304800 w 306538"/>
              <a:gd name="connsiteY2" fmla="*/ 211041 h 792424"/>
              <a:gd name="connsiteX3" fmla="*/ 160421 w 306538"/>
              <a:gd name="connsiteY3" fmla="*/ 2493 h 792424"/>
              <a:gd name="connsiteX4" fmla="*/ 64168 w 306538"/>
              <a:gd name="connsiteY4" fmla="*/ 114788 h 7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8" h="792424">
                <a:moveTo>
                  <a:pt x="0" y="612093"/>
                </a:moveTo>
                <a:cubicBezTo>
                  <a:pt x="86894" y="725724"/>
                  <a:pt x="173789" y="839356"/>
                  <a:pt x="224589" y="772514"/>
                </a:cubicBezTo>
                <a:cubicBezTo>
                  <a:pt x="275389" y="705672"/>
                  <a:pt x="315495" y="339378"/>
                  <a:pt x="304800" y="211041"/>
                </a:cubicBezTo>
                <a:cubicBezTo>
                  <a:pt x="294105" y="82704"/>
                  <a:pt x="200526" y="18535"/>
                  <a:pt x="160421" y="2493"/>
                </a:cubicBezTo>
                <a:cubicBezTo>
                  <a:pt x="120316" y="-13549"/>
                  <a:pt x="92242" y="50619"/>
                  <a:pt x="64168" y="114788"/>
                </a:cubicBezTo>
              </a:path>
            </a:pathLst>
          </a:custGeom>
          <a:noFill/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A50BC-102C-443B-999D-83E60F5D9E2C}"/>
              </a:ext>
            </a:extLst>
          </p:cNvPr>
          <p:cNvSpPr/>
          <p:nvPr/>
        </p:nvSpPr>
        <p:spPr>
          <a:xfrm>
            <a:off x="2617426" y="32922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DD37C2-C7FA-41C2-A808-4BE3EE07EA33}"/>
              </a:ext>
            </a:extLst>
          </p:cNvPr>
          <p:cNvSpPr txBox="1"/>
          <p:nvPr/>
        </p:nvSpPr>
        <p:spPr>
          <a:xfrm>
            <a:off x="6453812" y="210382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baseline="30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b="1" kern="0" baseline="30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2E5FB88-B221-40FC-A7A0-16796591040B}"/>
              </a:ext>
            </a:extLst>
          </p:cNvPr>
          <p:cNvSpPr txBox="1"/>
          <p:nvPr/>
        </p:nvSpPr>
        <p:spPr>
          <a:xfrm>
            <a:off x="6425166" y="2980813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baseline="30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b="1" kern="0" baseline="30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3EF2105-AAEF-4B2B-837D-1AB1C62D16F1}"/>
              </a:ext>
            </a:extLst>
          </p:cNvPr>
          <p:cNvSpPr txBox="1"/>
          <p:nvPr/>
        </p:nvSpPr>
        <p:spPr>
          <a:xfrm>
            <a:off x="6408910" y="384657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baseline="30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b="1" kern="0" baseline="30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995B66AE-7561-497C-B4A3-57CD6306C073}"/>
              </a:ext>
            </a:extLst>
          </p:cNvPr>
          <p:cNvSpPr txBox="1"/>
          <p:nvPr/>
        </p:nvSpPr>
        <p:spPr>
          <a:xfrm>
            <a:off x="6450588" y="478469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0" baseline="30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b="1" kern="0" baseline="30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CA70401-2827-4D98-BAAA-7E3454FD5F67}"/>
              </a:ext>
            </a:extLst>
          </p:cNvPr>
          <p:cNvSpPr txBox="1"/>
          <p:nvPr/>
        </p:nvSpPr>
        <p:spPr>
          <a:xfrm>
            <a:off x="6387679" y="5699083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0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kern="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BAB7E73-B3BA-4D83-A0E5-8AF344157998}"/>
              </a:ext>
            </a:extLst>
          </p:cNvPr>
          <p:cNvSpPr txBox="1"/>
          <p:nvPr/>
        </p:nvSpPr>
        <p:spPr>
          <a:xfrm>
            <a:off x="7638243" y="5676423"/>
            <a:ext cx="413896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1" i="0" u="none" strike="noStrike" kern="0" cap="none" spc="0" normalizeH="0" baseline="30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526EC5A-FA21-41FB-8B37-56A2F158F38B}"/>
              </a:ext>
            </a:extLst>
          </p:cNvPr>
          <p:cNvSpPr txBox="1"/>
          <p:nvPr/>
        </p:nvSpPr>
        <p:spPr>
          <a:xfrm>
            <a:off x="5349441" y="2028893"/>
            <a:ext cx="28725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D2CD03B-56F8-4B32-B93B-40AC0B4C9333}"/>
              </a:ext>
            </a:extLst>
          </p:cNvPr>
          <p:cNvSpPr txBox="1"/>
          <p:nvPr/>
        </p:nvSpPr>
        <p:spPr>
          <a:xfrm>
            <a:off x="5137813" y="2888094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7B0A947-4079-4E39-A6D3-ACA8A778DED1}"/>
              </a:ext>
            </a:extLst>
          </p:cNvPr>
          <p:cNvSpPr txBox="1"/>
          <p:nvPr/>
        </p:nvSpPr>
        <p:spPr>
          <a:xfrm>
            <a:off x="5110175" y="4652381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t+3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B449535-A4BE-43D4-9667-A3875D8107D8}"/>
              </a:ext>
            </a:extLst>
          </p:cNvPr>
          <p:cNvSpPr txBox="1"/>
          <p:nvPr/>
        </p:nvSpPr>
        <p:spPr>
          <a:xfrm>
            <a:off x="5061735" y="3743430"/>
            <a:ext cx="5966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11C08AE-8245-4DC2-B171-56A4F330F6EF}"/>
              </a:ext>
            </a:extLst>
          </p:cNvPr>
          <p:cNvSpPr txBox="1"/>
          <p:nvPr/>
        </p:nvSpPr>
        <p:spPr>
          <a:xfrm>
            <a:off x="5130266" y="5492429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t+4</a:t>
            </a:r>
          </a:p>
        </p:txBody>
      </p: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3F2FAC4-B472-4530-89DF-5B885FCC5513}"/>
              </a:ext>
            </a:extLst>
          </p:cNvPr>
          <p:cNvCxnSpPr>
            <a:cxnSpLocks/>
          </p:cNvCxnSpPr>
          <p:nvPr/>
        </p:nvCxnSpPr>
        <p:spPr>
          <a:xfrm>
            <a:off x="5714871" y="1945130"/>
            <a:ext cx="0" cy="42993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210DD3A-6A35-429E-93BC-C4CE0009DAD3}"/>
              </a:ext>
            </a:extLst>
          </p:cNvPr>
          <p:cNvCxnSpPr>
            <a:cxnSpLocks/>
            <a:stCxn id="211" idx="4"/>
            <a:endCxn id="124" idx="0"/>
          </p:cNvCxnSpPr>
          <p:nvPr/>
        </p:nvCxnSpPr>
        <p:spPr>
          <a:xfrm flipH="1">
            <a:off x="6169221" y="2566425"/>
            <a:ext cx="2543" cy="40453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E9F5731-8881-4AB5-876C-10A68D926E50}"/>
              </a:ext>
            </a:extLst>
          </p:cNvPr>
          <p:cNvCxnSpPr>
            <a:cxnSpLocks/>
            <a:stCxn id="124" idx="4"/>
            <a:endCxn id="142" idx="0"/>
          </p:cNvCxnSpPr>
          <p:nvPr/>
        </p:nvCxnSpPr>
        <p:spPr>
          <a:xfrm flipH="1">
            <a:off x="6160754" y="3457801"/>
            <a:ext cx="8467" cy="3897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640C7B28-F7DD-472E-9462-6A2C8F7AE376}"/>
              </a:ext>
            </a:extLst>
          </p:cNvPr>
          <p:cNvCxnSpPr>
            <a:cxnSpLocks/>
            <a:stCxn id="142" idx="4"/>
            <a:endCxn id="155" idx="0"/>
          </p:cNvCxnSpPr>
          <p:nvPr/>
        </p:nvCxnSpPr>
        <p:spPr>
          <a:xfrm flipH="1">
            <a:off x="6156928" y="4334342"/>
            <a:ext cx="3826" cy="42447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D3EE938-A645-47FD-BBC9-DEE193652475}"/>
              </a:ext>
            </a:extLst>
          </p:cNvPr>
          <p:cNvGrpSpPr/>
          <p:nvPr/>
        </p:nvGrpSpPr>
        <p:grpSpPr>
          <a:xfrm>
            <a:off x="907729" y="5006887"/>
            <a:ext cx="2202862" cy="1069646"/>
            <a:chOff x="907729" y="5006887"/>
            <a:chExt cx="2202862" cy="1069646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FFAE7AC-BFF7-450A-A5BB-A1727B243B90}"/>
                </a:ext>
              </a:extLst>
            </p:cNvPr>
            <p:cNvGrpSpPr/>
            <p:nvPr/>
          </p:nvGrpSpPr>
          <p:grpSpPr>
            <a:xfrm>
              <a:off x="907729" y="5006887"/>
              <a:ext cx="2202862" cy="779399"/>
              <a:chOff x="1602051" y="1162105"/>
              <a:chExt cx="2202862" cy="77939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65BD010-79B9-43AD-95CD-512292139B61}"/>
                  </a:ext>
                </a:extLst>
              </p:cNvPr>
              <p:cNvGrpSpPr/>
              <p:nvPr/>
            </p:nvGrpSpPr>
            <p:grpSpPr>
              <a:xfrm>
                <a:off x="1602051" y="1162105"/>
                <a:ext cx="2049880" cy="779399"/>
                <a:chOff x="3530520" y="2128224"/>
                <a:chExt cx="1549425" cy="48082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73C45B7D-8616-4248-83DD-42B515833BAF}"/>
                    </a:ext>
                  </a:extLst>
                </p:cNvPr>
                <p:cNvGrpSpPr/>
                <p:nvPr/>
              </p:nvGrpSpPr>
              <p:grpSpPr>
                <a:xfrm>
                  <a:off x="3530520" y="2128224"/>
                  <a:ext cx="1549425" cy="480825"/>
                  <a:chOff x="5988695" y="4083809"/>
                  <a:chExt cx="1549425" cy="480825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76D50F8D-39FE-45CC-B4F3-D8097D823213}"/>
                      </a:ext>
                    </a:extLst>
                  </p:cNvPr>
                  <p:cNvGrpSpPr/>
                  <p:nvPr/>
                </p:nvGrpSpPr>
                <p:grpSpPr>
                  <a:xfrm>
                    <a:off x="5988695" y="4083809"/>
                    <a:ext cx="1549425" cy="480825"/>
                    <a:chOff x="6200923" y="4047301"/>
                    <a:chExt cx="1549425" cy="480825"/>
                  </a:xfrm>
                </p:grpSpPr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40BFCE98-28EA-48DC-8E6E-DDB01E6EC9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0923" y="4066461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63" name="Straight Arrow Connector 262">
                      <a:extLst>
                        <a:ext uri="{FF2B5EF4-FFF2-40B4-BE49-F238E27FC236}">
                          <a16:creationId xmlns:a16="http://schemas.microsoft.com/office/drawing/2014/main" id="{892B0538-4843-45C3-A444-D81E0A21EF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4250" y="4217596"/>
                      <a:ext cx="304589" cy="0"/>
                    </a:xfrm>
                    <a:prstGeom prst="straightConnector1">
                      <a:avLst/>
                    </a:prstGeom>
                    <a:solidFill>
                      <a:srgbClr val="254793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ECBB2399-BDD7-4E35-A852-F654E7573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6580" y="4049058"/>
                      <a:ext cx="608501" cy="321027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77E73C5C-6310-4A3A-8399-8BC99297B8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0136" y="4053067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2BB0C188-A015-4C99-8D1E-A695024D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597" y="4047301"/>
                      <a:ext cx="607751" cy="322784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1BC67502-FC3C-4A7C-ACD9-95D326D833D3}"/>
                      </a:ext>
                    </a:extLst>
                  </p:cNvPr>
                  <p:cNvSpPr txBox="1"/>
                  <p:nvPr/>
                </p:nvSpPr>
                <p:spPr>
                  <a:xfrm>
                    <a:off x="6314230" y="4083809"/>
                    <a:ext cx="314380" cy="322784"/>
                  </a:xfrm>
                  <a:prstGeom prst="rect">
                    <a:avLst/>
                  </a:prstGeom>
                  <a:solidFill>
                    <a:srgbClr val="FFEBAB"/>
                  </a:solidFill>
                  <a:ln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E9F237F-C6CA-450F-AB59-546CEEFCBA36}"/>
                    </a:ext>
                  </a:extLst>
                </p:cNvPr>
                <p:cNvSpPr txBox="1"/>
                <p:nvPr/>
              </p:nvSpPr>
              <p:spPr>
                <a:xfrm>
                  <a:off x="3848136" y="2169024"/>
                  <a:ext cx="443990" cy="246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R1</a:t>
                  </a:r>
                </a:p>
              </p:txBody>
            </p:sp>
          </p:grp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4EC9154-23C1-4C4A-BE7A-9961F99FE5F4}"/>
                  </a:ext>
                </a:extLst>
              </p:cNvPr>
              <p:cNvSpPr txBox="1"/>
              <p:nvPr/>
            </p:nvSpPr>
            <p:spPr>
              <a:xfrm>
                <a:off x="3249420" y="1168831"/>
                <a:ext cx="415923" cy="507831"/>
              </a:xfrm>
              <a:prstGeom prst="rect">
                <a:avLst/>
              </a:prstGeom>
              <a:solidFill>
                <a:srgbClr val="FFEBAB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5E56F5C-6376-416F-B5AF-46C06089383B}"/>
                  </a:ext>
                </a:extLst>
              </p:cNvPr>
              <p:cNvSpPr txBox="1"/>
              <p:nvPr/>
            </p:nvSpPr>
            <p:spPr>
              <a:xfrm>
                <a:off x="3217517" y="1221624"/>
                <a:ext cx="587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74468D8-696B-4592-9DDC-CAC729213B92}"/>
                </a:ext>
              </a:extLst>
            </p:cNvPr>
            <p:cNvSpPr txBox="1"/>
            <p:nvPr/>
          </p:nvSpPr>
          <p:spPr>
            <a:xfrm>
              <a:off x="1511643" y="5676423"/>
              <a:ext cx="1218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1x2 CGRA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2A5C796A-ADCB-44B3-BE6F-27F2EF40E621}"/>
              </a:ext>
            </a:extLst>
          </p:cNvPr>
          <p:cNvSpPr txBox="1"/>
          <p:nvPr/>
        </p:nvSpPr>
        <p:spPr>
          <a:xfrm>
            <a:off x="4819549" y="991247"/>
            <a:ext cx="39348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Attempt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4)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73C9B52-AB7B-47CF-A799-F6DD85844784}"/>
              </a:ext>
            </a:extLst>
          </p:cNvPr>
          <p:cNvSpPr txBox="1"/>
          <p:nvPr/>
        </p:nvSpPr>
        <p:spPr>
          <a:xfrm>
            <a:off x="8798222" y="2438310"/>
            <a:ext cx="30045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Initially Route </a:t>
            </a:r>
            <a:br>
              <a:rPr lang="en-US" sz="2400" b="1" dirty="0"/>
            </a:br>
            <a:r>
              <a:rPr lang="en-US" sz="2400" b="1" dirty="0"/>
              <a:t>All Dependencies</a:t>
            </a:r>
          </a:p>
          <a:p>
            <a:pPr algn="ctr"/>
            <a:r>
              <a:rPr lang="en-US" sz="2400" b="1" dirty="0"/>
              <a:t>Through Direct </a:t>
            </a:r>
            <a:br>
              <a:rPr lang="en-US" sz="2400" b="1" dirty="0"/>
            </a:br>
            <a:r>
              <a:rPr lang="en-US" sz="2400" b="1" dirty="0"/>
              <a:t>PE Communication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And via Registers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C566F3E-8C17-46B4-8D15-4350D154BCAD}"/>
              </a:ext>
            </a:extLst>
          </p:cNvPr>
          <p:cNvSpPr/>
          <p:nvPr/>
        </p:nvSpPr>
        <p:spPr>
          <a:xfrm flipV="1">
            <a:off x="6311558" y="2541783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E2A8162-B8B1-49A6-A1A6-CC370F92DD51}"/>
              </a:ext>
            </a:extLst>
          </p:cNvPr>
          <p:cNvSpPr/>
          <p:nvPr/>
        </p:nvSpPr>
        <p:spPr>
          <a:xfrm flipH="1">
            <a:off x="6309993" y="4759700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Date Placeholder 4">
            <a:extLst>
              <a:ext uri="{FF2B5EF4-FFF2-40B4-BE49-F238E27FC236}">
                <a16:creationId xmlns:a16="http://schemas.microsoft.com/office/drawing/2014/main" id="{E445FF65-089D-4764-8979-14880F74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B2B-3EA5-481F-A04B-E36B75F8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59"/>
          </a:xfrm>
        </p:spPr>
        <p:txBody>
          <a:bodyPr/>
          <a:lstStyle/>
          <a:p>
            <a:r>
              <a:rPr lang="en-US" dirty="0"/>
              <a:t>RAMP: Resource-Aware Mapping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EB5355A-56BD-41F3-8DC9-AA601FF7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13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280FD-011F-4833-83E4-8E2645C085B6}"/>
              </a:ext>
            </a:extLst>
          </p:cNvPr>
          <p:cNvSpPr txBox="1"/>
          <p:nvPr/>
        </p:nvSpPr>
        <p:spPr>
          <a:xfrm>
            <a:off x="840521" y="3910896"/>
            <a:ext cx="93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DDG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9D2DBA-C91D-4747-98CF-536C93D97654}"/>
              </a:ext>
            </a:extLst>
          </p:cNvPr>
          <p:cNvSpPr/>
          <p:nvPr/>
        </p:nvSpPr>
        <p:spPr>
          <a:xfrm>
            <a:off x="722258" y="1084074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3FF67B-0651-4566-A36E-A5851E03496D}"/>
              </a:ext>
            </a:extLst>
          </p:cNvPr>
          <p:cNvSpPr/>
          <p:nvPr/>
        </p:nvSpPr>
        <p:spPr>
          <a:xfrm>
            <a:off x="1404467" y="32486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B705326-2A13-44D4-A8B7-7F1CC994D4F7}"/>
              </a:ext>
            </a:extLst>
          </p:cNvPr>
          <p:cNvCxnSpPr>
            <a:cxnSpLocks/>
            <a:stCxn id="54" idx="5"/>
            <a:endCxn id="50" idx="1"/>
          </p:cNvCxnSpPr>
          <p:nvPr/>
        </p:nvCxnSpPr>
        <p:spPr>
          <a:xfrm>
            <a:off x="1144952" y="2134201"/>
            <a:ext cx="330537" cy="118128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4FFB85-5D61-4910-9719-4D800BCCA175}"/>
              </a:ext>
            </a:extLst>
          </p:cNvPr>
          <p:cNvCxnSpPr>
            <a:cxnSpLocks/>
            <a:stCxn id="47" idx="4"/>
            <a:endCxn id="54" idx="0"/>
          </p:cNvCxnSpPr>
          <p:nvPr/>
        </p:nvCxnSpPr>
        <p:spPr>
          <a:xfrm>
            <a:off x="964742" y="1540602"/>
            <a:ext cx="8749" cy="2039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6054947-C8F0-48DD-BC2E-314C66425FF0}"/>
              </a:ext>
            </a:extLst>
          </p:cNvPr>
          <p:cNvSpPr/>
          <p:nvPr/>
        </p:nvSpPr>
        <p:spPr>
          <a:xfrm>
            <a:off x="731007" y="1744530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73042F-4E80-4219-A1BD-8670F602F759}"/>
              </a:ext>
            </a:extLst>
          </p:cNvPr>
          <p:cNvSpPr/>
          <p:nvPr/>
        </p:nvSpPr>
        <p:spPr>
          <a:xfrm>
            <a:off x="753242" y="2505297"/>
            <a:ext cx="456992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5B5254-5962-40C9-AD5B-05DED3AE2AD7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973491" y="2201057"/>
            <a:ext cx="8247" cy="3042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C23C44-3DA5-4014-B527-2FF4B9683035}"/>
              </a:ext>
            </a:extLst>
          </p:cNvPr>
          <p:cNvCxnSpPr>
            <a:cxnSpLocks/>
            <a:stCxn id="55" idx="4"/>
            <a:endCxn id="59" idx="0"/>
          </p:cNvCxnSpPr>
          <p:nvPr/>
        </p:nvCxnSpPr>
        <p:spPr>
          <a:xfrm flipH="1">
            <a:off x="964743" y="2961825"/>
            <a:ext cx="16995" cy="215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D7EFC6F-236E-4BD7-8035-67EA44B91569}"/>
              </a:ext>
            </a:extLst>
          </p:cNvPr>
          <p:cNvSpPr/>
          <p:nvPr/>
        </p:nvSpPr>
        <p:spPr>
          <a:xfrm>
            <a:off x="722259" y="3176897"/>
            <a:ext cx="484967" cy="45652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00137A-96B9-4133-9FA5-6EF74C2DDE0E}"/>
              </a:ext>
            </a:extLst>
          </p:cNvPr>
          <p:cNvSpPr txBox="1"/>
          <p:nvPr/>
        </p:nvSpPr>
        <p:spPr>
          <a:xfrm>
            <a:off x="153861" y="2451625"/>
            <a:ext cx="5553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A25193-3D76-4C4F-97E1-9EC1751E922B}"/>
              </a:ext>
            </a:extLst>
          </p:cNvPr>
          <p:cNvSpPr/>
          <p:nvPr/>
        </p:nvSpPr>
        <p:spPr>
          <a:xfrm>
            <a:off x="5243916" y="1997302"/>
            <a:ext cx="582840" cy="6451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68E31A6-AEC3-4E0A-80D9-3AC6A629E8AC}"/>
              </a:ext>
            </a:extLst>
          </p:cNvPr>
          <p:cNvSpPr/>
          <p:nvPr/>
        </p:nvSpPr>
        <p:spPr>
          <a:xfrm>
            <a:off x="5824476" y="1999817"/>
            <a:ext cx="382535" cy="64986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2BC679-F8AE-432C-B3F8-2002C472B71A}"/>
              </a:ext>
            </a:extLst>
          </p:cNvPr>
          <p:cNvSpPr txBox="1"/>
          <p:nvPr/>
        </p:nvSpPr>
        <p:spPr>
          <a:xfrm>
            <a:off x="4467093" y="144426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E769277-A901-4124-B905-70BDF8209A8C}"/>
              </a:ext>
            </a:extLst>
          </p:cNvPr>
          <p:cNvCxnSpPr>
            <a:cxnSpLocks/>
          </p:cNvCxnSpPr>
          <p:nvPr/>
        </p:nvCxnSpPr>
        <p:spPr>
          <a:xfrm>
            <a:off x="6244751" y="2337637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D7E6F2-3669-47BF-B12C-B3037DAC7AAF}"/>
              </a:ext>
            </a:extLst>
          </p:cNvPr>
          <p:cNvSpPr/>
          <p:nvPr/>
        </p:nvSpPr>
        <p:spPr>
          <a:xfrm>
            <a:off x="6441991" y="1999817"/>
            <a:ext cx="592112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992DF6-F0CF-4B1C-B5B3-3EE750560E06}"/>
              </a:ext>
            </a:extLst>
          </p:cNvPr>
          <p:cNvSpPr/>
          <p:nvPr/>
        </p:nvSpPr>
        <p:spPr>
          <a:xfrm>
            <a:off x="7012604" y="1997344"/>
            <a:ext cx="497366" cy="66216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5F85BC7-ADC8-42EA-AED5-F3281DC5FBE0}"/>
              </a:ext>
            </a:extLst>
          </p:cNvPr>
          <p:cNvSpPr/>
          <p:nvPr/>
        </p:nvSpPr>
        <p:spPr>
          <a:xfrm>
            <a:off x="5243917" y="2871308"/>
            <a:ext cx="585146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14664EC-8B79-4986-BD82-FBFAA9A36798}"/>
              </a:ext>
            </a:extLst>
          </p:cNvPr>
          <p:cNvSpPr/>
          <p:nvPr/>
        </p:nvSpPr>
        <p:spPr>
          <a:xfrm>
            <a:off x="5818528" y="2868732"/>
            <a:ext cx="405162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C6FEC30-8E9D-4ABD-BD12-8A970B3F037C}"/>
              </a:ext>
            </a:extLst>
          </p:cNvPr>
          <p:cNvSpPr/>
          <p:nvPr/>
        </p:nvSpPr>
        <p:spPr>
          <a:xfrm>
            <a:off x="5308181" y="2970961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2D7B43B-2737-4DB6-A1A0-0BFE017AE305}"/>
              </a:ext>
            </a:extLst>
          </p:cNvPr>
          <p:cNvCxnSpPr>
            <a:cxnSpLocks/>
          </p:cNvCxnSpPr>
          <p:nvPr/>
        </p:nvCxnSpPr>
        <p:spPr>
          <a:xfrm>
            <a:off x="6235942" y="3211646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4FF1CE-A213-4D43-AE42-C869843CB227}"/>
              </a:ext>
            </a:extLst>
          </p:cNvPr>
          <p:cNvSpPr/>
          <p:nvPr/>
        </p:nvSpPr>
        <p:spPr>
          <a:xfrm>
            <a:off x="6441991" y="2873826"/>
            <a:ext cx="581749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3011A37-949D-4A85-9F5F-EBDAF7135F8A}"/>
              </a:ext>
            </a:extLst>
          </p:cNvPr>
          <p:cNvSpPr/>
          <p:nvPr/>
        </p:nvSpPr>
        <p:spPr>
          <a:xfrm>
            <a:off x="7019055" y="2871353"/>
            <a:ext cx="456407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664A2A-0FB0-48F2-BE60-394CB2F98337}"/>
              </a:ext>
            </a:extLst>
          </p:cNvPr>
          <p:cNvSpPr/>
          <p:nvPr/>
        </p:nvSpPr>
        <p:spPr>
          <a:xfrm>
            <a:off x="5247369" y="3747502"/>
            <a:ext cx="5618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E0349D5-8203-4D9F-924B-658009BFC16A}"/>
              </a:ext>
            </a:extLst>
          </p:cNvPr>
          <p:cNvSpPr/>
          <p:nvPr/>
        </p:nvSpPr>
        <p:spPr>
          <a:xfrm>
            <a:off x="5809258" y="3755630"/>
            <a:ext cx="414433" cy="64088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90BCD4A-45F2-4C6A-A2E6-7E2C7D821A8B}"/>
              </a:ext>
            </a:extLst>
          </p:cNvPr>
          <p:cNvCxnSpPr>
            <a:cxnSpLocks/>
          </p:cNvCxnSpPr>
          <p:nvPr/>
        </p:nvCxnSpPr>
        <p:spPr>
          <a:xfrm>
            <a:off x="6226757" y="4087840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780AA5-BCC3-4C6A-A01A-86A583F8E8A8}"/>
              </a:ext>
            </a:extLst>
          </p:cNvPr>
          <p:cNvSpPr/>
          <p:nvPr/>
        </p:nvSpPr>
        <p:spPr>
          <a:xfrm>
            <a:off x="6423998" y="3750025"/>
            <a:ext cx="595057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CFB6A7-A721-4D29-820A-1198D13D4BB4}"/>
              </a:ext>
            </a:extLst>
          </p:cNvPr>
          <p:cNvSpPr/>
          <p:nvPr/>
        </p:nvSpPr>
        <p:spPr>
          <a:xfrm>
            <a:off x="7020846" y="3747547"/>
            <a:ext cx="457989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92A7F4B-81E4-43F1-BA68-786A7B7A0E27}"/>
              </a:ext>
            </a:extLst>
          </p:cNvPr>
          <p:cNvSpPr/>
          <p:nvPr/>
        </p:nvSpPr>
        <p:spPr>
          <a:xfrm>
            <a:off x="5299714" y="3847502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B488948-E946-430C-9794-5B39C83534CC}"/>
              </a:ext>
            </a:extLst>
          </p:cNvPr>
          <p:cNvSpPr/>
          <p:nvPr/>
        </p:nvSpPr>
        <p:spPr>
          <a:xfrm>
            <a:off x="5251067" y="4659166"/>
            <a:ext cx="5779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3264806-7BEA-46FB-B054-751FBA54604D}"/>
              </a:ext>
            </a:extLst>
          </p:cNvPr>
          <p:cNvSpPr/>
          <p:nvPr/>
        </p:nvSpPr>
        <p:spPr>
          <a:xfrm>
            <a:off x="5819664" y="4659166"/>
            <a:ext cx="41507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3C7C586-18CA-4132-85B7-3F4D4F01041D}"/>
              </a:ext>
            </a:extLst>
          </p:cNvPr>
          <p:cNvSpPr/>
          <p:nvPr/>
        </p:nvSpPr>
        <p:spPr>
          <a:xfrm>
            <a:off x="5295888" y="4758819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AD123BC-EF32-4813-B802-53BA4F8DCC55}"/>
              </a:ext>
            </a:extLst>
          </p:cNvPr>
          <p:cNvCxnSpPr>
            <a:cxnSpLocks/>
          </p:cNvCxnSpPr>
          <p:nvPr/>
        </p:nvCxnSpPr>
        <p:spPr>
          <a:xfrm>
            <a:off x="6223649" y="4999505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118946B-9964-4DBE-8BD6-87A764835B80}"/>
              </a:ext>
            </a:extLst>
          </p:cNvPr>
          <p:cNvSpPr/>
          <p:nvPr/>
        </p:nvSpPr>
        <p:spPr>
          <a:xfrm>
            <a:off x="6435806" y="4661689"/>
            <a:ext cx="649765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3BC5381-4B3E-47D0-9B3E-007D0944A4A9}"/>
              </a:ext>
            </a:extLst>
          </p:cNvPr>
          <p:cNvSpPr/>
          <p:nvPr/>
        </p:nvSpPr>
        <p:spPr>
          <a:xfrm>
            <a:off x="7019055" y="4659212"/>
            <a:ext cx="459780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D5000A5-1B63-4BBC-B626-E0E535C7C95C}"/>
              </a:ext>
            </a:extLst>
          </p:cNvPr>
          <p:cNvSpPr txBox="1"/>
          <p:nvPr/>
        </p:nvSpPr>
        <p:spPr>
          <a:xfrm>
            <a:off x="6499443" y="1596693"/>
            <a:ext cx="482824" cy="400109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7EC335C-858A-4E32-99A4-7C3FBFED5A1D}"/>
              </a:ext>
            </a:extLst>
          </p:cNvPr>
          <p:cNvSpPr/>
          <p:nvPr/>
        </p:nvSpPr>
        <p:spPr>
          <a:xfrm>
            <a:off x="5243120" y="5548824"/>
            <a:ext cx="596386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4EB20A0-1937-4B7D-93AA-ED0CF0D2A271}"/>
              </a:ext>
            </a:extLst>
          </p:cNvPr>
          <p:cNvSpPr/>
          <p:nvPr/>
        </p:nvSpPr>
        <p:spPr>
          <a:xfrm>
            <a:off x="5837572" y="5548824"/>
            <a:ext cx="38588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FD75D06-1A50-4C73-92DB-AEF925D604D0}"/>
              </a:ext>
            </a:extLst>
          </p:cNvPr>
          <p:cNvSpPr/>
          <p:nvPr/>
        </p:nvSpPr>
        <p:spPr>
          <a:xfrm>
            <a:off x="6497611" y="4756578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E647A06-186E-44CA-97CE-EF4A75725F41}"/>
              </a:ext>
            </a:extLst>
          </p:cNvPr>
          <p:cNvCxnSpPr>
            <a:cxnSpLocks/>
          </p:cNvCxnSpPr>
          <p:nvPr/>
        </p:nvCxnSpPr>
        <p:spPr>
          <a:xfrm>
            <a:off x="6215323" y="5889162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F3FF7D0-0835-4251-90F4-670A53CD3FD0}"/>
              </a:ext>
            </a:extLst>
          </p:cNvPr>
          <p:cNvSpPr/>
          <p:nvPr/>
        </p:nvSpPr>
        <p:spPr>
          <a:xfrm>
            <a:off x="6453987" y="5551347"/>
            <a:ext cx="564148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57D188A-904C-4812-A7E9-F918E0F68423}"/>
              </a:ext>
            </a:extLst>
          </p:cNvPr>
          <p:cNvSpPr/>
          <p:nvPr/>
        </p:nvSpPr>
        <p:spPr>
          <a:xfrm>
            <a:off x="7022530" y="5551345"/>
            <a:ext cx="450795" cy="638440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0CE59B9-E26B-4B09-AFA1-89D4C944F3A7}"/>
              </a:ext>
            </a:extLst>
          </p:cNvPr>
          <p:cNvSpPr/>
          <p:nvPr/>
        </p:nvSpPr>
        <p:spPr>
          <a:xfrm flipV="1">
            <a:off x="6912878" y="5181106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89999CD-7C6B-43B3-9D9B-8B76FF1B01B7}"/>
              </a:ext>
            </a:extLst>
          </p:cNvPr>
          <p:cNvSpPr txBox="1"/>
          <p:nvPr/>
        </p:nvSpPr>
        <p:spPr>
          <a:xfrm>
            <a:off x="5285486" y="1577076"/>
            <a:ext cx="320084" cy="40010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B85B131-B4C1-4A32-9346-994FA01E6711}"/>
              </a:ext>
            </a:extLst>
          </p:cNvPr>
          <p:cNvCxnSpPr>
            <a:cxnSpLocks/>
            <a:stCxn id="142" idx="5"/>
            <a:endCxn id="181" idx="1"/>
          </p:cNvCxnSpPr>
          <p:nvPr/>
        </p:nvCxnSpPr>
        <p:spPr>
          <a:xfrm>
            <a:off x="5701567" y="4263047"/>
            <a:ext cx="864990" cy="56482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1B9D01F-B744-415A-B484-65608846E6AA}"/>
              </a:ext>
            </a:extLst>
          </p:cNvPr>
          <p:cNvCxnSpPr>
            <a:cxnSpLocks/>
          </p:cNvCxnSpPr>
          <p:nvPr/>
        </p:nvCxnSpPr>
        <p:spPr>
          <a:xfrm>
            <a:off x="5272845" y="6103240"/>
            <a:ext cx="16143" cy="1078402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sp>
        <p:nvSpPr>
          <p:cNvPr id="211" name="Oval 210">
            <a:extLst>
              <a:ext uri="{FF2B5EF4-FFF2-40B4-BE49-F238E27FC236}">
                <a16:creationId xmlns:a16="http://schemas.microsoft.com/office/drawing/2014/main" id="{502E0971-121D-4A21-A075-53F7B8E775DE}"/>
              </a:ext>
            </a:extLst>
          </p:cNvPr>
          <p:cNvSpPr/>
          <p:nvPr/>
        </p:nvSpPr>
        <p:spPr>
          <a:xfrm>
            <a:off x="5310724" y="2079585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390E6AB-423A-4E10-8432-1C7284568540}"/>
              </a:ext>
            </a:extLst>
          </p:cNvPr>
          <p:cNvSpPr/>
          <p:nvPr/>
        </p:nvSpPr>
        <p:spPr>
          <a:xfrm>
            <a:off x="5304247" y="5642254"/>
            <a:ext cx="470801" cy="486840"/>
          </a:xfrm>
          <a:prstGeom prst="ellipse">
            <a:avLst/>
          </a:prstGeom>
          <a:solidFill>
            <a:srgbClr val="FFD966"/>
          </a:solidFill>
          <a:ln w="6350" cap="flat" cmpd="sng" algn="ctr">
            <a:solidFill>
              <a:srgbClr val="B2922E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49AC80D-6519-40EF-AF76-DF831AF2D44B}"/>
              </a:ext>
            </a:extLst>
          </p:cNvPr>
          <p:cNvSpPr txBox="1"/>
          <p:nvPr/>
        </p:nvSpPr>
        <p:spPr>
          <a:xfrm>
            <a:off x="5330962" y="5543391"/>
            <a:ext cx="412293" cy="58477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CB7A7B7-DB9E-4309-A9F6-E363B13B1225}"/>
              </a:ext>
            </a:extLst>
          </p:cNvPr>
          <p:cNvSpPr txBox="1"/>
          <p:nvPr/>
        </p:nvSpPr>
        <p:spPr>
          <a:xfrm>
            <a:off x="6978181" y="2095842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E2FF63A-2FC1-4C20-993F-D4623104DD77}"/>
              </a:ext>
            </a:extLst>
          </p:cNvPr>
          <p:cNvSpPr txBox="1"/>
          <p:nvPr/>
        </p:nvSpPr>
        <p:spPr>
          <a:xfrm>
            <a:off x="6950134" y="3017427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AD84566-28EA-4C67-B959-496CCAA115DD}"/>
              </a:ext>
            </a:extLst>
          </p:cNvPr>
          <p:cNvSpPr txBox="1"/>
          <p:nvPr/>
        </p:nvSpPr>
        <p:spPr>
          <a:xfrm>
            <a:off x="6943788" y="3903384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FE53B8F-7557-4DD5-8362-C805306974B0}"/>
              </a:ext>
            </a:extLst>
          </p:cNvPr>
          <p:cNvSpPr txBox="1"/>
          <p:nvPr/>
        </p:nvSpPr>
        <p:spPr>
          <a:xfrm>
            <a:off x="7022253" y="4721728"/>
            <a:ext cx="401072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15363F-8BAA-44EA-AEA2-703CAEF44F33}"/>
              </a:ext>
            </a:extLst>
          </p:cNvPr>
          <p:cNvSpPr/>
          <p:nvPr/>
        </p:nvSpPr>
        <p:spPr>
          <a:xfrm>
            <a:off x="464915" y="2384432"/>
            <a:ext cx="531543" cy="1418360"/>
          </a:xfrm>
          <a:custGeom>
            <a:avLst/>
            <a:gdLst>
              <a:gd name="connsiteX0" fmla="*/ 577824 w 577824"/>
              <a:gd name="connsiteY0" fmla="*/ 2146245 h 2460604"/>
              <a:gd name="connsiteX1" fmla="*/ 369277 w 577824"/>
              <a:gd name="connsiteY1" fmla="*/ 2435003 h 2460604"/>
              <a:gd name="connsiteX2" fmla="*/ 80519 w 577824"/>
              <a:gd name="connsiteY2" fmla="*/ 1568729 h 2460604"/>
              <a:gd name="connsiteX3" fmla="*/ 16351 w 577824"/>
              <a:gd name="connsiteY3" fmla="*/ 76813 h 2460604"/>
              <a:gd name="connsiteX4" fmla="*/ 337193 w 577824"/>
              <a:gd name="connsiteY4" fmla="*/ 349529 h 246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24" h="2460604">
                <a:moveTo>
                  <a:pt x="577824" y="2146245"/>
                </a:moveTo>
                <a:cubicBezTo>
                  <a:pt x="514992" y="2338750"/>
                  <a:pt x="452161" y="2531256"/>
                  <a:pt x="369277" y="2435003"/>
                </a:cubicBezTo>
                <a:cubicBezTo>
                  <a:pt x="286393" y="2338750"/>
                  <a:pt x="139340" y="1961761"/>
                  <a:pt x="80519" y="1568729"/>
                </a:cubicBezTo>
                <a:cubicBezTo>
                  <a:pt x="21698" y="1175697"/>
                  <a:pt x="-26428" y="280013"/>
                  <a:pt x="16351" y="76813"/>
                </a:cubicBezTo>
                <a:cubicBezTo>
                  <a:pt x="59130" y="-126387"/>
                  <a:pt x="198161" y="111571"/>
                  <a:pt x="337193" y="34952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1A67CB-B333-41CA-B5A5-3FD63218D8C7}"/>
              </a:ext>
            </a:extLst>
          </p:cNvPr>
          <p:cNvSpPr/>
          <p:nvPr/>
        </p:nvSpPr>
        <p:spPr>
          <a:xfrm>
            <a:off x="576935" y="1393023"/>
            <a:ext cx="209594" cy="1855607"/>
          </a:xfrm>
          <a:custGeom>
            <a:avLst/>
            <a:gdLst>
              <a:gd name="connsiteX0" fmla="*/ 144961 w 193088"/>
              <a:gd name="connsiteY0" fmla="*/ 0 h 1395663"/>
              <a:gd name="connsiteX1" fmla="*/ 582 w 193088"/>
              <a:gd name="connsiteY1" fmla="*/ 689811 h 1395663"/>
              <a:gd name="connsiteX2" fmla="*/ 193088 w 193088"/>
              <a:gd name="connsiteY2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88" h="1395663">
                <a:moveTo>
                  <a:pt x="144961" y="0"/>
                </a:moveTo>
                <a:cubicBezTo>
                  <a:pt x="68761" y="228600"/>
                  <a:pt x="-7439" y="457201"/>
                  <a:pt x="582" y="689811"/>
                </a:cubicBezTo>
                <a:cubicBezTo>
                  <a:pt x="8603" y="922422"/>
                  <a:pt x="100845" y="1159042"/>
                  <a:pt x="193088" y="139566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53237FE-1888-472E-B850-EDB9FF0FEFAC}"/>
              </a:ext>
            </a:extLst>
          </p:cNvPr>
          <p:cNvSpPr/>
          <p:nvPr/>
        </p:nvSpPr>
        <p:spPr>
          <a:xfrm>
            <a:off x="1653702" y="3160855"/>
            <a:ext cx="305176" cy="725202"/>
          </a:xfrm>
          <a:custGeom>
            <a:avLst/>
            <a:gdLst>
              <a:gd name="connsiteX0" fmla="*/ 0 w 306538"/>
              <a:gd name="connsiteY0" fmla="*/ 612093 h 792424"/>
              <a:gd name="connsiteX1" fmla="*/ 224589 w 306538"/>
              <a:gd name="connsiteY1" fmla="*/ 772514 h 792424"/>
              <a:gd name="connsiteX2" fmla="*/ 304800 w 306538"/>
              <a:gd name="connsiteY2" fmla="*/ 211041 h 792424"/>
              <a:gd name="connsiteX3" fmla="*/ 160421 w 306538"/>
              <a:gd name="connsiteY3" fmla="*/ 2493 h 792424"/>
              <a:gd name="connsiteX4" fmla="*/ 64168 w 306538"/>
              <a:gd name="connsiteY4" fmla="*/ 114788 h 7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8" h="792424">
                <a:moveTo>
                  <a:pt x="0" y="612093"/>
                </a:moveTo>
                <a:cubicBezTo>
                  <a:pt x="86894" y="725724"/>
                  <a:pt x="173789" y="839356"/>
                  <a:pt x="224589" y="772514"/>
                </a:cubicBezTo>
                <a:cubicBezTo>
                  <a:pt x="275389" y="705672"/>
                  <a:pt x="315495" y="339378"/>
                  <a:pt x="304800" y="211041"/>
                </a:cubicBezTo>
                <a:cubicBezTo>
                  <a:pt x="294105" y="82704"/>
                  <a:pt x="200526" y="18535"/>
                  <a:pt x="160421" y="2493"/>
                </a:cubicBezTo>
                <a:cubicBezTo>
                  <a:pt x="120316" y="-13549"/>
                  <a:pt x="92242" y="50619"/>
                  <a:pt x="64168" y="1147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A50BC-102C-443B-999D-83E60F5D9E2C}"/>
              </a:ext>
            </a:extLst>
          </p:cNvPr>
          <p:cNvSpPr/>
          <p:nvPr/>
        </p:nvSpPr>
        <p:spPr>
          <a:xfrm>
            <a:off x="1961281" y="33546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DD37C2-C7FA-41C2-A808-4BE3EE07EA33}"/>
              </a:ext>
            </a:extLst>
          </p:cNvPr>
          <p:cNvSpPr txBox="1"/>
          <p:nvPr/>
        </p:nvSpPr>
        <p:spPr>
          <a:xfrm>
            <a:off x="5793522" y="212329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2E5FB88-B221-40FC-A7A0-16796591040B}"/>
              </a:ext>
            </a:extLst>
          </p:cNvPr>
          <p:cNvSpPr txBox="1"/>
          <p:nvPr/>
        </p:nvSpPr>
        <p:spPr>
          <a:xfrm>
            <a:off x="5805939" y="2980813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3EF2105-AAEF-4B2B-837D-1AB1C62D16F1}"/>
              </a:ext>
            </a:extLst>
          </p:cNvPr>
          <p:cNvSpPr txBox="1"/>
          <p:nvPr/>
        </p:nvSpPr>
        <p:spPr>
          <a:xfrm>
            <a:off x="5789683" y="384657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995B66AE-7561-497C-B4A3-57CD6306C073}"/>
              </a:ext>
            </a:extLst>
          </p:cNvPr>
          <p:cNvSpPr txBox="1"/>
          <p:nvPr/>
        </p:nvSpPr>
        <p:spPr>
          <a:xfrm>
            <a:off x="5831361" y="478469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CA70401-2827-4D98-BAAA-7E3454FD5F67}"/>
              </a:ext>
            </a:extLst>
          </p:cNvPr>
          <p:cNvSpPr txBox="1"/>
          <p:nvPr/>
        </p:nvSpPr>
        <p:spPr>
          <a:xfrm>
            <a:off x="5766849" y="5699083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BAB7E73-B3BA-4D83-A0E5-8AF344157998}"/>
              </a:ext>
            </a:extLst>
          </p:cNvPr>
          <p:cNvSpPr txBox="1"/>
          <p:nvPr/>
        </p:nvSpPr>
        <p:spPr>
          <a:xfrm>
            <a:off x="7012604" y="5676423"/>
            <a:ext cx="401072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526EC5A-FA21-41FB-8B37-56A2F158F38B}"/>
              </a:ext>
            </a:extLst>
          </p:cNvPr>
          <p:cNvSpPr txBox="1"/>
          <p:nvPr/>
        </p:nvSpPr>
        <p:spPr>
          <a:xfrm>
            <a:off x="4723802" y="2028893"/>
            <a:ext cx="28725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D2CD03B-56F8-4B32-B93B-40AC0B4C9333}"/>
              </a:ext>
            </a:extLst>
          </p:cNvPr>
          <p:cNvSpPr txBox="1"/>
          <p:nvPr/>
        </p:nvSpPr>
        <p:spPr>
          <a:xfrm>
            <a:off x="4512174" y="2888094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7B0A947-4079-4E39-A6D3-ACA8A778DED1}"/>
              </a:ext>
            </a:extLst>
          </p:cNvPr>
          <p:cNvSpPr txBox="1"/>
          <p:nvPr/>
        </p:nvSpPr>
        <p:spPr>
          <a:xfrm>
            <a:off x="4484536" y="4652381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t+3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B449535-A4BE-43D4-9667-A3875D8107D8}"/>
              </a:ext>
            </a:extLst>
          </p:cNvPr>
          <p:cNvSpPr txBox="1"/>
          <p:nvPr/>
        </p:nvSpPr>
        <p:spPr>
          <a:xfrm>
            <a:off x="4436096" y="3743430"/>
            <a:ext cx="5966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11C08AE-8245-4DC2-B171-56A4F330F6EF}"/>
              </a:ext>
            </a:extLst>
          </p:cNvPr>
          <p:cNvSpPr txBox="1"/>
          <p:nvPr/>
        </p:nvSpPr>
        <p:spPr>
          <a:xfrm>
            <a:off x="4504627" y="5492429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t+4</a:t>
            </a:r>
          </a:p>
        </p:txBody>
      </p: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3F2FAC4-B472-4530-89DF-5B885FCC5513}"/>
              </a:ext>
            </a:extLst>
          </p:cNvPr>
          <p:cNvCxnSpPr>
            <a:cxnSpLocks/>
          </p:cNvCxnSpPr>
          <p:nvPr/>
        </p:nvCxnSpPr>
        <p:spPr>
          <a:xfrm>
            <a:off x="5089232" y="1945130"/>
            <a:ext cx="0" cy="42993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210DD3A-6A35-429E-93BC-C4CE0009DAD3}"/>
              </a:ext>
            </a:extLst>
          </p:cNvPr>
          <p:cNvCxnSpPr>
            <a:cxnSpLocks/>
            <a:stCxn id="211" idx="4"/>
            <a:endCxn id="124" idx="0"/>
          </p:cNvCxnSpPr>
          <p:nvPr/>
        </p:nvCxnSpPr>
        <p:spPr>
          <a:xfrm flipH="1">
            <a:off x="5543582" y="2566425"/>
            <a:ext cx="2543" cy="40453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E9F5731-8881-4AB5-876C-10A68D926E50}"/>
              </a:ext>
            </a:extLst>
          </p:cNvPr>
          <p:cNvCxnSpPr>
            <a:cxnSpLocks/>
            <a:stCxn id="124" idx="4"/>
            <a:endCxn id="142" idx="0"/>
          </p:cNvCxnSpPr>
          <p:nvPr/>
        </p:nvCxnSpPr>
        <p:spPr>
          <a:xfrm flipH="1">
            <a:off x="5535115" y="3457801"/>
            <a:ext cx="8467" cy="3897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640C7B28-F7DD-472E-9462-6A2C8F7AE376}"/>
              </a:ext>
            </a:extLst>
          </p:cNvPr>
          <p:cNvCxnSpPr>
            <a:cxnSpLocks/>
            <a:stCxn id="142" idx="4"/>
            <a:endCxn id="155" idx="0"/>
          </p:cNvCxnSpPr>
          <p:nvPr/>
        </p:nvCxnSpPr>
        <p:spPr>
          <a:xfrm flipH="1">
            <a:off x="5531289" y="4334342"/>
            <a:ext cx="3826" cy="42447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D3EE938-A645-47FD-BBC9-DEE193652475}"/>
              </a:ext>
            </a:extLst>
          </p:cNvPr>
          <p:cNvGrpSpPr/>
          <p:nvPr/>
        </p:nvGrpSpPr>
        <p:grpSpPr>
          <a:xfrm>
            <a:off x="907729" y="5006887"/>
            <a:ext cx="2202862" cy="1069646"/>
            <a:chOff x="907729" y="5006887"/>
            <a:chExt cx="2202862" cy="1069646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FFAE7AC-BFF7-450A-A5BB-A1727B243B90}"/>
                </a:ext>
              </a:extLst>
            </p:cNvPr>
            <p:cNvGrpSpPr/>
            <p:nvPr/>
          </p:nvGrpSpPr>
          <p:grpSpPr>
            <a:xfrm>
              <a:off x="907729" y="5006887"/>
              <a:ext cx="2202862" cy="779399"/>
              <a:chOff x="1602051" y="1162105"/>
              <a:chExt cx="2202862" cy="77939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65BD010-79B9-43AD-95CD-512292139B61}"/>
                  </a:ext>
                </a:extLst>
              </p:cNvPr>
              <p:cNvGrpSpPr/>
              <p:nvPr/>
            </p:nvGrpSpPr>
            <p:grpSpPr>
              <a:xfrm>
                <a:off x="1602051" y="1162105"/>
                <a:ext cx="2049880" cy="779399"/>
                <a:chOff x="3530520" y="2128224"/>
                <a:chExt cx="1549425" cy="48082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73C45B7D-8616-4248-83DD-42B515833BAF}"/>
                    </a:ext>
                  </a:extLst>
                </p:cNvPr>
                <p:cNvGrpSpPr/>
                <p:nvPr/>
              </p:nvGrpSpPr>
              <p:grpSpPr>
                <a:xfrm>
                  <a:off x="3530520" y="2128224"/>
                  <a:ext cx="1549425" cy="480825"/>
                  <a:chOff x="5988695" y="4083809"/>
                  <a:chExt cx="1549425" cy="480825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76D50F8D-39FE-45CC-B4F3-D8097D823213}"/>
                      </a:ext>
                    </a:extLst>
                  </p:cNvPr>
                  <p:cNvGrpSpPr/>
                  <p:nvPr/>
                </p:nvGrpSpPr>
                <p:grpSpPr>
                  <a:xfrm>
                    <a:off x="5988695" y="4083809"/>
                    <a:ext cx="1549425" cy="480825"/>
                    <a:chOff x="6200923" y="4047301"/>
                    <a:chExt cx="1549425" cy="480825"/>
                  </a:xfrm>
                </p:grpSpPr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40BFCE98-28EA-48DC-8E6E-DDB01E6EC9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0923" y="4066461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63" name="Straight Arrow Connector 262">
                      <a:extLst>
                        <a:ext uri="{FF2B5EF4-FFF2-40B4-BE49-F238E27FC236}">
                          <a16:creationId xmlns:a16="http://schemas.microsoft.com/office/drawing/2014/main" id="{892B0538-4843-45C3-A444-D81E0A21EF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4250" y="4217596"/>
                      <a:ext cx="304589" cy="0"/>
                    </a:xfrm>
                    <a:prstGeom prst="straightConnector1">
                      <a:avLst/>
                    </a:prstGeom>
                    <a:solidFill>
                      <a:srgbClr val="254793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ECBB2399-BDD7-4E35-A852-F654E7573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6580" y="4049058"/>
                      <a:ext cx="608501" cy="321027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77E73C5C-6310-4A3A-8399-8BC99297B8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0136" y="4053067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2BB0C188-A015-4C99-8D1E-A695024D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597" y="4047301"/>
                      <a:ext cx="607751" cy="322784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1BC67502-FC3C-4A7C-ACD9-95D326D833D3}"/>
                      </a:ext>
                    </a:extLst>
                  </p:cNvPr>
                  <p:cNvSpPr txBox="1"/>
                  <p:nvPr/>
                </p:nvSpPr>
                <p:spPr>
                  <a:xfrm>
                    <a:off x="6314230" y="4083809"/>
                    <a:ext cx="314380" cy="322784"/>
                  </a:xfrm>
                  <a:prstGeom prst="rect">
                    <a:avLst/>
                  </a:prstGeom>
                  <a:solidFill>
                    <a:srgbClr val="FFEBAB"/>
                  </a:solidFill>
                  <a:ln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E9F237F-C6CA-450F-AB59-546CEEFCBA36}"/>
                    </a:ext>
                  </a:extLst>
                </p:cNvPr>
                <p:cNvSpPr txBox="1"/>
                <p:nvPr/>
              </p:nvSpPr>
              <p:spPr>
                <a:xfrm>
                  <a:off x="3848136" y="2169024"/>
                  <a:ext cx="443990" cy="246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R1</a:t>
                  </a:r>
                </a:p>
              </p:txBody>
            </p:sp>
          </p:grp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4EC9154-23C1-4C4A-BE7A-9961F99FE5F4}"/>
                  </a:ext>
                </a:extLst>
              </p:cNvPr>
              <p:cNvSpPr txBox="1"/>
              <p:nvPr/>
            </p:nvSpPr>
            <p:spPr>
              <a:xfrm>
                <a:off x="3249420" y="1168831"/>
                <a:ext cx="415923" cy="507831"/>
              </a:xfrm>
              <a:prstGeom prst="rect">
                <a:avLst/>
              </a:prstGeom>
              <a:solidFill>
                <a:srgbClr val="FFEBAB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5E56F5C-6376-416F-B5AF-46C06089383B}"/>
                  </a:ext>
                </a:extLst>
              </p:cNvPr>
              <p:cNvSpPr txBox="1"/>
              <p:nvPr/>
            </p:nvSpPr>
            <p:spPr>
              <a:xfrm>
                <a:off x="3217517" y="1221624"/>
                <a:ext cx="587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74468D8-696B-4592-9DDC-CAC729213B92}"/>
                </a:ext>
              </a:extLst>
            </p:cNvPr>
            <p:cNvSpPr txBox="1"/>
            <p:nvPr/>
          </p:nvSpPr>
          <p:spPr>
            <a:xfrm>
              <a:off x="1511643" y="5676423"/>
              <a:ext cx="1218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1x2 CGRA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2A5C796A-ADCB-44B3-BE6F-27F2EF40E621}"/>
              </a:ext>
            </a:extLst>
          </p:cNvPr>
          <p:cNvSpPr txBox="1"/>
          <p:nvPr/>
        </p:nvSpPr>
        <p:spPr>
          <a:xfrm>
            <a:off x="4193910" y="991247"/>
            <a:ext cx="39348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Attempt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93033-1679-4FC0-8FBF-2B92B52863B4}"/>
              </a:ext>
            </a:extLst>
          </p:cNvPr>
          <p:cNvSpPr txBox="1"/>
          <p:nvPr/>
        </p:nvSpPr>
        <p:spPr>
          <a:xfrm>
            <a:off x="8123225" y="1995841"/>
            <a:ext cx="3497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→ e might be routed by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Spilling to memory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Registers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ECD7AA40-BBF7-4DF7-9473-85C389B44503}"/>
              </a:ext>
            </a:extLst>
          </p:cNvPr>
          <p:cNvSpPr/>
          <p:nvPr/>
        </p:nvSpPr>
        <p:spPr>
          <a:xfrm>
            <a:off x="472937" y="2376412"/>
            <a:ext cx="531543" cy="1418360"/>
          </a:xfrm>
          <a:custGeom>
            <a:avLst/>
            <a:gdLst>
              <a:gd name="connsiteX0" fmla="*/ 577824 w 577824"/>
              <a:gd name="connsiteY0" fmla="*/ 2146245 h 2460604"/>
              <a:gd name="connsiteX1" fmla="*/ 369277 w 577824"/>
              <a:gd name="connsiteY1" fmla="*/ 2435003 h 2460604"/>
              <a:gd name="connsiteX2" fmla="*/ 80519 w 577824"/>
              <a:gd name="connsiteY2" fmla="*/ 1568729 h 2460604"/>
              <a:gd name="connsiteX3" fmla="*/ 16351 w 577824"/>
              <a:gd name="connsiteY3" fmla="*/ 76813 h 2460604"/>
              <a:gd name="connsiteX4" fmla="*/ 337193 w 577824"/>
              <a:gd name="connsiteY4" fmla="*/ 349529 h 246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24" h="2460604">
                <a:moveTo>
                  <a:pt x="577824" y="2146245"/>
                </a:moveTo>
                <a:cubicBezTo>
                  <a:pt x="514992" y="2338750"/>
                  <a:pt x="452161" y="2531256"/>
                  <a:pt x="369277" y="2435003"/>
                </a:cubicBezTo>
                <a:cubicBezTo>
                  <a:pt x="286393" y="2338750"/>
                  <a:pt x="139340" y="1961761"/>
                  <a:pt x="80519" y="1568729"/>
                </a:cubicBezTo>
                <a:cubicBezTo>
                  <a:pt x="21698" y="1175697"/>
                  <a:pt x="-26428" y="280013"/>
                  <a:pt x="16351" y="76813"/>
                </a:cubicBezTo>
                <a:cubicBezTo>
                  <a:pt x="59130" y="-126387"/>
                  <a:pt x="198161" y="111571"/>
                  <a:pt x="337193" y="349529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B788774-473E-4A60-852F-FE44FDB1564A}"/>
              </a:ext>
            </a:extLst>
          </p:cNvPr>
          <p:cNvCxnSpPr>
            <a:cxnSpLocks/>
          </p:cNvCxnSpPr>
          <p:nvPr/>
        </p:nvCxnSpPr>
        <p:spPr>
          <a:xfrm>
            <a:off x="1152658" y="2142844"/>
            <a:ext cx="330537" cy="118128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1580BD9-97AE-4056-B71D-06409A80E0FF}"/>
              </a:ext>
            </a:extLst>
          </p:cNvPr>
          <p:cNvCxnSpPr>
            <a:cxnSpLocks/>
          </p:cNvCxnSpPr>
          <p:nvPr/>
        </p:nvCxnSpPr>
        <p:spPr>
          <a:xfrm>
            <a:off x="5710035" y="3386505"/>
            <a:ext cx="848324" cy="518301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A104568C-6680-48FE-AA02-13C5319CB42F}"/>
              </a:ext>
            </a:extLst>
          </p:cNvPr>
          <p:cNvSpPr/>
          <p:nvPr/>
        </p:nvSpPr>
        <p:spPr>
          <a:xfrm>
            <a:off x="6505454" y="3831845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20ECBAB-6147-4E3B-BC69-103E2C016A98}"/>
              </a:ext>
            </a:extLst>
          </p:cNvPr>
          <p:cNvSpPr txBox="1"/>
          <p:nvPr/>
        </p:nvSpPr>
        <p:spPr>
          <a:xfrm>
            <a:off x="6510831" y="3801129"/>
            <a:ext cx="497252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1" i="0" u="none" strike="noStrike" kern="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BDB012-53BF-40CB-80C0-D7270B9FF544}"/>
              </a:ext>
            </a:extLst>
          </p:cNvPr>
          <p:cNvCxnSpPr>
            <a:cxnSpLocks/>
          </p:cNvCxnSpPr>
          <p:nvPr/>
        </p:nvCxnSpPr>
        <p:spPr>
          <a:xfrm>
            <a:off x="6724813" y="4320350"/>
            <a:ext cx="8199" cy="436228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7462EC62-ECB5-48A4-BACA-2A68AC48ED08}"/>
              </a:ext>
            </a:extLst>
          </p:cNvPr>
          <p:cNvSpPr/>
          <p:nvPr/>
        </p:nvSpPr>
        <p:spPr>
          <a:xfrm flipV="1">
            <a:off x="5685919" y="2541783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7A9EA277-2246-467E-9DB3-97AC644A1D88}"/>
              </a:ext>
            </a:extLst>
          </p:cNvPr>
          <p:cNvSpPr/>
          <p:nvPr/>
        </p:nvSpPr>
        <p:spPr>
          <a:xfrm flipH="1">
            <a:off x="5684354" y="4759700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F91757F-4A44-48E2-B5B5-AAD8D41F964F}"/>
              </a:ext>
            </a:extLst>
          </p:cNvPr>
          <p:cNvSpPr/>
          <p:nvPr/>
        </p:nvSpPr>
        <p:spPr>
          <a:xfrm>
            <a:off x="11069053" y="2419377"/>
            <a:ext cx="385011" cy="3732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Multiplication Sign 120">
            <a:extLst>
              <a:ext uri="{FF2B5EF4-FFF2-40B4-BE49-F238E27FC236}">
                <a16:creationId xmlns:a16="http://schemas.microsoft.com/office/drawing/2014/main" id="{39C25B2B-1439-448E-8093-56DDBCD94E7E}"/>
              </a:ext>
            </a:extLst>
          </p:cNvPr>
          <p:cNvSpPr/>
          <p:nvPr/>
        </p:nvSpPr>
        <p:spPr>
          <a:xfrm>
            <a:off x="11069052" y="2784336"/>
            <a:ext cx="385011" cy="3732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5E4DAD9-C7F4-46EA-A321-59D01CAF5D0E}"/>
              </a:ext>
            </a:extLst>
          </p:cNvPr>
          <p:cNvSpPr/>
          <p:nvPr/>
        </p:nvSpPr>
        <p:spPr>
          <a:xfrm rot="13747082">
            <a:off x="9329846" y="2969673"/>
            <a:ext cx="240631" cy="481145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532F516-4550-4014-8FD2-0C90A6AB3A35}"/>
              </a:ext>
            </a:extLst>
          </p:cNvPr>
          <p:cNvSpPr txBox="1"/>
          <p:nvPr/>
        </p:nvSpPr>
        <p:spPr>
          <a:xfrm>
            <a:off x="2062230" y="2467411"/>
            <a:ext cx="5553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4E509D0-B8FA-44C3-BB0B-E275289A585E}"/>
              </a:ext>
            </a:extLst>
          </p:cNvPr>
          <p:cNvSpPr/>
          <p:nvPr/>
        </p:nvSpPr>
        <p:spPr>
          <a:xfrm>
            <a:off x="3869650" y="33704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CA5378-15F0-4329-89B1-67D8D47981B5}"/>
              </a:ext>
            </a:extLst>
          </p:cNvPr>
          <p:cNvGrpSpPr/>
          <p:nvPr/>
        </p:nvGrpSpPr>
        <p:grpSpPr>
          <a:xfrm>
            <a:off x="2373284" y="1099860"/>
            <a:ext cx="1493963" cy="3657819"/>
            <a:chOff x="2373284" y="1099860"/>
            <a:chExt cx="1493963" cy="365781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63CB7A3-3B98-44BE-8B62-0F2947FF3F1C}"/>
                </a:ext>
              </a:extLst>
            </p:cNvPr>
            <p:cNvSpPr/>
            <p:nvPr/>
          </p:nvSpPr>
          <p:spPr>
            <a:xfrm>
              <a:off x="3312836" y="3264416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EBDD04-EC10-461B-BD64-ECB68851602B}"/>
                </a:ext>
              </a:extLst>
            </p:cNvPr>
            <p:cNvGrpSpPr/>
            <p:nvPr/>
          </p:nvGrpSpPr>
          <p:grpSpPr>
            <a:xfrm>
              <a:off x="2373284" y="1099860"/>
              <a:ext cx="1493963" cy="3657819"/>
              <a:chOff x="2373284" y="1099860"/>
              <a:chExt cx="1493963" cy="365781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390CB05-DC94-4102-8E9F-0202DCE5B8CE}"/>
                  </a:ext>
                </a:extLst>
              </p:cNvPr>
              <p:cNvSpPr txBox="1"/>
              <p:nvPr/>
            </p:nvSpPr>
            <p:spPr>
              <a:xfrm>
                <a:off x="2520130" y="3926682"/>
                <a:ext cx="13441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Modified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DDG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F7804C7-EA95-4231-8CC7-6322D5F505A6}"/>
                  </a:ext>
                </a:extLst>
              </p:cNvPr>
              <p:cNvSpPr/>
              <p:nvPr/>
            </p:nvSpPr>
            <p:spPr>
              <a:xfrm>
                <a:off x="2630627" y="1099860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9F630739-F645-4C0E-8C34-9FA1EB8D58D3}"/>
                  </a:ext>
                </a:extLst>
              </p:cNvPr>
              <p:cNvCxnSpPr>
                <a:cxnSpLocks/>
                <a:stCxn id="105" idx="4"/>
                <a:endCxn id="116" idx="0"/>
              </p:cNvCxnSpPr>
              <p:nvPr/>
            </p:nvCxnSpPr>
            <p:spPr>
              <a:xfrm>
                <a:off x="2873111" y="1556388"/>
                <a:ext cx="8749" cy="2039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2E78358-F340-4ECD-9947-D74A42C11403}"/>
                  </a:ext>
                </a:extLst>
              </p:cNvPr>
              <p:cNvSpPr/>
              <p:nvPr/>
            </p:nvSpPr>
            <p:spPr>
              <a:xfrm>
                <a:off x="2639376" y="1760316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7D0D860-89A4-4E6F-B719-E56DC6E05F91}"/>
                  </a:ext>
                </a:extLst>
              </p:cNvPr>
              <p:cNvSpPr/>
              <p:nvPr/>
            </p:nvSpPr>
            <p:spPr>
              <a:xfrm>
                <a:off x="2661611" y="2521083"/>
                <a:ext cx="456992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D5FCBDC3-C1E6-4B67-AF5A-CBCF6E790205}"/>
                  </a:ext>
                </a:extLst>
              </p:cNvPr>
              <p:cNvCxnSpPr>
                <a:cxnSpLocks/>
                <a:stCxn id="116" idx="4"/>
                <a:endCxn id="128" idx="0"/>
              </p:cNvCxnSpPr>
              <p:nvPr/>
            </p:nvCxnSpPr>
            <p:spPr>
              <a:xfrm>
                <a:off x="2881860" y="2216843"/>
                <a:ext cx="8247" cy="30423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645F4F39-7DE0-48CC-8C2A-032CD24B9798}"/>
                  </a:ext>
                </a:extLst>
              </p:cNvPr>
              <p:cNvCxnSpPr>
                <a:cxnSpLocks/>
                <a:stCxn id="128" idx="4"/>
                <a:endCxn id="131" idx="0"/>
              </p:cNvCxnSpPr>
              <p:nvPr/>
            </p:nvCxnSpPr>
            <p:spPr>
              <a:xfrm flipH="1">
                <a:off x="2873112" y="2977611"/>
                <a:ext cx="16995" cy="21507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10C3393-12D7-4537-A2A0-82AC58A44C75}"/>
                  </a:ext>
                </a:extLst>
              </p:cNvPr>
              <p:cNvSpPr/>
              <p:nvPr/>
            </p:nvSpPr>
            <p:spPr>
              <a:xfrm>
                <a:off x="2630628" y="3192683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6A41E6-B390-4F4A-9C46-FE00ABAE6EB5}"/>
                  </a:ext>
                </a:extLst>
              </p:cNvPr>
              <p:cNvSpPr/>
              <p:nvPr/>
            </p:nvSpPr>
            <p:spPr>
              <a:xfrm>
                <a:off x="2373284" y="2400218"/>
                <a:ext cx="531543" cy="1418360"/>
              </a:xfrm>
              <a:custGeom>
                <a:avLst/>
                <a:gdLst>
                  <a:gd name="connsiteX0" fmla="*/ 577824 w 577824"/>
                  <a:gd name="connsiteY0" fmla="*/ 2146245 h 2460604"/>
                  <a:gd name="connsiteX1" fmla="*/ 369277 w 577824"/>
                  <a:gd name="connsiteY1" fmla="*/ 2435003 h 2460604"/>
                  <a:gd name="connsiteX2" fmla="*/ 80519 w 577824"/>
                  <a:gd name="connsiteY2" fmla="*/ 1568729 h 2460604"/>
                  <a:gd name="connsiteX3" fmla="*/ 16351 w 577824"/>
                  <a:gd name="connsiteY3" fmla="*/ 76813 h 2460604"/>
                  <a:gd name="connsiteX4" fmla="*/ 337193 w 577824"/>
                  <a:gd name="connsiteY4" fmla="*/ 349529 h 24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824" h="2460604">
                    <a:moveTo>
                      <a:pt x="577824" y="2146245"/>
                    </a:moveTo>
                    <a:cubicBezTo>
                      <a:pt x="514992" y="2338750"/>
                      <a:pt x="452161" y="2531256"/>
                      <a:pt x="369277" y="2435003"/>
                    </a:cubicBezTo>
                    <a:cubicBezTo>
                      <a:pt x="286393" y="2338750"/>
                      <a:pt x="139340" y="1961761"/>
                      <a:pt x="80519" y="1568729"/>
                    </a:cubicBezTo>
                    <a:cubicBezTo>
                      <a:pt x="21698" y="1175697"/>
                      <a:pt x="-26428" y="280013"/>
                      <a:pt x="16351" y="76813"/>
                    </a:cubicBezTo>
                    <a:cubicBezTo>
                      <a:pt x="59130" y="-126387"/>
                      <a:pt x="198161" y="111571"/>
                      <a:pt x="337193" y="34952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A160198-FEDF-4785-AB82-7C3AD432D961}"/>
                  </a:ext>
                </a:extLst>
              </p:cNvPr>
              <p:cNvSpPr/>
              <p:nvPr/>
            </p:nvSpPr>
            <p:spPr>
              <a:xfrm>
                <a:off x="2485304" y="1408809"/>
                <a:ext cx="209594" cy="1855607"/>
              </a:xfrm>
              <a:custGeom>
                <a:avLst/>
                <a:gdLst>
                  <a:gd name="connsiteX0" fmla="*/ 144961 w 193088"/>
                  <a:gd name="connsiteY0" fmla="*/ 0 h 1395663"/>
                  <a:gd name="connsiteX1" fmla="*/ 582 w 193088"/>
                  <a:gd name="connsiteY1" fmla="*/ 689811 h 1395663"/>
                  <a:gd name="connsiteX2" fmla="*/ 193088 w 193088"/>
                  <a:gd name="connsiteY2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088" h="1395663">
                    <a:moveTo>
                      <a:pt x="144961" y="0"/>
                    </a:moveTo>
                    <a:cubicBezTo>
                      <a:pt x="68761" y="228600"/>
                      <a:pt x="-7439" y="457201"/>
                      <a:pt x="582" y="689811"/>
                    </a:cubicBezTo>
                    <a:cubicBezTo>
                      <a:pt x="8603" y="922422"/>
                      <a:pt x="100845" y="1159042"/>
                      <a:pt x="193088" y="13956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8F4F66F-B114-4332-8E96-7C6A056CEC95}"/>
                  </a:ext>
                </a:extLst>
              </p:cNvPr>
              <p:cNvSpPr/>
              <p:nvPr/>
            </p:nvSpPr>
            <p:spPr>
              <a:xfrm>
                <a:off x="3562071" y="3176641"/>
                <a:ext cx="305176" cy="725202"/>
              </a:xfrm>
              <a:custGeom>
                <a:avLst/>
                <a:gdLst>
                  <a:gd name="connsiteX0" fmla="*/ 0 w 306538"/>
                  <a:gd name="connsiteY0" fmla="*/ 612093 h 792424"/>
                  <a:gd name="connsiteX1" fmla="*/ 224589 w 306538"/>
                  <a:gd name="connsiteY1" fmla="*/ 772514 h 792424"/>
                  <a:gd name="connsiteX2" fmla="*/ 304800 w 306538"/>
                  <a:gd name="connsiteY2" fmla="*/ 211041 h 792424"/>
                  <a:gd name="connsiteX3" fmla="*/ 160421 w 306538"/>
                  <a:gd name="connsiteY3" fmla="*/ 2493 h 792424"/>
                  <a:gd name="connsiteX4" fmla="*/ 64168 w 306538"/>
                  <a:gd name="connsiteY4" fmla="*/ 114788 h 79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538" h="792424">
                    <a:moveTo>
                      <a:pt x="0" y="612093"/>
                    </a:moveTo>
                    <a:cubicBezTo>
                      <a:pt x="86894" y="725724"/>
                      <a:pt x="173789" y="839356"/>
                      <a:pt x="224589" y="772514"/>
                    </a:cubicBezTo>
                    <a:cubicBezTo>
                      <a:pt x="275389" y="705672"/>
                      <a:pt x="315495" y="339378"/>
                      <a:pt x="304800" y="211041"/>
                    </a:cubicBezTo>
                    <a:cubicBezTo>
                      <a:pt x="294105" y="82704"/>
                      <a:pt x="200526" y="18535"/>
                      <a:pt x="160421" y="2493"/>
                    </a:cubicBezTo>
                    <a:cubicBezTo>
                      <a:pt x="120316" y="-13549"/>
                      <a:pt x="92242" y="50619"/>
                      <a:pt x="64168" y="11478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AFE1F05-AA0C-4267-B60A-E8653DBD6863}"/>
                  </a:ext>
                </a:extLst>
              </p:cNvPr>
              <p:cNvSpPr/>
              <p:nvPr/>
            </p:nvSpPr>
            <p:spPr>
              <a:xfrm>
                <a:off x="2381306" y="2392198"/>
                <a:ext cx="531543" cy="1418360"/>
              </a:xfrm>
              <a:custGeom>
                <a:avLst/>
                <a:gdLst>
                  <a:gd name="connsiteX0" fmla="*/ 577824 w 577824"/>
                  <a:gd name="connsiteY0" fmla="*/ 2146245 h 2460604"/>
                  <a:gd name="connsiteX1" fmla="*/ 369277 w 577824"/>
                  <a:gd name="connsiteY1" fmla="*/ 2435003 h 2460604"/>
                  <a:gd name="connsiteX2" fmla="*/ 80519 w 577824"/>
                  <a:gd name="connsiteY2" fmla="*/ 1568729 h 2460604"/>
                  <a:gd name="connsiteX3" fmla="*/ 16351 w 577824"/>
                  <a:gd name="connsiteY3" fmla="*/ 76813 h 2460604"/>
                  <a:gd name="connsiteX4" fmla="*/ 337193 w 577824"/>
                  <a:gd name="connsiteY4" fmla="*/ 349529 h 24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824" h="2460604">
                    <a:moveTo>
                      <a:pt x="577824" y="2146245"/>
                    </a:moveTo>
                    <a:cubicBezTo>
                      <a:pt x="514992" y="2338750"/>
                      <a:pt x="452161" y="2531256"/>
                      <a:pt x="369277" y="2435003"/>
                    </a:cubicBezTo>
                    <a:cubicBezTo>
                      <a:pt x="286393" y="2338750"/>
                      <a:pt x="139340" y="1961761"/>
                      <a:pt x="80519" y="1568729"/>
                    </a:cubicBezTo>
                    <a:cubicBezTo>
                      <a:pt x="21698" y="1175697"/>
                      <a:pt x="-26428" y="280013"/>
                      <a:pt x="16351" y="76813"/>
                    </a:cubicBezTo>
                    <a:cubicBezTo>
                      <a:pt x="59130" y="-126387"/>
                      <a:pt x="198161" y="111571"/>
                      <a:pt x="337193" y="34952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E60C5F83-F752-45F4-9DA3-28F3D919B76D}"/>
                  </a:ext>
                </a:extLst>
              </p:cNvPr>
              <p:cNvCxnSpPr>
                <a:cxnSpLocks/>
                <a:endCxn id="145" idx="1"/>
              </p:cNvCxnSpPr>
              <p:nvPr/>
            </p:nvCxnSpPr>
            <p:spPr>
              <a:xfrm>
                <a:off x="3061027" y="2158630"/>
                <a:ext cx="299791" cy="4634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3A63324-01EA-4A2F-A7BF-439133E579A7}"/>
                  </a:ext>
                </a:extLst>
              </p:cNvPr>
              <p:cNvSpPr/>
              <p:nvPr/>
            </p:nvSpPr>
            <p:spPr>
              <a:xfrm>
                <a:off x="3289796" y="2555194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7CCEB736-3B64-4A83-BEE6-1B91121DD0E6}"/>
                  </a:ext>
                </a:extLst>
              </p:cNvPr>
              <p:cNvCxnSpPr>
                <a:cxnSpLocks/>
                <a:stCxn id="145" idx="4"/>
                <a:endCxn id="106" idx="0"/>
              </p:cNvCxnSpPr>
              <p:nvPr/>
            </p:nvCxnSpPr>
            <p:spPr>
              <a:xfrm>
                <a:off x="3532280" y="3011722"/>
                <a:ext cx="23040" cy="25269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C1E5325-871A-465C-B055-0DDDE46E164A}"/>
                  </a:ext>
                </a:extLst>
              </p:cNvPr>
              <p:cNvSpPr txBox="1"/>
              <p:nvPr/>
            </p:nvSpPr>
            <p:spPr>
              <a:xfrm>
                <a:off x="3296325" y="2507998"/>
                <a:ext cx="497252" cy="5232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28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A4107E-72C2-470C-87F1-2D7C885CB4C9}"/>
              </a:ext>
            </a:extLst>
          </p:cNvPr>
          <p:cNvSpPr/>
          <p:nvPr/>
        </p:nvSpPr>
        <p:spPr>
          <a:xfrm>
            <a:off x="1478797" y="2255011"/>
            <a:ext cx="475042" cy="23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ate Placeholder 4">
            <a:extLst>
              <a:ext uri="{FF2B5EF4-FFF2-40B4-BE49-F238E27FC236}">
                <a16:creationId xmlns:a16="http://schemas.microsoft.com/office/drawing/2014/main" id="{59CFD9BB-4B9E-40DF-9387-0EF83908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5" grpId="0"/>
      <p:bldP spid="4" grpId="0" animBg="1"/>
      <p:bldP spid="121" grpId="0" animBg="1"/>
      <p:bldP spid="5" grpId="0" animBg="1"/>
      <p:bldP spid="132" grpId="0"/>
      <p:bldP spid="13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B2B-3EA5-481F-A04B-E36B75F8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RAMP: Resource-Aware Mapping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EB5355A-56BD-41F3-8DC9-AA601FF7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14</a:t>
            </a:fld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A25193-3D76-4C4F-97E1-9EC1751E922B}"/>
              </a:ext>
            </a:extLst>
          </p:cNvPr>
          <p:cNvSpPr/>
          <p:nvPr/>
        </p:nvSpPr>
        <p:spPr>
          <a:xfrm>
            <a:off x="4903468" y="1955726"/>
            <a:ext cx="582840" cy="6451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68E31A6-AEC3-4E0A-80D9-3AC6A629E8AC}"/>
              </a:ext>
            </a:extLst>
          </p:cNvPr>
          <p:cNvSpPr/>
          <p:nvPr/>
        </p:nvSpPr>
        <p:spPr>
          <a:xfrm>
            <a:off x="5484028" y="1958241"/>
            <a:ext cx="416328" cy="64986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2BC679-F8AE-432C-B3F8-2002C472B71A}"/>
              </a:ext>
            </a:extLst>
          </p:cNvPr>
          <p:cNvSpPr txBox="1"/>
          <p:nvPr/>
        </p:nvSpPr>
        <p:spPr>
          <a:xfrm>
            <a:off x="4126645" y="14026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E769277-A901-4124-B905-70BDF8209A8C}"/>
              </a:ext>
            </a:extLst>
          </p:cNvPr>
          <p:cNvCxnSpPr>
            <a:cxnSpLocks/>
          </p:cNvCxnSpPr>
          <p:nvPr/>
        </p:nvCxnSpPr>
        <p:spPr>
          <a:xfrm>
            <a:off x="5904303" y="2296061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D7E6F2-3669-47BF-B12C-B3037DAC7AAF}"/>
              </a:ext>
            </a:extLst>
          </p:cNvPr>
          <p:cNvSpPr/>
          <p:nvPr/>
        </p:nvSpPr>
        <p:spPr>
          <a:xfrm>
            <a:off x="6101543" y="1958241"/>
            <a:ext cx="592112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992DF6-F0CF-4B1C-B5B3-3EE750560E06}"/>
              </a:ext>
            </a:extLst>
          </p:cNvPr>
          <p:cNvSpPr/>
          <p:nvPr/>
        </p:nvSpPr>
        <p:spPr>
          <a:xfrm>
            <a:off x="6672156" y="1955768"/>
            <a:ext cx="497366" cy="66216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5F85BC7-ADC8-42EA-AED5-F3281DC5FBE0}"/>
              </a:ext>
            </a:extLst>
          </p:cNvPr>
          <p:cNvSpPr/>
          <p:nvPr/>
        </p:nvSpPr>
        <p:spPr>
          <a:xfrm>
            <a:off x="4903469" y="2829732"/>
            <a:ext cx="585146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14664EC-8B79-4986-BD82-FBFAA9A36798}"/>
              </a:ext>
            </a:extLst>
          </p:cNvPr>
          <p:cNvSpPr/>
          <p:nvPr/>
        </p:nvSpPr>
        <p:spPr>
          <a:xfrm>
            <a:off x="5478080" y="2827156"/>
            <a:ext cx="405162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C6FEC30-8E9D-4ABD-BD12-8A970B3F037C}"/>
              </a:ext>
            </a:extLst>
          </p:cNvPr>
          <p:cNvSpPr/>
          <p:nvPr/>
        </p:nvSpPr>
        <p:spPr>
          <a:xfrm>
            <a:off x="4967733" y="2929385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2D7B43B-2737-4DB6-A1A0-0BFE017AE305}"/>
              </a:ext>
            </a:extLst>
          </p:cNvPr>
          <p:cNvCxnSpPr>
            <a:cxnSpLocks/>
          </p:cNvCxnSpPr>
          <p:nvPr/>
        </p:nvCxnSpPr>
        <p:spPr>
          <a:xfrm>
            <a:off x="5895494" y="3170070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4FF1CE-A213-4D43-AE42-C869843CB227}"/>
              </a:ext>
            </a:extLst>
          </p:cNvPr>
          <p:cNvSpPr/>
          <p:nvPr/>
        </p:nvSpPr>
        <p:spPr>
          <a:xfrm>
            <a:off x="6101543" y="2832250"/>
            <a:ext cx="581749" cy="6537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3011A37-949D-4A85-9F5F-EBDAF7135F8A}"/>
              </a:ext>
            </a:extLst>
          </p:cNvPr>
          <p:cNvSpPr/>
          <p:nvPr/>
        </p:nvSpPr>
        <p:spPr>
          <a:xfrm>
            <a:off x="6678607" y="2829777"/>
            <a:ext cx="456407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664A2A-0FB0-48F2-BE60-394CB2F98337}"/>
              </a:ext>
            </a:extLst>
          </p:cNvPr>
          <p:cNvSpPr/>
          <p:nvPr/>
        </p:nvSpPr>
        <p:spPr>
          <a:xfrm>
            <a:off x="4906921" y="3705926"/>
            <a:ext cx="5618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E0349D5-8203-4D9F-924B-658009BFC16A}"/>
              </a:ext>
            </a:extLst>
          </p:cNvPr>
          <p:cNvSpPr/>
          <p:nvPr/>
        </p:nvSpPr>
        <p:spPr>
          <a:xfrm>
            <a:off x="5468810" y="3714054"/>
            <a:ext cx="414433" cy="64088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90BCD4A-45F2-4C6A-A2E6-7E2C7D821A8B}"/>
              </a:ext>
            </a:extLst>
          </p:cNvPr>
          <p:cNvCxnSpPr>
            <a:cxnSpLocks/>
          </p:cNvCxnSpPr>
          <p:nvPr/>
        </p:nvCxnSpPr>
        <p:spPr>
          <a:xfrm>
            <a:off x="5886309" y="4046264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780AA5-BCC3-4C6A-A01A-86A583F8E8A8}"/>
              </a:ext>
            </a:extLst>
          </p:cNvPr>
          <p:cNvSpPr/>
          <p:nvPr/>
        </p:nvSpPr>
        <p:spPr>
          <a:xfrm>
            <a:off x="6083550" y="3708449"/>
            <a:ext cx="595057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CFB6A7-A721-4D29-820A-1198D13D4BB4}"/>
              </a:ext>
            </a:extLst>
          </p:cNvPr>
          <p:cNvSpPr/>
          <p:nvPr/>
        </p:nvSpPr>
        <p:spPr>
          <a:xfrm>
            <a:off x="6680398" y="3705971"/>
            <a:ext cx="457989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92A7F4B-81E4-43F1-BA68-786A7B7A0E27}"/>
              </a:ext>
            </a:extLst>
          </p:cNvPr>
          <p:cNvSpPr/>
          <p:nvPr/>
        </p:nvSpPr>
        <p:spPr>
          <a:xfrm>
            <a:off x="4959266" y="3805926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B488948-E946-430C-9794-5B39C83534CC}"/>
              </a:ext>
            </a:extLst>
          </p:cNvPr>
          <p:cNvSpPr/>
          <p:nvPr/>
        </p:nvSpPr>
        <p:spPr>
          <a:xfrm>
            <a:off x="4910619" y="4617590"/>
            <a:ext cx="577989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3264806-7BEA-46FB-B054-751FBA54604D}"/>
              </a:ext>
            </a:extLst>
          </p:cNvPr>
          <p:cNvSpPr/>
          <p:nvPr/>
        </p:nvSpPr>
        <p:spPr>
          <a:xfrm>
            <a:off x="5479216" y="4617590"/>
            <a:ext cx="41507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3C7C586-18CA-4132-85B7-3F4D4F01041D}"/>
              </a:ext>
            </a:extLst>
          </p:cNvPr>
          <p:cNvSpPr/>
          <p:nvPr/>
        </p:nvSpPr>
        <p:spPr>
          <a:xfrm>
            <a:off x="4955440" y="4717243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AD123BC-EF32-4813-B802-53BA4F8DCC55}"/>
              </a:ext>
            </a:extLst>
          </p:cNvPr>
          <p:cNvCxnSpPr>
            <a:cxnSpLocks/>
          </p:cNvCxnSpPr>
          <p:nvPr/>
        </p:nvCxnSpPr>
        <p:spPr>
          <a:xfrm>
            <a:off x="5883201" y="4957929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118946B-9964-4DBE-8BD6-87A764835B80}"/>
              </a:ext>
            </a:extLst>
          </p:cNvPr>
          <p:cNvSpPr/>
          <p:nvPr/>
        </p:nvSpPr>
        <p:spPr>
          <a:xfrm>
            <a:off x="6095358" y="4620113"/>
            <a:ext cx="649765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3BC5381-4B3E-47D0-9B3E-007D0944A4A9}"/>
              </a:ext>
            </a:extLst>
          </p:cNvPr>
          <p:cNvSpPr/>
          <p:nvPr/>
        </p:nvSpPr>
        <p:spPr>
          <a:xfrm>
            <a:off x="6678607" y="4617636"/>
            <a:ext cx="459780" cy="65495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D5000A5-1B63-4BBC-B626-E0E535C7C95C}"/>
              </a:ext>
            </a:extLst>
          </p:cNvPr>
          <p:cNvSpPr txBox="1"/>
          <p:nvPr/>
        </p:nvSpPr>
        <p:spPr>
          <a:xfrm>
            <a:off x="6158995" y="1555117"/>
            <a:ext cx="482824" cy="400109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7EC335C-858A-4E32-99A4-7C3FBFED5A1D}"/>
              </a:ext>
            </a:extLst>
          </p:cNvPr>
          <p:cNvSpPr/>
          <p:nvPr/>
        </p:nvSpPr>
        <p:spPr>
          <a:xfrm>
            <a:off x="4902672" y="5507248"/>
            <a:ext cx="596386" cy="64901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4EB20A0-1937-4B7D-93AA-ED0CF0D2A271}"/>
              </a:ext>
            </a:extLst>
          </p:cNvPr>
          <p:cNvSpPr/>
          <p:nvPr/>
        </p:nvSpPr>
        <p:spPr>
          <a:xfrm>
            <a:off x="5497124" y="5507248"/>
            <a:ext cx="385885" cy="649017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FD75D06-1A50-4C73-92DB-AEF925D604D0}"/>
              </a:ext>
            </a:extLst>
          </p:cNvPr>
          <p:cNvSpPr/>
          <p:nvPr/>
        </p:nvSpPr>
        <p:spPr>
          <a:xfrm>
            <a:off x="6157163" y="4715002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E647A06-186E-44CA-97CE-EF4A75725F41}"/>
              </a:ext>
            </a:extLst>
          </p:cNvPr>
          <p:cNvCxnSpPr>
            <a:cxnSpLocks/>
          </p:cNvCxnSpPr>
          <p:nvPr/>
        </p:nvCxnSpPr>
        <p:spPr>
          <a:xfrm>
            <a:off x="5874875" y="5847586"/>
            <a:ext cx="216933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F3FF7D0-0835-4251-90F4-670A53CD3FD0}"/>
              </a:ext>
            </a:extLst>
          </p:cNvPr>
          <p:cNvSpPr/>
          <p:nvPr/>
        </p:nvSpPr>
        <p:spPr>
          <a:xfrm>
            <a:off x="6113539" y="5509771"/>
            <a:ext cx="564148" cy="6499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57D188A-904C-4812-A7E9-F918E0F68423}"/>
              </a:ext>
            </a:extLst>
          </p:cNvPr>
          <p:cNvSpPr/>
          <p:nvPr/>
        </p:nvSpPr>
        <p:spPr>
          <a:xfrm>
            <a:off x="6682082" y="5509769"/>
            <a:ext cx="450795" cy="638440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3DDAF42-E9AB-4D89-BC95-D848337348DC}"/>
              </a:ext>
            </a:extLst>
          </p:cNvPr>
          <p:cNvSpPr/>
          <p:nvPr/>
        </p:nvSpPr>
        <p:spPr>
          <a:xfrm>
            <a:off x="6159536" y="5651536"/>
            <a:ext cx="439267" cy="428288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0CE59B9-E26B-4B09-AFA1-89D4C944F3A7}"/>
              </a:ext>
            </a:extLst>
          </p:cNvPr>
          <p:cNvSpPr/>
          <p:nvPr/>
        </p:nvSpPr>
        <p:spPr>
          <a:xfrm flipV="1">
            <a:off x="6572430" y="5139530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89999CD-7C6B-43B3-9D9B-8B76FF1B01B7}"/>
              </a:ext>
            </a:extLst>
          </p:cNvPr>
          <p:cNvSpPr txBox="1"/>
          <p:nvPr/>
        </p:nvSpPr>
        <p:spPr>
          <a:xfrm>
            <a:off x="4945038" y="1535500"/>
            <a:ext cx="320084" cy="40010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4751E05A-6CEB-4192-8B8A-DC766809DE6D}"/>
              </a:ext>
            </a:extLst>
          </p:cNvPr>
          <p:cNvCxnSpPr>
            <a:cxnSpLocks/>
            <a:endCxn id="181" idx="0"/>
          </p:cNvCxnSpPr>
          <p:nvPr/>
        </p:nvCxnSpPr>
        <p:spPr>
          <a:xfrm>
            <a:off x="6366672" y="4141555"/>
            <a:ext cx="25892" cy="57344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B85B131-B4C1-4A32-9346-994FA01E6711}"/>
              </a:ext>
            </a:extLst>
          </p:cNvPr>
          <p:cNvCxnSpPr>
            <a:cxnSpLocks/>
            <a:stCxn id="142" idx="5"/>
            <a:endCxn id="181" idx="1"/>
          </p:cNvCxnSpPr>
          <p:nvPr/>
        </p:nvCxnSpPr>
        <p:spPr>
          <a:xfrm>
            <a:off x="5361119" y="4221471"/>
            <a:ext cx="864990" cy="56482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1B9D01F-B744-415A-B484-65608846E6AA}"/>
              </a:ext>
            </a:extLst>
          </p:cNvPr>
          <p:cNvCxnSpPr>
            <a:cxnSpLocks/>
          </p:cNvCxnSpPr>
          <p:nvPr/>
        </p:nvCxnSpPr>
        <p:spPr>
          <a:xfrm>
            <a:off x="4595514" y="6061664"/>
            <a:ext cx="16143" cy="1078402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sp>
        <p:nvSpPr>
          <p:cNvPr id="207" name="Oval 206">
            <a:extLst>
              <a:ext uri="{FF2B5EF4-FFF2-40B4-BE49-F238E27FC236}">
                <a16:creationId xmlns:a16="http://schemas.microsoft.com/office/drawing/2014/main" id="{F094F75C-7D29-4068-8F6A-3BEF9207137C}"/>
              </a:ext>
            </a:extLst>
          </p:cNvPr>
          <p:cNvSpPr/>
          <p:nvPr/>
        </p:nvSpPr>
        <p:spPr>
          <a:xfrm>
            <a:off x="6159384" y="2040615"/>
            <a:ext cx="470801" cy="486840"/>
          </a:xfrm>
          <a:prstGeom prst="ellipse">
            <a:avLst/>
          </a:prstGeom>
          <a:solidFill>
            <a:srgbClr val="E2F0D9"/>
          </a:solidFill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331A8F1-872F-46F6-9B83-9ADE321D86E9}"/>
              </a:ext>
            </a:extLst>
          </p:cNvPr>
          <p:cNvSpPr/>
          <p:nvPr/>
        </p:nvSpPr>
        <p:spPr>
          <a:xfrm>
            <a:off x="6154675" y="2931193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4DBD0053-FC97-47FF-96DF-463EF80D0DC7}"/>
              </a:ext>
            </a:extLst>
          </p:cNvPr>
          <p:cNvCxnSpPr>
            <a:cxnSpLocks/>
            <a:stCxn id="124" idx="5"/>
            <a:endCxn id="267" idx="1"/>
          </p:cNvCxnSpPr>
          <p:nvPr/>
        </p:nvCxnSpPr>
        <p:spPr>
          <a:xfrm>
            <a:off x="5369587" y="3344929"/>
            <a:ext cx="848324" cy="5183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A448D634-4C13-46D6-8481-7407BB658206}"/>
              </a:ext>
            </a:extLst>
          </p:cNvPr>
          <p:cNvCxnSpPr>
            <a:cxnSpLocks/>
            <a:stCxn id="208" idx="3"/>
            <a:endCxn id="142" idx="7"/>
          </p:cNvCxnSpPr>
          <p:nvPr/>
        </p:nvCxnSpPr>
        <p:spPr>
          <a:xfrm flipH="1">
            <a:off x="5361119" y="3346738"/>
            <a:ext cx="862502" cy="530484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1" name="Oval 210">
            <a:extLst>
              <a:ext uri="{FF2B5EF4-FFF2-40B4-BE49-F238E27FC236}">
                <a16:creationId xmlns:a16="http://schemas.microsoft.com/office/drawing/2014/main" id="{502E0971-121D-4A21-A075-53F7B8E775DE}"/>
              </a:ext>
            </a:extLst>
          </p:cNvPr>
          <p:cNvSpPr/>
          <p:nvPr/>
        </p:nvSpPr>
        <p:spPr>
          <a:xfrm>
            <a:off x="4970276" y="2038009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567ED2D-50F3-4C90-AF76-FC197FF77E37}"/>
              </a:ext>
            </a:extLst>
          </p:cNvPr>
          <p:cNvSpPr txBox="1"/>
          <p:nvPr/>
        </p:nvSpPr>
        <p:spPr>
          <a:xfrm rot="5400000">
            <a:off x="7069979" y="4344068"/>
            <a:ext cx="119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 = 4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390E6AB-423A-4E10-8432-1C7284568540}"/>
              </a:ext>
            </a:extLst>
          </p:cNvPr>
          <p:cNvSpPr/>
          <p:nvPr/>
        </p:nvSpPr>
        <p:spPr>
          <a:xfrm>
            <a:off x="4963799" y="5600678"/>
            <a:ext cx="470801" cy="486840"/>
          </a:xfrm>
          <a:prstGeom prst="ellipse">
            <a:avLst/>
          </a:prstGeom>
          <a:solidFill>
            <a:srgbClr val="FFD966"/>
          </a:solidFill>
          <a:ln w="6350" cap="flat" cmpd="sng" algn="ctr">
            <a:solidFill>
              <a:srgbClr val="B2922E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49AC80D-6519-40EF-AF76-DF831AF2D44B}"/>
              </a:ext>
            </a:extLst>
          </p:cNvPr>
          <p:cNvSpPr txBox="1"/>
          <p:nvPr/>
        </p:nvSpPr>
        <p:spPr>
          <a:xfrm>
            <a:off x="4990514" y="5501815"/>
            <a:ext cx="412293" cy="58477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CB7A7B7-DB9E-4309-A9F6-E363B13B1225}"/>
              </a:ext>
            </a:extLst>
          </p:cNvPr>
          <p:cNvSpPr txBox="1"/>
          <p:nvPr/>
        </p:nvSpPr>
        <p:spPr>
          <a:xfrm>
            <a:off x="6637733" y="2054266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E2FF63A-2FC1-4C20-993F-D4623104DD77}"/>
              </a:ext>
            </a:extLst>
          </p:cNvPr>
          <p:cNvSpPr txBox="1"/>
          <p:nvPr/>
        </p:nvSpPr>
        <p:spPr>
          <a:xfrm>
            <a:off x="6609686" y="2975851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AD84566-28EA-4C67-B959-496CCAA115DD}"/>
              </a:ext>
            </a:extLst>
          </p:cNvPr>
          <p:cNvSpPr txBox="1"/>
          <p:nvPr/>
        </p:nvSpPr>
        <p:spPr>
          <a:xfrm>
            <a:off x="6603340" y="3861808"/>
            <a:ext cx="583814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FE53B8F-7557-4DD5-8362-C805306974B0}"/>
              </a:ext>
            </a:extLst>
          </p:cNvPr>
          <p:cNvSpPr txBox="1"/>
          <p:nvPr/>
        </p:nvSpPr>
        <p:spPr>
          <a:xfrm>
            <a:off x="6681805" y="4680152"/>
            <a:ext cx="401072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01BCB-B22C-4C49-B94D-AA54CFE8844F}"/>
              </a:ext>
            </a:extLst>
          </p:cNvPr>
          <p:cNvSpPr txBox="1"/>
          <p:nvPr/>
        </p:nvSpPr>
        <p:spPr>
          <a:xfrm>
            <a:off x="6178016" y="287371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kern="0" baseline="-25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="1" kern="0" baseline="-25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87E4B4EB-8CF0-4227-A0FA-85E395430212}"/>
              </a:ext>
            </a:extLst>
          </p:cNvPr>
          <p:cNvSpPr/>
          <p:nvPr/>
        </p:nvSpPr>
        <p:spPr>
          <a:xfrm>
            <a:off x="6148964" y="3791934"/>
            <a:ext cx="470801" cy="48684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50257C9-3860-4FA3-854F-56926F68D4B9}"/>
              </a:ext>
            </a:extLst>
          </p:cNvPr>
          <p:cNvSpPr txBox="1"/>
          <p:nvPr/>
        </p:nvSpPr>
        <p:spPr>
          <a:xfrm>
            <a:off x="6138148" y="3733780"/>
            <a:ext cx="465192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EBA036-28E9-43FA-9CEA-7B1E93EAF10A}"/>
              </a:ext>
            </a:extLst>
          </p:cNvPr>
          <p:cNvSpPr txBox="1"/>
          <p:nvPr/>
        </p:nvSpPr>
        <p:spPr>
          <a:xfrm>
            <a:off x="6118901" y="2041642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kern="0" baseline="-250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="1" kern="0" baseline="-250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4FD8603-ADA9-4127-8FE9-AB432C5BFC97}"/>
              </a:ext>
            </a:extLst>
          </p:cNvPr>
          <p:cNvSpPr txBox="1"/>
          <p:nvPr/>
        </p:nvSpPr>
        <p:spPr>
          <a:xfrm>
            <a:off x="6122848" y="5625162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kern="0" baseline="-25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="1" kern="0" baseline="-25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F206EE7C-0B23-4432-8C7F-674628A050EC}"/>
              </a:ext>
            </a:extLst>
          </p:cNvPr>
          <p:cNvCxnSpPr>
            <a:cxnSpLocks/>
            <a:stCxn id="155" idx="5"/>
          </p:cNvCxnSpPr>
          <p:nvPr/>
        </p:nvCxnSpPr>
        <p:spPr>
          <a:xfrm>
            <a:off x="5357294" y="5132787"/>
            <a:ext cx="818827" cy="579588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DD37C2-C7FA-41C2-A808-4BE3EE07EA33}"/>
              </a:ext>
            </a:extLst>
          </p:cNvPr>
          <p:cNvSpPr txBox="1"/>
          <p:nvPr/>
        </p:nvSpPr>
        <p:spPr>
          <a:xfrm>
            <a:off x="5455395" y="209613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2E5FB88-B221-40FC-A7A0-16796591040B}"/>
              </a:ext>
            </a:extLst>
          </p:cNvPr>
          <p:cNvSpPr txBox="1"/>
          <p:nvPr/>
        </p:nvSpPr>
        <p:spPr>
          <a:xfrm>
            <a:off x="5465491" y="293923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3EF2105-AAEF-4B2B-837D-1AB1C62D16F1}"/>
              </a:ext>
            </a:extLst>
          </p:cNvPr>
          <p:cNvSpPr txBox="1"/>
          <p:nvPr/>
        </p:nvSpPr>
        <p:spPr>
          <a:xfrm>
            <a:off x="5449235" y="3805003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995B66AE-7561-497C-B4A3-57CD6306C073}"/>
              </a:ext>
            </a:extLst>
          </p:cNvPr>
          <p:cNvSpPr txBox="1"/>
          <p:nvPr/>
        </p:nvSpPr>
        <p:spPr>
          <a:xfrm>
            <a:off x="5490913" y="474311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baseline="30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kern="0" baseline="30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CA70401-2827-4D98-BAAA-7E3454FD5F67}"/>
              </a:ext>
            </a:extLst>
          </p:cNvPr>
          <p:cNvSpPr txBox="1"/>
          <p:nvPr/>
        </p:nvSpPr>
        <p:spPr>
          <a:xfrm>
            <a:off x="5426401" y="5657507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BAB7E73-B3BA-4D83-A0E5-8AF344157998}"/>
              </a:ext>
            </a:extLst>
          </p:cNvPr>
          <p:cNvSpPr txBox="1"/>
          <p:nvPr/>
        </p:nvSpPr>
        <p:spPr>
          <a:xfrm>
            <a:off x="6672156" y="5634847"/>
            <a:ext cx="401072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0" cap="none" spc="0" normalizeH="0" baseline="3000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526EC5A-FA21-41FB-8B37-56A2F158F38B}"/>
              </a:ext>
            </a:extLst>
          </p:cNvPr>
          <p:cNvSpPr txBox="1"/>
          <p:nvPr/>
        </p:nvSpPr>
        <p:spPr>
          <a:xfrm>
            <a:off x="4383354" y="1987317"/>
            <a:ext cx="28725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D2CD03B-56F8-4B32-B93B-40AC0B4C9333}"/>
              </a:ext>
            </a:extLst>
          </p:cNvPr>
          <p:cNvSpPr txBox="1"/>
          <p:nvPr/>
        </p:nvSpPr>
        <p:spPr>
          <a:xfrm>
            <a:off x="4171726" y="2846518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7B0A947-4079-4E39-A6D3-ACA8A778DED1}"/>
              </a:ext>
            </a:extLst>
          </p:cNvPr>
          <p:cNvSpPr txBox="1"/>
          <p:nvPr/>
        </p:nvSpPr>
        <p:spPr>
          <a:xfrm>
            <a:off x="4144088" y="4610805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t+3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B449535-A4BE-43D4-9667-A3875D8107D8}"/>
              </a:ext>
            </a:extLst>
          </p:cNvPr>
          <p:cNvSpPr txBox="1"/>
          <p:nvPr/>
        </p:nvSpPr>
        <p:spPr>
          <a:xfrm>
            <a:off x="4095648" y="3701854"/>
            <a:ext cx="5966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11C08AE-8245-4DC2-B171-56A4F330F6EF}"/>
              </a:ext>
            </a:extLst>
          </p:cNvPr>
          <p:cNvSpPr txBox="1"/>
          <p:nvPr/>
        </p:nvSpPr>
        <p:spPr>
          <a:xfrm>
            <a:off x="4164179" y="5450853"/>
            <a:ext cx="59663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t+4</a:t>
            </a:r>
          </a:p>
        </p:txBody>
      </p: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3F2FAC4-B472-4530-89DF-5B885FCC5513}"/>
              </a:ext>
            </a:extLst>
          </p:cNvPr>
          <p:cNvCxnSpPr>
            <a:cxnSpLocks/>
          </p:cNvCxnSpPr>
          <p:nvPr/>
        </p:nvCxnSpPr>
        <p:spPr>
          <a:xfrm>
            <a:off x="4748784" y="1903554"/>
            <a:ext cx="0" cy="42993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210DD3A-6A35-429E-93BC-C4CE0009DAD3}"/>
              </a:ext>
            </a:extLst>
          </p:cNvPr>
          <p:cNvCxnSpPr>
            <a:cxnSpLocks/>
            <a:stCxn id="211" idx="4"/>
            <a:endCxn id="124" idx="0"/>
          </p:cNvCxnSpPr>
          <p:nvPr/>
        </p:nvCxnSpPr>
        <p:spPr>
          <a:xfrm flipH="1">
            <a:off x="5203134" y="2524849"/>
            <a:ext cx="2543" cy="40453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E9F5731-8881-4AB5-876C-10A68D926E50}"/>
              </a:ext>
            </a:extLst>
          </p:cNvPr>
          <p:cNvCxnSpPr>
            <a:cxnSpLocks/>
            <a:stCxn id="124" idx="4"/>
            <a:endCxn id="142" idx="0"/>
          </p:cNvCxnSpPr>
          <p:nvPr/>
        </p:nvCxnSpPr>
        <p:spPr>
          <a:xfrm flipH="1">
            <a:off x="5194667" y="3416225"/>
            <a:ext cx="8467" cy="3897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640C7B28-F7DD-472E-9462-6A2C8F7AE376}"/>
              </a:ext>
            </a:extLst>
          </p:cNvPr>
          <p:cNvCxnSpPr>
            <a:cxnSpLocks/>
            <a:stCxn id="142" idx="4"/>
            <a:endCxn id="155" idx="0"/>
          </p:cNvCxnSpPr>
          <p:nvPr/>
        </p:nvCxnSpPr>
        <p:spPr>
          <a:xfrm flipH="1">
            <a:off x="5190841" y="4292766"/>
            <a:ext cx="3826" cy="42447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D3EE938-A645-47FD-BBC9-DEE193652475}"/>
              </a:ext>
            </a:extLst>
          </p:cNvPr>
          <p:cNvGrpSpPr/>
          <p:nvPr/>
        </p:nvGrpSpPr>
        <p:grpSpPr>
          <a:xfrm>
            <a:off x="907290" y="5311129"/>
            <a:ext cx="2202862" cy="1069646"/>
            <a:chOff x="907729" y="5006887"/>
            <a:chExt cx="2202862" cy="1069646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FFAE7AC-BFF7-450A-A5BB-A1727B243B90}"/>
                </a:ext>
              </a:extLst>
            </p:cNvPr>
            <p:cNvGrpSpPr/>
            <p:nvPr/>
          </p:nvGrpSpPr>
          <p:grpSpPr>
            <a:xfrm>
              <a:off x="907729" y="5006887"/>
              <a:ext cx="2202862" cy="779399"/>
              <a:chOff x="1602051" y="1162105"/>
              <a:chExt cx="2202862" cy="77939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65BD010-79B9-43AD-95CD-512292139B61}"/>
                  </a:ext>
                </a:extLst>
              </p:cNvPr>
              <p:cNvGrpSpPr/>
              <p:nvPr/>
            </p:nvGrpSpPr>
            <p:grpSpPr>
              <a:xfrm>
                <a:off x="1602051" y="1162105"/>
                <a:ext cx="2049880" cy="779399"/>
                <a:chOff x="3530520" y="2128224"/>
                <a:chExt cx="1549425" cy="48082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73C45B7D-8616-4248-83DD-42B515833BAF}"/>
                    </a:ext>
                  </a:extLst>
                </p:cNvPr>
                <p:cNvGrpSpPr/>
                <p:nvPr/>
              </p:nvGrpSpPr>
              <p:grpSpPr>
                <a:xfrm>
                  <a:off x="3530520" y="2128224"/>
                  <a:ext cx="1549425" cy="480825"/>
                  <a:chOff x="5988695" y="4083809"/>
                  <a:chExt cx="1549425" cy="480825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76D50F8D-39FE-45CC-B4F3-D8097D823213}"/>
                      </a:ext>
                    </a:extLst>
                  </p:cNvPr>
                  <p:cNvGrpSpPr/>
                  <p:nvPr/>
                </p:nvGrpSpPr>
                <p:grpSpPr>
                  <a:xfrm>
                    <a:off x="5988695" y="4083809"/>
                    <a:ext cx="1549425" cy="480825"/>
                    <a:chOff x="6200923" y="4047301"/>
                    <a:chExt cx="1549425" cy="480825"/>
                  </a:xfrm>
                </p:grpSpPr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40BFCE98-28EA-48DC-8E6E-DDB01E6EC9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0923" y="4066461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63" name="Straight Arrow Connector 262">
                      <a:extLst>
                        <a:ext uri="{FF2B5EF4-FFF2-40B4-BE49-F238E27FC236}">
                          <a16:creationId xmlns:a16="http://schemas.microsoft.com/office/drawing/2014/main" id="{892B0538-4843-45C3-A444-D81E0A21EF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4250" y="4217596"/>
                      <a:ext cx="304589" cy="0"/>
                    </a:xfrm>
                    <a:prstGeom prst="straightConnector1">
                      <a:avLst/>
                    </a:prstGeom>
                    <a:solidFill>
                      <a:srgbClr val="254793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ECBB2399-BDD7-4E35-A852-F654E7573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6580" y="4049058"/>
                      <a:ext cx="608501" cy="321027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TextBox 264">
                      <a:extLst>
                        <a:ext uri="{FF2B5EF4-FFF2-40B4-BE49-F238E27FC236}">
                          <a16:creationId xmlns:a16="http://schemas.microsoft.com/office/drawing/2014/main" id="{77E73C5C-6310-4A3A-8399-8BC99297B8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0136" y="4053067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2BB0C188-A015-4C99-8D1E-A695024D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597" y="4047301"/>
                      <a:ext cx="607751" cy="322784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1BC67502-FC3C-4A7C-ACD9-95D326D833D3}"/>
                      </a:ext>
                    </a:extLst>
                  </p:cNvPr>
                  <p:cNvSpPr txBox="1"/>
                  <p:nvPr/>
                </p:nvSpPr>
                <p:spPr>
                  <a:xfrm>
                    <a:off x="6314230" y="4083809"/>
                    <a:ext cx="314380" cy="322784"/>
                  </a:xfrm>
                  <a:prstGeom prst="rect">
                    <a:avLst/>
                  </a:prstGeom>
                  <a:solidFill>
                    <a:srgbClr val="FFEBAB"/>
                  </a:solidFill>
                  <a:ln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E9F237F-C6CA-450F-AB59-546CEEFCBA36}"/>
                    </a:ext>
                  </a:extLst>
                </p:cNvPr>
                <p:cNvSpPr txBox="1"/>
                <p:nvPr/>
              </p:nvSpPr>
              <p:spPr>
                <a:xfrm>
                  <a:off x="3848136" y="2169024"/>
                  <a:ext cx="443990" cy="246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R1</a:t>
                  </a:r>
                </a:p>
              </p:txBody>
            </p:sp>
          </p:grp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4EC9154-23C1-4C4A-BE7A-9961F99FE5F4}"/>
                  </a:ext>
                </a:extLst>
              </p:cNvPr>
              <p:cNvSpPr txBox="1"/>
              <p:nvPr/>
            </p:nvSpPr>
            <p:spPr>
              <a:xfrm>
                <a:off x="3249420" y="1168831"/>
                <a:ext cx="415923" cy="507831"/>
              </a:xfrm>
              <a:prstGeom prst="rect">
                <a:avLst/>
              </a:prstGeom>
              <a:solidFill>
                <a:srgbClr val="FFEBAB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5E56F5C-6376-416F-B5AF-46C06089383B}"/>
                  </a:ext>
                </a:extLst>
              </p:cNvPr>
              <p:cNvSpPr txBox="1"/>
              <p:nvPr/>
            </p:nvSpPr>
            <p:spPr>
              <a:xfrm>
                <a:off x="3217517" y="1221624"/>
                <a:ext cx="587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74468D8-696B-4592-9DDC-CAC729213B92}"/>
                </a:ext>
              </a:extLst>
            </p:cNvPr>
            <p:cNvSpPr txBox="1"/>
            <p:nvPr/>
          </p:nvSpPr>
          <p:spPr>
            <a:xfrm>
              <a:off x="1511643" y="5676423"/>
              <a:ext cx="1218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1x2 CGRA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2A5C796A-ADCB-44B3-BE6F-27F2EF40E621}"/>
              </a:ext>
            </a:extLst>
          </p:cNvPr>
          <p:cNvSpPr txBox="1"/>
          <p:nvPr/>
        </p:nvSpPr>
        <p:spPr>
          <a:xfrm>
            <a:off x="3853462" y="949671"/>
            <a:ext cx="39348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Attempt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4)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ECE7155-8C83-4AD2-B199-F469F3629794}"/>
              </a:ext>
            </a:extLst>
          </p:cNvPr>
          <p:cNvSpPr/>
          <p:nvPr/>
        </p:nvSpPr>
        <p:spPr>
          <a:xfrm flipV="1">
            <a:off x="5345471" y="2500207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71A8371-484C-48E6-BC14-F11D30ECE0F8}"/>
              </a:ext>
            </a:extLst>
          </p:cNvPr>
          <p:cNvSpPr/>
          <p:nvPr/>
        </p:nvSpPr>
        <p:spPr>
          <a:xfrm flipH="1">
            <a:off x="5343906" y="4718124"/>
            <a:ext cx="334380" cy="73700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B106B27-4CB4-459C-9E40-4463440B5C3D}"/>
              </a:ext>
            </a:extLst>
          </p:cNvPr>
          <p:cNvSpPr txBox="1"/>
          <p:nvPr/>
        </p:nvSpPr>
        <p:spPr>
          <a:xfrm>
            <a:off x="8219135" y="1796757"/>
            <a:ext cx="3845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baseline="30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c</a:t>
            </a:r>
            <a:r>
              <a:rPr lang="en-US" sz="2400" b="1" baseline="30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i-2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might be routed by 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Spilling to memory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Registers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D107EBB-8F9E-45D2-A152-4AD14F0C35A4}"/>
              </a:ext>
            </a:extLst>
          </p:cNvPr>
          <p:cNvCxnSpPr>
            <a:cxnSpLocks/>
          </p:cNvCxnSpPr>
          <p:nvPr/>
        </p:nvCxnSpPr>
        <p:spPr>
          <a:xfrm>
            <a:off x="7398114" y="2846518"/>
            <a:ext cx="0" cy="332705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16" name="Multiplication Sign 115">
            <a:extLst>
              <a:ext uri="{FF2B5EF4-FFF2-40B4-BE49-F238E27FC236}">
                <a16:creationId xmlns:a16="http://schemas.microsoft.com/office/drawing/2014/main" id="{D544AB91-56C5-47EA-A500-9A5BCCA8F002}"/>
              </a:ext>
            </a:extLst>
          </p:cNvPr>
          <p:cNvSpPr/>
          <p:nvPr/>
        </p:nvSpPr>
        <p:spPr>
          <a:xfrm>
            <a:off x="11197390" y="2612611"/>
            <a:ext cx="385011" cy="3732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C61FAC18-4E87-4267-929A-B584D89F05B4}"/>
              </a:ext>
            </a:extLst>
          </p:cNvPr>
          <p:cNvSpPr/>
          <p:nvPr/>
        </p:nvSpPr>
        <p:spPr>
          <a:xfrm>
            <a:off x="11197389" y="2977570"/>
            <a:ext cx="385011" cy="3732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Half Frame 117">
            <a:extLst>
              <a:ext uri="{FF2B5EF4-FFF2-40B4-BE49-F238E27FC236}">
                <a16:creationId xmlns:a16="http://schemas.microsoft.com/office/drawing/2014/main" id="{4F94DD3D-EF9E-400B-A332-01CD4B394F2B}"/>
              </a:ext>
            </a:extLst>
          </p:cNvPr>
          <p:cNvSpPr/>
          <p:nvPr/>
        </p:nvSpPr>
        <p:spPr>
          <a:xfrm rot="13747082">
            <a:off x="11337708" y="2055488"/>
            <a:ext cx="240631" cy="481145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6B4C6-934D-45DE-80C3-E80988F95BA7}"/>
              </a:ext>
            </a:extLst>
          </p:cNvPr>
          <p:cNvSpPr txBox="1"/>
          <p:nvPr/>
        </p:nvSpPr>
        <p:spPr>
          <a:xfrm>
            <a:off x="8257370" y="3998186"/>
            <a:ext cx="3722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is Combination of:</a:t>
            </a:r>
          </a:p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Routing via PEs</a:t>
            </a:r>
          </a:p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Routing via Registers</a:t>
            </a:r>
          </a:p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Spilling to Memory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9A509-1C74-41F2-9981-FB36A1004A45}"/>
              </a:ext>
            </a:extLst>
          </p:cNvPr>
          <p:cNvGrpSpPr/>
          <p:nvPr/>
        </p:nvGrpSpPr>
        <p:grpSpPr>
          <a:xfrm>
            <a:off x="61641" y="1102777"/>
            <a:ext cx="2120326" cy="3288487"/>
            <a:chOff x="859711" y="1084074"/>
            <a:chExt cx="2120326" cy="32884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C280FD-011F-4833-83E4-8E2645C085B6}"/>
                </a:ext>
              </a:extLst>
            </p:cNvPr>
            <p:cNvSpPr txBox="1"/>
            <p:nvPr/>
          </p:nvSpPr>
          <p:spPr>
            <a:xfrm>
              <a:off x="1546371" y="3910896"/>
              <a:ext cx="935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DDG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79D2DBA-C91D-4747-98CF-536C93D97654}"/>
                </a:ext>
              </a:extLst>
            </p:cNvPr>
            <p:cNvSpPr/>
            <p:nvPr/>
          </p:nvSpPr>
          <p:spPr>
            <a:xfrm>
              <a:off x="1428108" y="1084074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53FF67B-0651-4566-A36E-A5851E03496D}"/>
                </a:ext>
              </a:extLst>
            </p:cNvPr>
            <p:cNvSpPr/>
            <p:nvPr/>
          </p:nvSpPr>
          <p:spPr>
            <a:xfrm>
              <a:off x="2110317" y="3248630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B705326-2A13-44D4-A8B7-7F1CC994D4F7}"/>
                </a:ext>
              </a:extLst>
            </p:cNvPr>
            <p:cNvCxnSpPr>
              <a:cxnSpLocks/>
              <a:stCxn id="54" idx="5"/>
              <a:endCxn id="119" idx="1"/>
            </p:cNvCxnSpPr>
            <p:nvPr/>
          </p:nvCxnSpPr>
          <p:spPr>
            <a:xfrm>
              <a:off x="1850802" y="2134201"/>
              <a:ext cx="326440" cy="4771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F4FFB85-5D61-4910-9719-4D800BCCA175}"/>
                </a:ext>
              </a:extLst>
            </p:cNvPr>
            <p:cNvCxnSpPr>
              <a:cxnSpLocks/>
              <a:stCxn id="47" idx="4"/>
              <a:endCxn id="54" idx="0"/>
            </p:cNvCxnSpPr>
            <p:nvPr/>
          </p:nvCxnSpPr>
          <p:spPr>
            <a:xfrm>
              <a:off x="1670592" y="1540602"/>
              <a:ext cx="8749" cy="2039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054947-C8F0-48DD-BC2E-314C66425FF0}"/>
                </a:ext>
              </a:extLst>
            </p:cNvPr>
            <p:cNvSpPr/>
            <p:nvPr/>
          </p:nvSpPr>
          <p:spPr>
            <a:xfrm>
              <a:off x="1436857" y="1744530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73042F-4E80-4219-A1BD-8670F602F759}"/>
                </a:ext>
              </a:extLst>
            </p:cNvPr>
            <p:cNvSpPr/>
            <p:nvPr/>
          </p:nvSpPr>
          <p:spPr>
            <a:xfrm>
              <a:off x="1459092" y="2505297"/>
              <a:ext cx="456992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05B5254-5962-40C9-AD5B-05DED3AE2AD7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>
              <a:off x="1679341" y="2201057"/>
              <a:ext cx="8247" cy="30423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CC23C44-3DA5-4014-B527-2FF4B9683035}"/>
                </a:ext>
              </a:extLst>
            </p:cNvPr>
            <p:cNvCxnSpPr>
              <a:cxnSpLocks/>
              <a:stCxn id="55" idx="4"/>
              <a:endCxn id="59" idx="0"/>
            </p:cNvCxnSpPr>
            <p:nvPr/>
          </p:nvCxnSpPr>
          <p:spPr>
            <a:xfrm flipH="1">
              <a:off x="1670593" y="2961825"/>
              <a:ext cx="16995" cy="2150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D7EFC6F-236E-4BD7-8035-67EA44B91569}"/>
                </a:ext>
              </a:extLst>
            </p:cNvPr>
            <p:cNvSpPr/>
            <p:nvPr/>
          </p:nvSpPr>
          <p:spPr>
            <a:xfrm>
              <a:off x="1428109" y="3176897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600137A-96B9-4133-9FA5-6EF74C2DDE0E}"/>
                </a:ext>
              </a:extLst>
            </p:cNvPr>
            <p:cNvSpPr txBox="1"/>
            <p:nvPr/>
          </p:nvSpPr>
          <p:spPr>
            <a:xfrm>
              <a:off x="859711" y="2451625"/>
              <a:ext cx="55536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15363F-8BAA-44EA-AEA2-703CAEF44F33}"/>
                </a:ext>
              </a:extLst>
            </p:cNvPr>
            <p:cNvSpPr/>
            <p:nvPr/>
          </p:nvSpPr>
          <p:spPr>
            <a:xfrm>
              <a:off x="1170765" y="2384432"/>
              <a:ext cx="531543" cy="1418360"/>
            </a:xfrm>
            <a:custGeom>
              <a:avLst/>
              <a:gdLst>
                <a:gd name="connsiteX0" fmla="*/ 577824 w 577824"/>
                <a:gd name="connsiteY0" fmla="*/ 2146245 h 2460604"/>
                <a:gd name="connsiteX1" fmla="*/ 369277 w 577824"/>
                <a:gd name="connsiteY1" fmla="*/ 2435003 h 2460604"/>
                <a:gd name="connsiteX2" fmla="*/ 80519 w 577824"/>
                <a:gd name="connsiteY2" fmla="*/ 1568729 h 2460604"/>
                <a:gd name="connsiteX3" fmla="*/ 16351 w 577824"/>
                <a:gd name="connsiteY3" fmla="*/ 76813 h 2460604"/>
                <a:gd name="connsiteX4" fmla="*/ 337193 w 577824"/>
                <a:gd name="connsiteY4" fmla="*/ 349529 h 246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824" h="2460604">
                  <a:moveTo>
                    <a:pt x="577824" y="2146245"/>
                  </a:moveTo>
                  <a:cubicBezTo>
                    <a:pt x="514992" y="2338750"/>
                    <a:pt x="452161" y="2531256"/>
                    <a:pt x="369277" y="2435003"/>
                  </a:cubicBezTo>
                  <a:cubicBezTo>
                    <a:pt x="286393" y="2338750"/>
                    <a:pt x="139340" y="1961761"/>
                    <a:pt x="80519" y="1568729"/>
                  </a:cubicBezTo>
                  <a:cubicBezTo>
                    <a:pt x="21698" y="1175697"/>
                    <a:pt x="-26428" y="280013"/>
                    <a:pt x="16351" y="76813"/>
                  </a:cubicBezTo>
                  <a:cubicBezTo>
                    <a:pt x="59130" y="-126387"/>
                    <a:pt x="198161" y="111571"/>
                    <a:pt x="337193" y="34952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1A67CB-B333-41CA-B5A5-3FD63218D8C7}"/>
                </a:ext>
              </a:extLst>
            </p:cNvPr>
            <p:cNvSpPr/>
            <p:nvPr/>
          </p:nvSpPr>
          <p:spPr>
            <a:xfrm>
              <a:off x="1282785" y="1393023"/>
              <a:ext cx="209594" cy="1855607"/>
            </a:xfrm>
            <a:custGeom>
              <a:avLst/>
              <a:gdLst>
                <a:gd name="connsiteX0" fmla="*/ 144961 w 193088"/>
                <a:gd name="connsiteY0" fmla="*/ 0 h 1395663"/>
                <a:gd name="connsiteX1" fmla="*/ 582 w 193088"/>
                <a:gd name="connsiteY1" fmla="*/ 689811 h 1395663"/>
                <a:gd name="connsiteX2" fmla="*/ 193088 w 193088"/>
                <a:gd name="connsiteY2" fmla="*/ 1395663 h 13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88" h="1395663">
                  <a:moveTo>
                    <a:pt x="144961" y="0"/>
                  </a:moveTo>
                  <a:cubicBezTo>
                    <a:pt x="68761" y="228600"/>
                    <a:pt x="-7439" y="457201"/>
                    <a:pt x="582" y="689811"/>
                  </a:cubicBezTo>
                  <a:cubicBezTo>
                    <a:pt x="8603" y="922422"/>
                    <a:pt x="100845" y="1159042"/>
                    <a:pt x="193088" y="139566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3237FE-1888-472E-B850-EDB9FF0FEFAC}"/>
                </a:ext>
              </a:extLst>
            </p:cNvPr>
            <p:cNvSpPr/>
            <p:nvPr/>
          </p:nvSpPr>
          <p:spPr>
            <a:xfrm>
              <a:off x="2359552" y="3160855"/>
              <a:ext cx="305176" cy="725202"/>
            </a:xfrm>
            <a:custGeom>
              <a:avLst/>
              <a:gdLst>
                <a:gd name="connsiteX0" fmla="*/ 0 w 306538"/>
                <a:gd name="connsiteY0" fmla="*/ 612093 h 792424"/>
                <a:gd name="connsiteX1" fmla="*/ 224589 w 306538"/>
                <a:gd name="connsiteY1" fmla="*/ 772514 h 792424"/>
                <a:gd name="connsiteX2" fmla="*/ 304800 w 306538"/>
                <a:gd name="connsiteY2" fmla="*/ 211041 h 792424"/>
                <a:gd name="connsiteX3" fmla="*/ 160421 w 306538"/>
                <a:gd name="connsiteY3" fmla="*/ 2493 h 792424"/>
                <a:gd name="connsiteX4" fmla="*/ 64168 w 306538"/>
                <a:gd name="connsiteY4" fmla="*/ 114788 h 79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38" h="792424">
                  <a:moveTo>
                    <a:pt x="0" y="612093"/>
                  </a:moveTo>
                  <a:cubicBezTo>
                    <a:pt x="86894" y="725724"/>
                    <a:pt x="173789" y="839356"/>
                    <a:pt x="224589" y="772514"/>
                  </a:cubicBezTo>
                  <a:cubicBezTo>
                    <a:pt x="275389" y="705672"/>
                    <a:pt x="315495" y="339378"/>
                    <a:pt x="304800" y="211041"/>
                  </a:cubicBezTo>
                  <a:cubicBezTo>
                    <a:pt x="294105" y="82704"/>
                    <a:pt x="200526" y="18535"/>
                    <a:pt x="160421" y="2493"/>
                  </a:cubicBezTo>
                  <a:cubicBezTo>
                    <a:pt x="120316" y="-13549"/>
                    <a:pt x="92242" y="50619"/>
                    <a:pt x="64168" y="11478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EA50BC-102C-443B-999D-83E60F5D9E2C}"/>
                </a:ext>
              </a:extLst>
            </p:cNvPr>
            <p:cNvSpPr/>
            <p:nvPr/>
          </p:nvSpPr>
          <p:spPr>
            <a:xfrm>
              <a:off x="2667131" y="335461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57F1705-AABD-4A07-96CC-54CBB8085298}"/>
                </a:ext>
              </a:extLst>
            </p:cNvPr>
            <p:cNvSpPr/>
            <p:nvPr/>
          </p:nvSpPr>
          <p:spPr>
            <a:xfrm>
              <a:off x="1178787" y="2376412"/>
              <a:ext cx="531543" cy="1418360"/>
            </a:xfrm>
            <a:custGeom>
              <a:avLst/>
              <a:gdLst>
                <a:gd name="connsiteX0" fmla="*/ 577824 w 577824"/>
                <a:gd name="connsiteY0" fmla="*/ 2146245 h 2460604"/>
                <a:gd name="connsiteX1" fmla="*/ 369277 w 577824"/>
                <a:gd name="connsiteY1" fmla="*/ 2435003 h 2460604"/>
                <a:gd name="connsiteX2" fmla="*/ 80519 w 577824"/>
                <a:gd name="connsiteY2" fmla="*/ 1568729 h 2460604"/>
                <a:gd name="connsiteX3" fmla="*/ 16351 w 577824"/>
                <a:gd name="connsiteY3" fmla="*/ 76813 h 2460604"/>
                <a:gd name="connsiteX4" fmla="*/ 337193 w 577824"/>
                <a:gd name="connsiteY4" fmla="*/ 349529 h 246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824" h="2460604">
                  <a:moveTo>
                    <a:pt x="577824" y="2146245"/>
                  </a:moveTo>
                  <a:cubicBezTo>
                    <a:pt x="514992" y="2338750"/>
                    <a:pt x="452161" y="2531256"/>
                    <a:pt x="369277" y="2435003"/>
                  </a:cubicBezTo>
                  <a:cubicBezTo>
                    <a:pt x="286393" y="2338750"/>
                    <a:pt x="139340" y="1961761"/>
                    <a:pt x="80519" y="1568729"/>
                  </a:cubicBezTo>
                  <a:cubicBezTo>
                    <a:pt x="21698" y="1175697"/>
                    <a:pt x="-26428" y="280013"/>
                    <a:pt x="16351" y="76813"/>
                  </a:cubicBezTo>
                  <a:cubicBezTo>
                    <a:pt x="59130" y="-126387"/>
                    <a:pt x="198161" y="111571"/>
                    <a:pt x="337193" y="349529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46E73F8-9738-4107-89C5-FC797E864FA5}"/>
                </a:ext>
              </a:extLst>
            </p:cNvPr>
            <p:cNvSpPr/>
            <p:nvPr/>
          </p:nvSpPr>
          <p:spPr>
            <a:xfrm>
              <a:off x="2110317" y="2544482"/>
              <a:ext cx="456992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8B112FB-F863-45FE-8714-0E824D6309FE}"/>
                </a:ext>
              </a:extLst>
            </p:cNvPr>
            <p:cNvCxnSpPr>
              <a:cxnSpLocks/>
              <a:stCxn id="119" idx="4"/>
              <a:endCxn id="50" idx="0"/>
            </p:cNvCxnSpPr>
            <p:nvPr/>
          </p:nvCxnSpPr>
          <p:spPr>
            <a:xfrm>
              <a:off x="2338813" y="3001010"/>
              <a:ext cx="13988" cy="24762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FCE412D-6DF2-4644-B478-00B86F76EE35}"/>
                </a:ext>
              </a:extLst>
            </p:cNvPr>
            <p:cNvSpPr txBox="1"/>
            <p:nvPr/>
          </p:nvSpPr>
          <p:spPr>
            <a:xfrm>
              <a:off x="2120204" y="2505752"/>
              <a:ext cx="465192" cy="52322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0" lang="en-US" sz="2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FBE8D5-0EC8-4E72-891A-C4CFA2EB4707}"/>
              </a:ext>
            </a:extLst>
          </p:cNvPr>
          <p:cNvGrpSpPr/>
          <p:nvPr/>
        </p:nvGrpSpPr>
        <p:grpSpPr>
          <a:xfrm>
            <a:off x="1904684" y="1113483"/>
            <a:ext cx="2289442" cy="3657819"/>
            <a:chOff x="1904684" y="1113483"/>
            <a:chExt cx="2289442" cy="3657819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9F93797-204F-4CBF-B515-84D4E1FEA0E9}"/>
                </a:ext>
              </a:extLst>
            </p:cNvPr>
            <p:cNvGrpSpPr/>
            <p:nvPr/>
          </p:nvGrpSpPr>
          <p:grpSpPr>
            <a:xfrm>
              <a:off x="2422018" y="1113483"/>
              <a:ext cx="1772108" cy="3657819"/>
              <a:chOff x="1207929" y="1084074"/>
              <a:chExt cx="1772108" cy="3657819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748A128-1342-4B78-985A-4B93DE064A39}"/>
                  </a:ext>
                </a:extLst>
              </p:cNvPr>
              <p:cNvSpPr txBox="1"/>
              <p:nvPr/>
            </p:nvSpPr>
            <p:spPr>
              <a:xfrm>
                <a:off x="1207929" y="3910896"/>
                <a:ext cx="15728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Modified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DDG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97D918E-3A7A-4288-96BB-CD33D2642EB2}"/>
                  </a:ext>
                </a:extLst>
              </p:cNvPr>
              <p:cNvSpPr/>
              <p:nvPr/>
            </p:nvSpPr>
            <p:spPr>
              <a:xfrm>
                <a:off x="1428108" y="1084074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4682F13-085E-464F-93E3-F19ABDB6D851}"/>
                  </a:ext>
                </a:extLst>
              </p:cNvPr>
              <p:cNvSpPr/>
              <p:nvPr/>
            </p:nvSpPr>
            <p:spPr>
              <a:xfrm>
                <a:off x="2110317" y="3248630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5C8D391-8240-4DD5-85BB-AFBFCEDC093B}"/>
                  </a:ext>
                </a:extLst>
              </p:cNvPr>
              <p:cNvCxnSpPr>
                <a:cxnSpLocks/>
                <a:stCxn id="135" idx="5"/>
                <a:endCxn id="152" idx="1"/>
              </p:cNvCxnSpPr>
              <p:nvPr/>
            </p:nvCxnSpPr>
            <p:spPr>
              <a:xfrm>
                <a:off x="1850802" y="2134201"/>
                <a:ext cx="326440" cy="47713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1350BB2D-1EB0-42C9-B164-AAD20BBD231A}"/>
                  </a:ext>
                </a:extLst>
              </p:cNvPr>
              <p:cNvCxnSpPr>
                <a:cxnSpLocks/>
                <a:stCxn id="131" idx="4"/>
                <a:endCxn id="135" idx="0"/>
              </p:cNvCxnSpPr>
              <p:nvPr/>
            </p:nvCxnSpPr>
            <p:spPr>
              <a:xfrm>
                <a:off x="1670592" y="1540602"/>
                <a:ext cx="8749" cy="2039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320DB7C-4433-4BA5-9C95-A7C2A65067C7}"/>
                  </a:ext>
                </a:extLst>
              </p:cNvPr>
              <p:cNvSpPr/>
              <p:nvPr/>
            </p:nvSpPr>
            <p:spPr>
              <a:xfrm>
                <a:off x="1436857" y="1744530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5CA821E-C97E-4A38-BC07-E618470F989B}"/>
                  </a:ext>
                </a:extLst>
              </p:cNvPr>
              <p:cNvSpPr/>
              <p:nvPr/>
            </p:nvSpPr>
            <p:spPr>
              <a:xfrm>
                <a:off x="1459092" y="2505297"/>
                <a:ext cx="456992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5B2E5B91-5FDE-40FA-80C2-D8BB2217E08E}"/>
                  </a:ext>
                </a:extLst>
              </p:cNvPr>
              <p:cNvCxnSpPr>
                <a:cxnSpLocks/>
                <a:stCxn id="135" idx="4"/>
                <a:endCxn id="136" idx="0"/>
              </p:cNvCxnSpPr>
              <p:nvPr/>
            </p:nvCxnSpPr>
            <p:spPr>
              <a:xfrm>
                <a:off x="1679341" y="2201057"/>
                <a:ext cx="8247" cy="30423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16C24ED1-287A-4D6B-8E96-291D15B45906}"/>
                  </a:ext>
                </a:extLst>
              </p:cNvPr>
              <p:cNvCxnSpPr>
                <a:cxnSpLocks/>
                <a:stCxn id="136" idx="4"/>
                <a:endCxn id="145" idx="0"/>
              </p:cNvCxnSpPr>
              <p:nvPr/>
            </p:nvCxnSpPr>
            <p:spPr>
              <a:xfrm flipH="1">
                <a:off x="1670593" y="2961825"/>
                <a:ext cx="16995" cy="21507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45C24DF-EB05-43DF-BD95-36A6BF8D237B}"/>
                  </a:ext>
                </a:extLst>
              </p:cNvPr>
              <p:cNvSpPr/>
              <p:nvPr/>
            </p:nvSpPr>
            <p:spPr>
              <a:xfrm>
                <a:off x="1428109" y="3176897"/>
                <a:ext cx="484967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9D35C09C-B8AE-4446-A491-E39F8756DCEF}"/>
                  </a:ext>
                </a:extLst>
              </p:cNvPr>
              <p:cNvSpPr/>
              <p:nvPr/>
            </p:nvSpPr>
            <p:spPr>
              <a:xfrm>
                <a:off x="1282785" y="1393023"/>
                <a:ext cx="209594" cy="1855607"/>
              </a:xfrm>
              <a:custGeom>
                <a:avLst/>
                <a:gdLst>
                  <a:gd name="connsiteX0" fmla="*/ 144961 w 193088"/>
                  <a:gd name="connsiteY0" fmla="*/ 0 h 1395663"/>
                  <a:gd name="connsiteX1" fmla="*/ 582 w 193088"/>
                  <a:gd name="connsiteY1" fmla="*/ 689811 h 1395663"/>
                  <a:gd name="connsiteX2" fmla="*/ 193088 w 193088"/>
                  <a:gd name="connsiteY2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088" h="1395663">
                    <a:moveTo>
                      <a:pt x="144961" y="0"/>
                    </a:moveTo>
                    <a:cubicBezTo>
                      <a:pt x="68761" y="228600"/>
                      <a:pt x="-7439" y="457201"/>
                      <a:pt x="582" y="689811"/>
                    </a:cubicBezTo>
                    <a:cubicBezTo>
                      <a:pt x="8603" y="922422"/>
                      <a:pt x="100845" y="1159042"/>
                      <a:pt x="193088" y="13956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4764A34-C7BB-4CB6-9194-CE28F5A2550C}"/>
                  </a:ext>
                </a:extLst>
              </p:cNvPr>
              <p:cNvSpPr/>
              <p:nvPr/>
            </p:nvSpPr>
            <p:spPr>
              <a:xfrm>
                <a:off x="2359552" y="3160855"/>
                <a:ext cx="305176" cy="725202"/>
              </a:xfrm>
              <a:custGeom>
                <a:avLst/>
                <a:gdLst>
                  <a:gd name="connsiteX0" fmla="*/ 0 w 306538"/>
                  <a:gd name="connsiteY0" fmla="*/ 612093 h 792424"/>
                  <a:gd name="connsiteX1" fmla="*/ 224589 w 306538"/>
                  <a:gd name="connsiteY1" fmla="*/ 772514 h 792424"/>
                  <a:gd name="connsiteX2" fmla="*/ 304800 w 306538"/>
                  <a:gd name="connsiteY2" fmla="*/ 211041 h 792424"/>
                  <a:gd name="connsiteX3" fmla="*/ 160421 w 306538"/>
                  <a:gd name="connsiteY3" fmla="*/ 2493 h 792424"/>
                  <a:gd name="connsiteX4" fmla="*/ 64168 w 306538"/>
                  <a:gd name="connsiteY4" fmla="*/ 114788 h 79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538" h="792424">
                    <a:moveTo>
                      <a:pt x="0" y="612093"/>
                    </a:moveTo>
                    <a:cubicBezTo>
                      <a:pt x="86894" y="725724"/>
                      <a:pt x="173789" y="839356"/>
                      <a:pt x="224589" y="772514"/>
                    </a:cubicBezTo>
                    <a:cubicBezTo>
                      <a:pt x="275389" y="705672"/>
                      <a:pt x="315495" y="339378"/>
                      <a:pt x="304800" y="211041"/>
                    </a:cubicBezTo>
                    <a:cubicBezTo>
                      <a:pt x="294105" y="82704"/>
                      <a:pt x="200526" y="18535"/>
                      <a:pt x="160421" y="2493"/>
                    </a:cubicBezTo>
                    <a:cubicBezTo>
                      <a:pt x="120316" y="-13549"/>
                      <a:pt x="92242" y="50619"/>
                      <a:pt x="64168" y="11478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F59E1CF-62D9-4A65-8418-2C6CCD4C3829}"/>
                  </a:ext>
                </a:extLst>
              </p:cNvPr>
              <p:cNvSpPr/>
              <p:nvPr/>
            </p:nvSpPr>
            <p:spPr>
              <a:xfrm>
                <a:off x="2667131" y="335461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0885D419-4BB5-4BE9-B454-8EC940FFF275}"/>
                  </a:ext>
                </a:extLst>
              </p:cNvPr>
              <p:cNvSpPr/>
              <p:nvPr/>
            </p:nvSpPr>
            <p:spPr>
              <a:xfrm>
                <a:off x="2110317" y="2544482"/>
                <a:ext cx="456992" cy="45652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73CBF07B-C5C1-4A2C-B0DC-106E6CB72B41}"/>
                  </a:ext>
                </a:extLst>
              </p:cNvPr>
              <p:cNvCxnSpPr>
                <a:cxnSpLocks/>
                <a:stCxn id="152" idx="4"/>
                <a:endCxn id="132" idx="0"/>
              </p:cNvCxnSpPr>
              <p:nvPr/>
            </p:nvCxnSpPr>
            <p:spPr>
              <a:xfrm>
                <a:off x="2338813" y="3001010"/>
                <a:ext cx="13988" cy="2476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7CC6259-E6D6-46D1-8064-2ADD6B55CA4C}"/>
                  </a:ext>
                </a:extLst>
              </p:cNvPr>
              <p:cNvSpPr txBox="1"/>
              <p:nvPr/>
            </p:nvSpPr>
            <p:spPr>
              <a:xfrm>
                <a:off x="2120204" y="2505752"/>
                <a:ext cx="465192" cy="5232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28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kumimoji="0" 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E7023B1-E9A5-4F63-B8A1-E6A3FCA316A7}"/>
                </a:ext>
              </a:extLst>
            </p:cNvPr>
            <p:cNvCxnSpPr>
              <a:cxnSpLocks/>
              <a:stCxn id="145" idx="3"/>
              <a:endCxn id="162" idx="7"/>
            </p:cNvCxnSpPr>
            <p:nvPr/>
          </p:nvCxnSpPr>
          <p:spPr>
            <a:xfrm flipH="1">
              <a:off x="2614364" y="3595977"/>
              <a:ext cx="98856" cy="151413"/>
            </a:xfrm>
            <a:prstGeom prst="straightConnector1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C38F220D-5D77-49F5-B895-9567735524E3}"/>
                </a:ext>
              </a:extLst>
            </p:cNvPr>
            <p:cNvSpPr/>
            <p:nvPr/>
          </p:nvSpPr>
          <p:spPr>
            <a:xfrm>
              <a:off x="2200419" y="3680533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D2815E1-51D8-4AB0-BA67-6FB69B4DB576}"/>
                </a:ext>
              </a:extLst>
            </p:cNvPr>
            <p:cNvSpPr/>
            <p:nvPr/>
          </p:nvSpPr>
          <p:spPr>
            <a:xfrm>
              <a:off x="1904684" y="1775949"/>
              <a:ext cx="484967" cy="45652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C3B07D6-0FB8-438D-BA29-CACD15AF7C7E}"/>
                </a:ext>
              </a:extLst>
            </p:cNvPr>
            <p:cNvCxnSpPr>
              <a:cxnSpLocks/>
              <a:stCxn id="163" idx="5"/>
              <a:endCxn id="136" idx="1"/>
            </p:cNvCxnSpPr>
            <p:nvPr/>
          </p:nvCxnSpPr>
          <p:spPr>
            <a:xfrm>
              <a:off x="2318629" y="2165620"/>
              <a:ext cx="421477" cy="435943"/>
            </a:xfrm>
            <a:prstGeom prst="straightConnector1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6A5A0E0-0504-4855-AF03-A658DCDEAA75}"/>
                </a:ext>
              </a:extLst>
            </p:cNvPr>
            <p:cNvSpPr txBox="1"/>
            <p:nvPr/>
          </p:nvSpPr>
          <p:spPr>
            <a:xfrm>
              <a:off x="1914890" y="1772680"/>
              <a:ext cx="470000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E5551C6-561F-4DE4-AA98-D28116EFFB5B}"/>
                </a:ext>
              </a:extLst>
            </p:cNvPr>
            <p:cNvSpPr txBox="1"/>
            <p:nvPr/>
          </p:nvSpPr>
          <p:spPr>
            <a:xfrm>
              <a:off x="2186057" y="3667262"/>
              <a:ext cx="503664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27C515E4-AE04-459D-8485-CFAC164EF754}"/>
              </a:ext>
            </a:extLst>
          </p:cNvPr>
          <p:cNvSpPr/>
          <p:nvPr/>
        </p:nvSpPr>
        <p:spPr>
          <a:xfrm>
            <a:off x="1478797" y="2255011"/>
            <a:ext cx="475042" cy="23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Date Placeholder 4">
            <a:extLst>
              <a:ext uri="{FF2B5EF4-FFF2-40B4-BE49-F238E27FC236}">
                <a16:creationId xmlns:a16="http://schemas.microsoft.com/office/drawing/2014/main" id="{C52D5560-AD73-454B-9127-8F71941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207" grpId="0" animBg="1"/>
      <p:bldP spid="208" grpId="0" animBg="1"/>
      <p:bldP spid="215" grpId="0"/>
      <p:bldP spid="25" grpId="0"/>
      <p:bldP spid="31" grpId="0"/>
      <p:bldP spid="268" grpId="0"/>
      <p:bldP spid="114" grpId="0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3" grpId="0"/>
      <p:bldP spid="1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BF43-8ADC-4026-A98A-39F08241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Routing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F78F-87AB-4997-BA01-F26FD40062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238" y="969392"/>
            <a:ext cx="5541499" cy="5086033"/>
          </a:xfrm>
        </p:spPr>
        <p:txBody>
          <a:bodyPr>
            <a:normAutofit/>
          </a:bodyPr>
          <a:lstStyle/>
          <a:p>
            <a:r>
              <a:rPr lang="en-US" sz="2400" dirty="0"/>
              <a:t>Failure Analysis</a:t>
            </a:r>
          </a:p>
          <a:p>
            <a:pPr lvl="1" algn="just"/>
            <a:r>
              <a:rPr lang="en-US" sz="2000" dirty="0"/>
              <a:t>Dependent operations are scheduled at distant time; managing the data with large lifetime in registers is not possible</a:t>
            </a:r>
          </a:p>
          <a:p>
            <a:pPr lvl="2" algn="just"/>
            <a:r>
              <a:rPr lang="en-US" sz="2000" dirty="0"/>
              <a:t>Route by PEs, Spill to memory/distributed RFs</a:t>
            </a:r>
          </a:p>
          <a:p>
            <a:pPr lvl="1" algn="just"/>
            <a:r>
              <a:rPr lang="en-US" sz="2000" dirty="0"/>
              <a:t>Dependent operation is a live value, cannot be managed in the register.</a:t>
            </a:r>
          </a:p>
          <a:p>
            <a:pPr lvl="2" algn="just"/>
            <a:r>
              <a:rPr lang="en-US" sz="2000" dirty="0"/>
              <a:t>Manage live value in the memory</a:t>
            </a:r>
          </a:p>
          <a:p>
            <a:pPr lvl="1" algn="just"/>
            <a:r>
              <a:rPr lang="en-US" sz="2000" dirty="0"/>
              <a:t>Dependent operations are scheduled at the consequent time; routing is not possible due to limited interconnect/unavailability of free PEs</a:t>
            </a:r>
          </a:p>
          <a:p>
            <a:pPr lvl="2" algn="just"/>
            <a:r>
              <a:rPr lang="en-US" sz="2000" dirty="0"/>
              <a:t>Re-compute, Route by a PE, Re-schedule 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4B899-ABEC-4330-913D-B71C398C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54" y="1490353"/>
            <a:ext cx="6112040" cy="3715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FB86BA-3299-4DEC-A477-403751A3E7B0}"/>
              </a:ext>
            </a:extLst>
          </p:cNvPr>
          <p:cNvSpPr/>
          <p:nvPr/>
        </p:nvSpPr>
        <p:spPr>
          <a:xfrm>
            <a:off x="7170915" y="5536860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Graph Modification and Rescheduling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19F2D0-24E1-482A-B3DF-78322683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15</a:t>
            </a:fld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F38F4B2-049F-4880-B616-D2F01F55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2AE5-AA3D-4156-B271-D7CE7AB1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Enables Spilling to Distributed RFs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62B0-6132-4BF8-B441-80B1D324B1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07440" y="1040446"/>
            <a:ext cx="5828784" cy="5086033"/>
          </a:xfrm>
        </p:spPr>
        <p:txBody>
          <a:bodyPr>
            <a:normAutofit/>
          </a:bodyPr>
          <a:lstStyle/>
          <a:p>
            <a:r>
              <a:rPr lang="en-US" sz="2400" dirty="0"/>
              <a:t>Based on the distant schedule time of dependent operations, RAMP determines number of distributed registers required.</a:t>
            </a:r>
          </a:p>
          <a:p>
            <a:pPr lvl="1"/>
            <a:r>
              <a:rPr lang="en-US" sz="2000" dirty="0"/>
              <a:t>Before the source operation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000" dirty="0"/>
              <a:t>) of the next iteration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i+1</a:t>
            </a:r>
            <a:r>
              <a:rPr lang="en-US" sz="2000" dirty="0"/>
              <a:t>) over-writes the value, insert a RF-read operation e</a:t>
            </a:r>
            <a:r>
              <a:rPr lang="en-US" sz="2000" baseline="-25000" dirty="0"/>
              <a:t>rr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If the destination operation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/>
              <a:t>) is scheduled far than </a:t>
            </a:r>
            <a:r>
              <a:rPr lang="en-US" sz="2000" dirty="0" err="1"/>
              <a:t>e</a:t>
            </a:r>
            <a:r>
              <a:rPr lang="en-US" sz="2000" baseline="-25000" dirty="0" err="1"/>
              <a:t>wr</a:t>
            </a:r>
            <a:r>
              <a:rPr lang="en-US" sz="2000" dirty="0"/>
              <a:t>, insert a RF-write operation. </a:t>
            </a:r>
          </a:p>
          <a:p>
            <a:pPr lvl="1"/>
            <a:r>
              <a:rPr lang="en-US" sz="2000" dirty="0"/>
              <a:t>P&amp;R should ensure that operations e</a:t>
            </a:r>
            <a:r>
              <a:rPr lang="en-US" sz="2000" baseline="-25000" dirty="0"/>
              <a:t>rr </a:t>
            </a:r>
            <a:r>
              <a:rPr lang="en-US" sz="2000" dirty="0"/>
              <a:t>and </a:t>
            </a:r>
            <a:r>
              <a:rPr lang="en-US" sz="2000" dirty="0" err="1"/>
              <a:t>e</a:t>
            </a:r>
            <a:r>
              <a:rPr lang="en-US" sz="2000" baseline="-25000" dirty="0" err="1"/>
              <a:t>wr</a:t>
            </a:r>
            <a:r>
              <a:rPr lang="en-US" sz="2000" dirty="0"/>
              <a:t>  are mapped onto the PEs that don’t share RF.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F0B22-2B77-41FE-93F9-67B05827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1A52-0BF1-46E7-9E22-16EE600AC67B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98032-4774-4AD8-AE85-4A547D30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16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0D06C3-B197-40A1-8608-7C0025CAD10D}"/>
              </a:ext>
            </a:extLst>
          </p:cNvPr>
          <p:cNvSpPr/>
          <p:nvPr/>
        </p:nvSpPr>
        <p:spPr>
          <a:xfrm>
            <a:off x="4432987" y="3019699"/>
            <a:ext cx="552290" cy="48379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76A567-F232-4E3D-95FB-2ED02FC6B4EC}"/>
              </a:ext>
            </a:extLst>
          </p:cNvPr>
          <p:cNvSpPr/>
          <p:nvPr/>
        </p:nvSpPr>
        <p:spPr>
          <a:xfrm>
            <a:off x="4440619" y="2379032"/>
            <a:ext cx="552290" cy="5034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659217-7968-45C1-A75C-7723944B1A8A}"/>
              </a:ext>
            </a:extLst>
          </p:cNvPr>
          <p:cNvSpPr/>
          <p:nvPr/>
        </p:nvSpPr>
        <p:spPr>
          <a:xfrm>
            <a:off x="4430405" y="3654344"/>
            <a:ext cx="479701" cy="50046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240EB3-2DC2-4986-B0BC-8C4705D90FD0}"/>
              </a:ext>
            </a:extLst>
          </p:cNvPr>
          <p:cNvSpPr txBox="1"/>
          <p:nvPr/>
        </p:nvSpPr>
        <p:spPr>
          <a:xfrm>
            <a:off x="2952798" y="120902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CA3F68-830F-47BE-917F-7840BC97B4F9}"/>
              </a:ext>
            </a:extLst>
          </p:cNvPr>
          <p:cNvSpPr txBox="1"/>
          <p:nvPr/>
        </p:nvSpPr>
        <p:spPr>
          <a:xfrm>
            <a:off x="2921036" y="1808451"/>
            <a:ext cx="271228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BF9E09-B35B-4FED-9252-0822327504EA}"/>
              </a:ext>
            </a:extLst>
          </p:cNvPr>
          <p:cNvSpPr txBox="1"/>
          <p:nvPr/>
        </p:nvSpPr>
        <p:spPr>
          <a:xfrm>
            <a:off x="2743116" y="2443997"/>
            <a:ext cx="529312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6AF62B-1D39-4B2C-B783-553FB6063D82}"/>
              </a:ext>
            </a:extLst>
          </p:cNvPr>
          <p:cNvSpPr txBox="1"/>
          <p:nvPr/>
        </p:nvSpPr>
        <p:spPr>
          <a:xfrm>
            <a:off x="2747660" y="3674716"/>
            <a:ext cx="529312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t+3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078ABF-FF30-4048-A878-17E0BDC36A4E}"/>
              </a:ext>
            </a:extLst>
          </p:cNvPr>
          <p:cNvSpPr/>
          <p:nvPr/>
        </p:nvSpPr>
        <p:spPr>
          <a:xfrm>
            <a:off x="3448232" y="1741206"/>
            <a:ext cx="489896" cy="5034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5DC45B-B2C0-453E-8BB5-621427844A60}"/>
              </a:ext>
            </a:extLst>
          </p:cNvPr>
          <p:cNvSpPr/>
          <p:nvPr/>
        </p:nvSpPr>
        <p:spPr>
          <a:xfrm>
            <a:off x="3939053" y="1742599"/>
            <a:ext cx="341105" cy="501138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8A341A-B0A1-42A5-8C95-D4FFC9D50D3F}"/>
              </a:ext>
            </a:extLst>
          </p:cNvPr>
          <p:cNvCxnSpPr>
            <a:cxnSpLocks/>
          </p:cNvCxnSpPr>
          <p:nvPr/>
        </p:nvCxnSpPr>
        <p:spPr>
          <a:xfrm>
            <a:off x="4299257" y="2003329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CF8A46-24B1-46CC-B631-E5982190E8D4}"/>
              </a:ext>
            </a:extLst>
          </p:cNvPr>
          <p:cNvSpPr/>
          <p:nvPr/>
        </p:nvSpPr>
        <p:spPr>
          <a:xfrm>
            <a:off x="4447940" y="1739775"/>
            <a:ext cx="465169" cy="5034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5B5A3CB-0909-4738-A4DD-94ABA4C9A272}"/>
              </a:ext>
            </a:extLst>
          </p:cNvPr>
          <p:cNvSpPr/>
          <p:nvPr/>
        </p:nvSpPr>
        <p:spPr>
          <a:xfrm>
            <a:off x="4919371" y="1735804"/>
            <a:ext cx="377900" cy="506501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DB7B62-6012-433D-8940-8DB6E9E86066}"/>
              </a:ext>
            </a:extLst>
          </p:cNvPr>
          <p:cNvSpPr/>
          <p:nvPr/>
        </p:nvSpPr>
        <p:spPr>
          <a:xfrm>
            <a:off x="3440914" y="2380464"/>
            <a:ext cx="498686" cy="5034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BA7C41-7E38-4005-8529-03433FE0864F}"/>
              </a:ext>
            </a:extLst>
          </p:cNvPr>
          <p:cNvSpPr/>
          <p:nvPr/>
        </p:nvSpPr>
        <p:spPr>
          <a:xfrm>
            <a:off x="3931733" y="2387831"/>
            <a:ext cx="352788" cy="49516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A17F95D-044B-48D2-84EA-03D2639013FD}"/>
              </a:ext>
            </a:extLst>
          </p:cNvPr>
          <p:cNvCxnSpPr>
            <a:cxnSpLocks/>
          </p:cNvCxnSpPr>
          <p:nvPr/>
        </p:nvCxnSpPr>
        <p:spPr>
          <a:xfrm>
            <a:off x="4291938" y="2642586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4435D37-AB2A-4005-8050-F26BBF8E5634}"/>
              </a:ext>
            </a:extLst>
          </p:cNvPr>
          <p:cNvSpPr/>
          <p:nvPr/>
        </p:nvSpPr>
        <p:spPr>
          <a:xfrm>
            <a:off x="4921722" y="2391143"/>
            <a:ext cx="375548" cy="50443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EF3F6E-22FF-46C9-9D44-54AE70E54037}"/>
              </a:ext>
            </a:extLst>
          </p:cNvPr>
          <p:cNvSpPr/>
          <p:nvPr/>
        </p:nvSpPr>
        <p:spPr>
          <a:xfrm>
            <a:off x="3433282" y="3017045"/>
            <a:ext cx="487705" cy="4864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D2E1AD-D472-40D9-9FAF-415E20B21670}"/>
              </a:ext>
            </a:extLst>
          </p:cNvPr>
          <p:cNvSpPr/>
          <p:nvPr/>
        </p:nvSpPr>
        <p:spPr>
          <a:xfrm>
            <a:off x="3924101" y="3019029"/>
            <a:ext cx="355404" cy="48446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B68D626-C3D3-4EF7-9C3C-3FDF4553B3E7}"/>
              </a:ext>
            </a:extLst>
          </p:cNvPr>
          <p:cNvSpPr/>
          <p:nvPr/>
        </p:nvSpPr>
        <p:spPr>
          <a:xfrm>
            <a:off x="4466886" y="3065095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D0C9EC-FE25-43C4-A44B-D74A3EF2D072}"/>
              </a:ext>
            </a:extLst>
          </p:cNvPr>
          <p:cNvCxnSpPr>
            <a:cxnSpLocks/>
          </p:cNvCxnSpPr>
          <p:nvPr/>
        </p:nvCxnSpPr>
        <p:spPr>
          <a:xfrm>
            <a:off x="4284306" y="3266581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3BB8D1F-BDC0-4183-8AD5-4E8D15478A27}"/>
              </a:ext>
            </a:extLst>
          </p:cNvPr>
          <p:cNvSpPr/>
          <p:nvPr/>
        </p:nvSpPr>
        <p:spPr>
          <a:xfrm>
            <a:off x="4926149" y="3018073"/>
            <a:ext cx="371121" cy="487484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F921196-751C-4A45-938B-CC54F53043E7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3696891" y="2121626"/>
            <a:ext cx="843553" cy="3335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67C7ECC-CD00-4F2A-B71A-C7C026307C8F}"/>
              </a:ext>
            </a:extLst>
          </p:cNvPr>
          <p:cNvSpPr/>
          <p:nvPr/>
        </p:nvSpPr>
        <p:spPr>
          <a:xfrm>
            <a:off x="3430700" y="3668360"/>
            <a:ext cx="491244" cy="4864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235693E-CF6E-47B2-9F32-060E667BBEF7}"/>
              </a:ext>
            </a:extLst>
          </p:cNvPr>
          <p:cNvSpPr/>
          <p:nvPr/>
        </p:nvSpPr>
        <p:spPr>
          <a:xfrm>
            <a:off x="3921520" y="3674716"/>
            <a:ext cx="357986" cy="480090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811AEB6-7D82-4C83-A016-3F1C09F5AEB0}"/>
              </a:ext>
            </a:extLst>
          </p:cNvPr>
          <p:cNvSpPr/>
          <p:nvPr/>
        </p:nvSpPr>
        <p:spPr>
          <a:xfrm>
            <a:off x="3484213" y="3732523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0D7A5CC-4898-4FDF-B29B-44AA4F29B112}"/>
              </a:ext>
            </a:extLst>
          </p:cNvPr>
          <p:cNvCxnSpPr>
            <a:cxnSpLocks/>
          </p:cNvCxnSpPr>
          <p:nvPr/>
        </p:nvCxnSpPr>
        <p:spPr>
          <a:xfrm>
            <a:off x="4281724" y="3917896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6B6353B-0ECC-4D33-AB14-D35FA6E239B6}"/>
              </a:ext>
            </a:extLst>
          </p:cNvPr>
          <p:cNvSpPr/>
          <p:nvPr/>
        </p:nvSpPr>
        <p:spPr>
          <a:xfrm>
            <a:off x="4909488" y="3658926"/>
            <a:ext cx="387782" cy="493933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731356B-45E0-4A84-A945-267097B12667}"/>
              </a:ext>
            </a:extLst>
          </p:cNvPr>
          <p:cNvSpPr/>
          <p:nvPr/>
        </p:nvSpPr>
        <p:spPr>
          <a:xfrm>
            <a:off x="4483156" y="1801581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7E7BDB-00C1-4110-8D50-329EC5710B86}"/>
              </a:ext>
            </a:extLst>
          </p:cNvPr>
          <p:cNvSpPr/>
          <p:nvPr/>
        </p:nvSpPr>
        <p:spPr>
          <a:xfrm>
            <a:off x="3501294" y="2455163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ABB94A8-F90A-4E3E-9B54-F620930C0883}"/>
              </a:ext>
            </a:extLst>
          </p:cNvPr>
          <p:cNvCxnSpPr>
            <a:cxnSpLocks/>
            <a:stCxn id="64" idx="4"/>
            <a:endCxn id="54" idx="1"/>
          </p:cNvCxnSpPr>
          <p:nvPr/>
        </p:nvCxnSpPr>
        <p:spPr>
          <a:xfrm>
            <a:off x="3696891" y="2830119"/>
            <a:ext cx="827284" cy="28988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BB2BBC5-5EDF-443D-A1D6-9D0E744AB21C}"/>
              </a:ext>
            </a:extLst>
          </p:cNvPr>
          <p:cNvCxnSpPr>
            <a:cxnSpLocks/>
            <a:stCxn id="54" idx="3"/>
            <a:endCxn id="60" idx="7"/>
          </p:cNvCxnSpPr>
          <p:nvPr/>
        </p:nvCxnSpPr>
        <p:spPr>
          <a:xfrm flipH="1">
            <a:off x="3818117" y="3385140"/>
            <a:ext cx="706058" cy="40229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56F3BEE-B863-4AE1-8AB6-079A7C6DD049}"/>
              </a:ext>
            </a:extLst>
          </p:cNvPr>
          <p:cNvCxnSpPr>
            <a:cxnSpLocks/>
            <a:stCxn id="63" idx="4"/>
            <a:endCxn id="94" idx="0"/>
          </p:cNvCxnSpPr>
          <p:nvPr/>
        </p:nvCxnSpPr>
        <p:spPr>
          <a:xfrm>
            <a:off x="4678753" y="2176536"/>
            <a:ext cx="8011" cy="27557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1F51D5D-A26C-4BDA-9327-CEF4CD6889B5}"/>
              </a:ext>
            </a:extLst>
          </p:cNvPr>
          <p:cNvSpPr/>
          <p:nvPr/>
        </p:nvSpPr>
        <p:spPr>
          <a:xfrm>
            <a:off x="3423780" y="4285779"/>
            <a:ext cx="503916" cy="4864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85BAD87-09BB-44BB-A649-B8A6588BEB61}"/>
              </a:ext>
            </a:extLst>
          </p:cNvPr>
          <p:cNvSpPr/>
          <p:nvPr/>
        </p:nvSpPr>
        <p:spPr>
          <a:xfrm>
            <a:off x="3926521" y="4285393"/>
            <a:ext cx="340165" cy="486833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CEA3C8D-EB71-43BB-ACD2-289D22D18D32}"/>
              </a:ext>
            </a:extLst>
          </p:cNvPr>
          <p:cNvCxnSpPr>
            <a:cxnSpLocks/>
          </p:cNvCxnSpPr>
          <p:nvPr/>
        </p:nvCxnSpPr>
        <p:spPr>
          <a:xfrm>
            <a:off x="4274805" y="4535315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CB77BA4-E011-4129-9F44-81053FDCD7A0}"/>
              </a:ext>
            </a:extLst>
          </p:cNvPr>
          <p:cNvSpPr/>
          <p:nvPr/>
        </p:nvSpPr>
        <p:spPr>
          <a:xfrm>
            <a:off x="4423486" y="4273286"/>
            <a:ext cx="552290" cy="48671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B6FB147-5EF9-4E37-8895-8EF5A293F3C9}"/>
              </a:ext>
            </a:extLst>
          </p:cNvPr>
          <p:cNvSpPr/>
          <p:nvPr/>
        </p:nvSpPr>
        <p:spPr>
          <a:xfrm>
            <a:off x="4909488" y="4273284"/>
            <a:ext cx="387782" cy="48877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460D10C-B901-4238-947D-44B42C415C5E}"/>
              </a:ext>
            </a:extLst>
          </p:cNvPr>
          <p:cNvSpPr/>
          <p:nvPr/>
        </p:nvSpPr>
        <p:spPr>
          <a:xfrm>
            <a:off x="3416626" y="4883036"/>
            <a:ext cx="552290" cy="50348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6BBA38-2DD9-4A4D-BC81-4CA033C50644}"/>
              </a:ext>
            </a:extLst>
          </p:cNvPr>
          <p:cNvSpPr/>
          <p:nvPr/>
        </p:nvSpPr>
        <p:spPr>
          <a:xfrm>
            <a:off x="3941693" y="4876309"/>
            <a:ext cx="316383" cy="50925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F91D0A-963C-48EC-9876-B286707EBB61}"/>
              </a:ext>
            </a:extLst>
          </p:cNvPr>
          <p:cNvCxnSpPr>
            <a:cxnSpLocks/>
          </p:cNvCxnSpPr>
          <p:nvPr/>
        </p:nvCxnSpPr>
        <p:spPr>
          <a:xfrm>
            <a:off x="4267772" y="5135908"/>
            <a:ext cx="1802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E251F-22F2-4F47-8B96-59A28475E573}"/>
              </a:ext>
            </a:extLst>
          </p:cNvPr>
          <p:cNvSpPr/>
          <p:nvPr/>
        </p:nvSpPr>
        <p:spPr>
          <a:xfrm>
            <a:off x="4395447" y="4883036"/>
            <a:ext cx="503664" cy="49279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2C2DCB-EC7B-4D29-85AA-5466FEA02CDA}"/>
              </a:ext>
            </a:extLst>
          </p:cNvPr>
          <p:cNvSpPr/>
          <p:nvPr/>
        </p:nvSpPr>
        <p:spPr>
          <a:xfrm>
            <a:off x="4892242" y="4874924"/>
            <a:ext cx="405028" cy="50091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4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1C0D0-D5F8-470F-A4D3-897C716D0A40}"/>
              </a:ext>
            </a:extLst>
          </p:cNvPr>
          <p:cNvSpPr txBox="1"/>
          <p:nvPr/>
        </p:nvSpPr>
        <p:spPr>
          <a:xfrm>
            <a:off x="4606972" y="1461983"/>
            <a:ext cx="265961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331309-EC24-4340-968D-CFF5491CC8E2}"/>
              </a:ext>
            </a:extLst>
          </p:cNvPr>
          <p:cNvSpPr txBox="1"/>
          <p:nvPr/>
        </p:nvSpPr>
        <p:spPr>
          <a:xfrm>
            <a:off x="2727821" y="3063056"/>
            <a:ext cx="52931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C93C83-2DE0-4D7E-AED4-1ECEE441D069}"/>
              </a:ext>
            </a:extLst>
          </p:cNvPr>
          <p:cNvSpPr txBox="1"/>
          <p:nvPr/>
        </p:nvSpPr>
        <p:spPr>
          <a:xfrm>
            <a:off x="2724170" y="4316588"/>
            <a:ext cx="529312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t+4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B8DB75-5D4D-49EA-86AE-ED7D68FA04EA}"/>
              </a:ext>
            </a:extLst>
          </p:cNvPr>
          <p:cNvSpPr txBox="1"/>
          <p:nvPr/>
        </p:nvSpPr>
        <p:spPr>
          <a:xfrm>
            <a:off x="3874877" y="1810155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37C4B2-D2B5-4740-BBE3-8490A4868953}"/>
              </a:ext>
            </a:extLst>
          </p:cNvPr>
          <p:cNvSpPr txBox="1"/>
          <p:nvPr/>
        </p:nvSpPr>
        <p:spPr>
          <a:xfrm>
            <a:off x="3896686" y="4344422"/>
            <a:ext cx="346570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46D469B-0C41-4AE9-86EE-37F3B5619CBE}"/>
              </a:ext>
            </a:extLst>
          </p:cNvPr>
          <p:cNvCxnSpPr>
            <a:cxnSpLocks/>
            <a:stCxn id="60" idx="4"/>
            <a:endCxn id="84" idx="0"/>
          </p:cNvCxnSpPr>
          <p:nvPr/>
        </p:nvCxnSpPr>
        <p:spPr>
          <a:xfrm>
            <a:off x="3679808" y="4107479"/>
            <a:ext cx="2083" cy="24706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044E4172-5B6A-4043-AD79-74CBE343E3CE}"/>
              </a:ext>
            </a:extLst>
          </p:cNvPr>
          <p:cNvSpPr/>
          <p:nvPr/>
        </p:nvSpPr>
        <p:spPr>
          <a:xfrm>
            <a:off x="3486295" y="4354539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B4E91BC-1847-4FF2-B82E-66FAD5B407ED}"/>
              </a:ext>
            </a:extLst>
          </p:cNvPr>
          <p:cNvSpPr/>
          <p:nvPr/>
        </p:nvSpPr>
        <p:spPr>
          <a:xfrm>
            <a:off x="3834519" y="4340464"/>
            <a:ext cx="322526" cy="72311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10FCF9D-9DC1-4074-8DB8-643D998E142A}"/>
              </a:ext>
            </a:extLst>
          </p:cNvPr>
          <p:cNvSpPr/>
          <p:nvPr/>
        </p:nvSpPr>
        <p:spPr>
          <a:xfrm>
            <a:off x="3491954" y="4954086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061E631-9233-429F-8116-BD426A314D76}"/>
              </a:ext>
            </a:extLst>
          </p:cNvPr>
          <p:cNvCxnSpPr>
            <a:cxnSpLocks/>
            <a:stCxn id="84" idx="4"/>
            <a:endCxn id="86" idx="0"/>
          </p:cNvCxnSpPr>
          <p:nvPr/>
        </p:nvCxnSpPr>
        <p:spPr>
          <a:xfrm>
            <a:off x="3681892" y="4729495"/>
            <a:ext cx="5658" cy="22459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B9C3BFF-5717-4E4F-9D58-DD0840C47648}"/>
              </a:ext>
            </a:extLst>
          </p:cNvPr>
          <p:cNvSpPr txBox="1"/>
          <p:nvPr/>
        </p:nvSpPr>
        <p:spPr>
          <a:xfrm>
            <a:off x="3863342" y="2440497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793598-0C83-49E3-A799-7DC867664E76}"/>
              </a:ext>
            </a:extLst>
          </p:cNvPr>
          <p:cNvSpPr txBox="1"/>
          <p:nvPr/>
        </p:nvSpPr>
        <p:spPr>
          <a:xfrm>
            <a:off x="3834325" y="3140956"/>
            <a:ext cx="49244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B5D70FC-124C-4197-89DC-F27FA78E6248}"/>
              </a:ext>
            </a:extLst>
          </p:cNvPr>
          <p:cNvSpPr txBox="1"/>
          <p:nvPr/>
        </p:nvSpPr>
        <p:spPr>
          <a:xfrm>
            <a:off x="3864565" y="3732878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E0FD4BB-E6A2-4958-A043-A7F99DB60BC4}"/>
              </a:ext>
            </a:extLst>
          </p:cNvPr>
          <p:cNvSpPr txBox="1"/>
          <p:nvPr/>
        </p:nvSpPr>
        <p:spPr>
          <a:xfrm>
            <a:off x="2722012" y="4829236"/>
            <a:ext cx="529312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t+5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DFD929E-39A1-4AA7-AE82-1DD9B3707AAA}"/>
              </a:ext>
            </a:extLst>
          </p:cNvPr>
          <p:cNvSpPr/>
          <p:nvPr/>
        </p:nvSpPr>
        <p:spPr>
          <a:xfrm>
            <a:off x="4449471" y="4329527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F682DFD-72EB-47A8-8524-14016E6D6565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3798128" y="4003420"/>
            <a:ext cx="708631" cy="38101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9512782A-B64C-4C7C-9B73-4E905743FE27}"/>
              </a:ext>
            </a:extLst>
          </p:cNvPr>
          <p:cNvSpPr/>
          <p:nvPr/>
        </p:nvSpPr>
        <p:spPr>
          <a:xfrm>
            <a:off x="4491167" y="2452114"/>
            <a:ext cx="391193" cy="374956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8B0B745-C9EA-45EA-9F96-AB94B2CAFA7B}"/>
              </a:ext>
            </a:extLst>
          </p:cNvPr>
          <p:cNvCxnSpPr>
            <a:cxnSpLocks/>
          </p:cNvCxnSpPr>
          <p:nvPr/>
        </p:nvCxnSpPr>
        <p:spPr>
          <a:xfrm flipH="1">
            <a:off x="3254359" y="1621457"/>
            <a:ext cx="17372" cy="37641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D8DFE91-F485-4036-AAC3-531138091548}"/>
              </a:ext>
            </a:extLst>
          </p:cNvPr>
          <p:cNvSpPr txBox="1"/>
          <p:nvPr/>
        </p:nvSpPr>
        <p:spPr>
          <a:xfrm>
            <a:off x="4486039" y="2331655"/>
            <a:ext cx="356188" cy="46166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6083765-1D48-47BE-9D6C-39731D5C0A43}"/>
              </a:ext>
            </a:extLst>
          </p:cNvPr>
          <p:cNvSpPr/>
          <p:nvPr/>
        </p:nvSpPr>
        <p:spPr>
          <a:xfrm>
            <a:off x="3497488" y="1808451"/>
            <a:ext cx="391193" cy="374956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7255547-165D-470A-8E79-FC9E5F57239D}"/>
              </a:ext>
            </a:extLst>
          </p:cNvPr>
          <p:cNvSpPr/>
          <p:nvPr/>
        </p:nvSpPr>
        <p:spPr>
          <a:xfrm>
            <a:off x="3471807" y="3070754"/>
            <a:ext cx="390595" cy="404736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2CF6346-B648-454A-B6B7-81AA118F9274}"/>
              </a:ext>
            </a:extLst>
          </p:cNvPr>
          <p:cNvSpPr/>
          <p:nvPr/>
        </p:nvSpPr>
        <p:spPr>
          <a:xfrm flipH="1">
            <a:off x="3827052" y="3130070"/>
            <a:ext cx="322526" cy="72311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03C8A6-E216-4A07-95DD-AF3E9B641860}"/>
              </a:ext>
            </a:extLst>
          </p:cNvPr>
          <p:cNvSpPr txBox="1"/>
          <p:nvPr/>
        </p:nvSpPr>
        <p:spPr>
          <a:xfrm>
            <a:off x="3428080" y="301704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kern="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4208C51-FE0D-4AF7-9F08-B68E20FD9E0D}"/>
              </a:ext>
            </a:extLst>
          </p:cNvPr>
          <p:cNvSpPr/>
          <p:nvPr/>
        </p:nvSpPr>
        <p:spPr>
          <a:xfrm>
            <a:off x="4703485" y="3842450"/>
            <a:ext cx="322526" cy="72311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3A9054-D100-45FF-B4F4-286C59D2C0C2}"/>
              </a:ext>
            </a:extLst>
          </p:cNvPr>
          <p:cNvSpPr txBox="1"/>
          <p:nvPr/>
        </p:nvSpPr>
        <p:spPr>
          <a:xfrm>
            <a:off x="4840663" y="1823402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4722BC6-DAE7-4B65-A3CF-3FA0599BB608}"/>
              </a:ext>
            </a:extLst>
          </p:cNvPr>
          <p:cNvSpPr txBox="1"/>
          <p:nvPr/>
        </p:nvSpPr>
        <p:spPr>
          <a:xfrm>
            <a:off x="4876314" y="2469289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DB35BA6-F30E-4E78-861F-8D0A16EB9CB7}"/>
              </a:ext>
            </a:extLst>
          </p:cNvPr>
          <p:cNvSpPr txBox="1"/>
          <p:nvPr/>
        </p:nvSpPr>
        <p:spPr>
          <a:xfrm>
            <a:off x="4848980" y="3084782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85DC65-597E-4B85-8D1E-445D644A33AE}"/>
              </a:ext>
            </a:extLst>
          </p:cNvPr>
          <p:cNvSpPr txBox="1"/>
          <p:nvPr/>
        </p:nvSpPr>
        <p:spPr>
          <a:xfrm>
            <a:off x="4878485" y="3813032"/>
            <a:ext cx="49244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A95C428-0A31-42D7-83A7-7EEFBF199A94}"/>
              </a:ext>
            </a:extLst>
          </p:cNvPr>
          <p:cNvSpPr txBox="1"/>
          <p:nvPr/>
        </p:nvSpPr>
        <p:spPr>
          <a:xfrm>
            <a:off x="4834171" y="4316057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6F91FC-3EBC-4BD7-9537-53F9E6545D10}"/>
              </a:ext>
            </a:extLst>
          </p:cNvPr>
          <p:cNvSpPr txBox="1"/>
          <p:nvPr/>
        </p:nvSpPr>
        <p:spPr>
          <a:xfrm>
            <a:off x="4820042" y="4919092"/>
            <a:ext cx="4828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0569250-80EF-4528-853C-1CB0388DE042}"/>
              </a:ext>
            </a:extLst>
          </p:cNvPr>
          <p:cNvSpPr/>
          <p:nvPr/>
        </p:nvSpPr>
        <p:spPr>
          <a:xfrm>
            <a:off x="4468250" y="3711315"/>
            <a:ext cx="390595" cy="404736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BBC1A45-D573-4074-8B80-CEF22E9C8086}"/>
              </a:ext>
            </a:extLst>
          </p:cNvPr>
          <p:cNvCxnSpPr>
            <a:cxnSpLocks/>
            <a:stCxn id="98" idx="5"/>
            <a:endCxn id="108" idx="1"/>
          </p:cNvCxnSpPr>
          <p:nvPr/>
        </p:nvCxnSpPr>
        <p:spPr>
          <a:xfrm>
            <a:off x="3805201" y="3416218"/>
            <a:ext cx="720250" cy="354369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67AD625-C503-454C-BD15-E32D5929D89F}"/>
              </a:ext>
            </a:extLst>
          </p:cNvPr>
          <p:cNvSpPr txBox="1"/>
          <p:nvPr/>
        </p:nvSpPr>
        <p:spPr>
          <a:xfrm>
            <a:off x="4401071" y="3689997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kern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kern="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</a:t>
            </a:r>
            <a:endParaRPr lang="en-US" sz="2000" b="1" kern="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CC39F6F-E395-4CC6-97C5-AEC761AE798E}"/>
              </a:ext>
            </a:extLst>
          </p:cNvPr>
          <p:cNvSpPr/>
          <p:nvPr/>
        </p:nvSpPr>
        <p:spPr>
          <a:xfrm>
            <a:off x="4447940" y="4935153"/>
            <a:ext cx="391193" cy="374956"/>
          </a:xfrm>
          <a:prstGeom prst="ellipse">
            <a:avLst/>
          </a:prstGeom>
          <a:solidFill>
            <a:srgbClr val="FFD96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400" kern="0" dirty="0">
                <a:solidFill>
                  <a:srgbClr val="FFC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15AB833-3114-4781-949E-A3896D106614}"/>
              </a:ext>
            </a:extLst>
          </p:cNvPr>
          <p:cNvSpPr/>
          <p:nvPr/>
        </p:nvSpPr>
        <p:spPr>
          <a:xfrm flipH="1">
            <a:off x="4790340" y="4952562"/>
            <a:ext cx="322526" cy="72311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352360C4-E323-4970-8003-184B0F625D8C}"/>
              </a:ext>
            </a:extLst>
          </p:cNvPr>
          <p:cNvSpPr/>
          <p:nvPr/>
        </p:nvSpPr>
        <p:spPr>
          <a:xfrm flipH="1">
            <a:off x="4814617" y="1795708"/>
            <a:ext cx="322526" cy="72311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7E366A8-5232-49DA-B2E1-201A5648F68D}"/>
              </a:ext>
            </a:extLst>
          </p:cNvPr>
          <p:cNvSpPr txBox="1"/>
          <p:nvPr/>
        </p:nvSpPr>
        <p:spPr>
          <a:xfrm>
            <a:off x="3875493" y="4926138"/>
            <a:ext cx="346570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68C1722-D3C1-4411-A9C2-CD1AC440561B}"/>
              </a:ext>
            </a:extLst>
          </p:cNvPr>
          <p:cNvSpPr txBox="1"/>
          <p:nvPr/>
        </p:nvSpPr>
        <p:spPr>
          <a:xfrm rot="5400000">
            <a:off x="5180588" y="3196091"/>
            <a:ext cx="91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= 5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5A7C82B-8DEB-4B81-A9B7-8C52CA1A5550}"/>
              </a:ext>
            </a:extLst>
          </p:cNvPr>
          <p:cNvCxnSpPr>
            <a:cxnSpLocks/>
          </p:cNvCxnSpPr>
          <p:nvPr/>
        </p:nvCxnSpPr>
        <p:spPr>
          <a:xfrm>
            <a:off x="5473090" y="1719897"/>
            <a:ext cx="0" cy="3040215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  <a:headEnd type="arrow"/>
            <a:tailEnd type="arrow"/>
          </a:ln>
          <a:effectLst/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D26242-A632-426B-A7B3-B806B0EBECA4}"/>
              </a:ext>
            </a:extLst>
          </p:cNvPr>
          <p:cNvGrpSpPr/>
          <p:nvPr/>
        </p:nvGrpSpPr>
        <p:grpSpPr>
          <a:xfrm>
            <a:off x="350613" y="4977507"/>
            <a:ext cx="1991056" cy="468495"/>
            <a:chOff x="1649225" y="1154297"/>
            <a:chExt cx="2016118" cy="48400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DB9FFE-E56F-4DA0-9A91-C3B63A20D253}"/>
                </a:ext>
              </a:extLst>
            </p:cNvPr>
            <p:cNvGrpSpPr/>
            <p:nvPr/>
          </p:nvGrpSpPr>
          <p:grpSpPr>
            <a:xfrm>
              <a:off x="1649225" y="1162104"/>
              <a:ext cx="2002706" cy="476198"/>
              <a:chOff x="6024352" y="4083809"/>
              <a:chExt cx="1513768" cy="29377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0674562-F2C8-464E-89B3-3C248E86DD44}"/>
                  </a:ext>
                </a:extLst>
              </p:cNvPr>
              <p:cNvGrpSpPr/>
              <p:nvPr/>
            </p:nvGrpSpPr>
            <p:grpSpPr>
              <a:xfrm>
                <a:off x="6024352" y="4083809"/>
                <a:ext cx="1513768" cy="288958"/>
                <a:chOff x="6236580" y="4047301"/>
                <a:chExt cx="1513768" cy="288958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D6C1CD88-7250-449E-942F-1BE1ACA344C9}"/>
                    </a:ext>
                  </a:extLst>
                </p:cNvPr>
                <p:cNvSpPr txBox="1"/>
                <p:nvPr/>
              </p:nvSpPr>
              <p:spPr>
                <a:xfrm>
                  <a:off x="6252139" y="4066461"/>
                  <a:ext cx="237725" cy="246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9EDA5EAB-88A3-41DB-8286-6FF3C0CEE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4250" y="4217596"/>
                  <a:ext cx="304589" cy="0"/>
                </a:xfrm>
                <a:prstGeom prst="straightConnector1">
                  <a:avLst/>
                </a:prstGeom>
                <a:solidFill>
                  <a:srgbClr val="254793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316B0E9-66C8-4D6D-904C-AB0FA3E5F831}"/>
                    </a:ext>
                  </a:extLst>
                </p:cNvPr>
                <p:cNvSpPr/>
                <p:nvPr/>
              </p:nvSpPr>
              <p:spPr>
                <a:xfrm>
                  <a:off x="6236580" y="4049059"/>
                  <a:ext cx="608501" cy="2872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06FBBCE-79F3-4C18-B74B-55C9983E4A80}"/>
                    </a:ext>
                  </a:extLst>
                </p:cNvPr>
                <p:cNvSpPr txBox="1"/>
                <p:nvPr/>
              </p:nvSpPr>
              <p:spPr>
                <a:xfrm>
                  <a:off x="7171352" y="4053067"/>
                  <a:ext cx="237725" cy="246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CB399D84-E721-4B78-8661-F9689CEB95B9}"/>
                    </a:ext>
                  </a:extLst>
                </p:cNvPr>
                <p:cNvSpPr/>
                <p:nvPr/>
              </p:nvSpPr>
              <p:spPr>
                <a:xfrm>
                  <a:off x="7142597" y="4047301"/>
                  <a:ext cx="607751" cy="2848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A8F647B-E67C-4DBE-9111-DC6F3B1446F8}"/>
                  </a:ext>
                </a:extLst>
              </p:cNvPr>
              <p:cNvSpPr txBox="1"/>
              <p:nvPr/>
            </p:nvSpPr>
            <p:spPr>
              <a:xfrm>
                <a:off x="6314230" y="4092775"/>
                <a:ext cx="314380" cy="284809"/>
              </a:xfrm>
              <a:prstGeom prst="rect">
                <a:avLst/>
              </a:prstGeom>
              <a:solidFill>
                <a:srgbClr val="FFEBAB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A57EBD-8204-45A3-8818-1B0F662B8EB4}"/>
                </a:ext>
              </a:extLst>
            </p:cNvPr>
            <p:cNvSpPr txBox="1"/>
            <p:nvPr/>
          </p:nvSpPr>
          <p:spPr>
            <a:xfrm>
              <a:off x="3249420" y="1154297"/>
              <a:ext cx="415923" cy="461665"/>
            </a:xfrm>
            <a:prstGeom prst="rect">
              <a:avLst/>
            </a:prstGeom>
            <a:solidFill>
              <a:srgbClr val="FFEBAB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4E53D80-61A9-4971-BC6C-16C4554962AC}"/>
              </a:ext>
            </a:extLst>
          </p:cNvPr>
          <p:cNvSpPr txBox="1"/>
          <p:nvPr/>
        </p:nvSpPr>
        <p:spPr>
          <a:xfrm>
            <a:off x="719006" y="5063148"/>
            <a:ext cx="580094" cy="35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0B64678-43FD-4A7D-80BD-CEF6745AD5D2}"/>
              </a:ext>
            </a:extLst>
          </p:cNvPr>
          <p:cNvSpPr txBox="1"/>
          <p:nvPr/>
        </p:nvSpPr>
        <p:spPr>
          <a:xfrm>
            <a:off x="1899410" y="5042676"/>
            <a:ext cx="580094" cy="35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R1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244E76C-FE50-4A42-B643-DA831B9A3DC3}"/>
              </a:ext>
            </a:extLst>
          </p:cNvPr>
          <p:cNvGrpSpPr/>
          <p:nvPr/>
        </p:nvGrpSpPr>
        <p:grpSpPr>
          <a:xfrm>
            <a:off x="767187" y="1552317"/>
            <a:ext cx="1127481" cy="3055657"/>
            <a:chOff x="433667" y="1743629"/>
            <a:chExt cx="1127481" cy="3055657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C4A8BA5-D122-43CF-894A-5107AB17B2A9}"/>
                </a:ext>
              </a:extLst>
            </p:cNvPr>
            <p:cNvSpPr/>
            <p:nvPr/>
          </p:nvSpPr>
          <p:spPr>
            <a:xfrm>
              <a:off x="798143" y="393630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1B2EC3B-E207-4C59-8E6C-C0333C422F08}"/>
                </a:ext>
              </a:extLst>
            </p:cNvPr>
            <p:cNvSpPr/>
            <p:nvPr/>
          </p:nvSpPr>
          <p:spPr>
            <a:xfrm>
              <a:off x="807170" y="4458684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80CC8FE-E735-4F30-A091-EE925FD09558}"/>
                </a:ext>
              </a:extLst>
            </p:cNvPr>
            <p:cNvSpPr/>
            <p:nvPr/>
          </p:nvSpPr>
          <p:spPr>
            <a:xfrm>
              <a:off x="794820" y="344522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DABECD0-4170-46E3-A40C-D86EBB08E656}"/>
                </a:ext>
              </a:extLst>
            </p:cNvPr>
            <p:cNvSpPr/>
            <p:nvPr/>
          </p:nvSpPr>
          <p:spPr>
            <a:xfrm>
              <a:off x="1191880" y="2458639"/>
              <a:ext cx="369268" cy="32169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3B359F6-93F8-4701-8032-BC669065728A}"/>
                </a:ext>
              </a:extLst>
            </p:cNvPr>
            <p:cNvCxnSpPr>
              <a:stCxn id="118" idx="4"/>
              <a:endCxn id="119" idx="0"/>
            </p:cNvCxnSpPr>
            <p:nvPr/>
          </p:nvCxnSpPr>
          <p:spPr>
            <a:xfrm flipH="1">
              <a:off x="966312" y="4276907"/>
              <a:ext cx="715" cy="18177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EFDD6F6-EC15-447B-AA42-943A1EF7C91B}"/>
                </a:ext>
              </a:extLst>
            </p:cNvPr>
            <p:cNvCxnSpPr>
              <a:cxnSpLocks/>
              <a:stCxn id="121" idx="4"/>
              <a:endCxn id="118" idx="0"/>
            </p:cNvCxnSpPr>
            <p:nvPr/>
          </p:nvCxnSpPr>
          <p:spPr>
            <a:xfrm>
              <a:off x="963704" y="3785827"/>
              <a:ext cx="3323" cy="1504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2B8C251-7AA2-445E-A99E-EF44AE59492D}"/>
                </a:ext>
              </a:extLst>
            </p:cNvPr>
            <p:cNvSpPr/>
            <p:nvPr/>
          </p:nvSpPr>
          <p:spPr>
            <a:xfrm>
              <a:off x="779154" y="2431438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92FDEC5-A5CD-4678-84E2-18201E1B11BB}"/>
                </a:ext>
              </a:extLst>
            </p:cNvPr>
            <p:cNvSpPr/>
            <p:nvPr/>
          </p:nvSpPr>
          <p:spPr>
            <a:xfrm>
              <a:off x="788181" y="2915717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A9058A44-742B-4946-B5A8-E19F1F99D72D}"/>
                </a:ext>
              </a:extLst>
            </p:cNvPr>
            <p:cNvCxnSpPr>
              <a:cxnSpLocks/>
              <a:stCxn id="136" idx="4"/>
              <a:endCxn id="137" idx="0"/>
            </p:cNvCxnSpPr>
            <p:nvPr/>
          </p:nvCxnSpPr>
          <p:spPr>
            <a:xfrm flipH="1">
              <a:off x="947323" y="2772040"/>
              <a:ext cx="715" cy="14367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3993E5A-8256-4398-9A4F-6EE7A4637334}"/>
                </a:ext>
              </a:extLst>
            </p:cNvPr>
            <p:cNvSpPr/>
            <p:nvPr/>
          </p:nvSpPr>
          <p:spPr>
            <a:xfrm>
              <a:off x="784931" y="1923599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6B21497-D32E-4158-B4A5-615BB1C3C512}"/>
                </a:ext>
              </a:extLst>
            </p:cNvPr>
            <p:cNvCxnSpPr>
              <a:cxnSpLocks/>
              <a:stCxn id="139" idx="4"/>
              <a:endCxn id="136" idx="0"/>
            </p:cNvCxnSpPr>
            <p:nvPr/>
          </p:nvCxnSpPr>
          <p:spPr>
            <a:xfrm flipH="1">
              <a:off x="948038" y="2264201"/>
              <a:ext cx="5777" cy="16723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97BC32F-6BF4-421D-9179-CFEC6CD11952}"/>
                </a:ext>
              </a:extLst>
            </p:cNvPr>
            <p:cNvCxnSpPr>
              <a:cxnSpLocks/>
              <a:stCxn id="137" idx="4"/>
              <a:endCxn id="121" idx="0"/>
            </p:cNvCxnSpPr>
            <p:nvPr/>
          </p:nvCxnSpPr>
          <p:spPr>
            <a:xfrm>
              <a:off x="947323" y="3256319"/>
              <a:ext cx="16381" cy="1889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04E245E-35BB-4DD9-9677-AEE7709ADF56}"/>
                </a:ext>
              </a:extLst>
            </p:cNvPr>
            <p:cNvSpPr txBox="1"/>
            <p:nvPr/>
          </p:nvSpPr>
          <p:spPr>
            <a:xfrm>
              <a:off x="433667" y="2467021"/>
              <a:ext cx="38679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14EF3FB-D1A0-4FB3-ACCE-FFAE7F273921}"/>
                </a:ext>
              </a:extLst>
            </p:cNvPr>
            <p:cNvCxnSpPr>
              <a:cxnSpLocks/>
              <a:stCxn id="139" idx="5"/>
              <a:endCxn id="123" idx="1"/>
            </p:cNvCxnSpPr>
            <p:nvPr/>
          </p:nvCxnSpPr>
          <p:spPr>
            <a:xfrm>
              <a:off x="1073233" y="2214321"/>
              <a:ext cx="172725" cy="2914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34DF22C-47CA-45AC-8C38-EAC4235DF3EC}"/>
                </a:ext>
              </a:extLst>
            </p:cNvPr>
            <p:cNvSpPr/>
            <p:nvPr/>
          </p:nvSpPr>
          <p:spPr>
            <a:xfrm>
              <a:off x="672257" y="1743629"/>
              <a:ext cx="229478" cy="2687903"/>
            </a:xfrm>
            <a:custGeom>
              <a:avLst/>
              <a:gdLst>
                <a:gd name="connsiteX0" fmla="*/ 248840 w 267890"/>
                <a:gd name="connsiteY0" fmla="*/ 2504346 h 2687903"/>
                <a:gd name="connsiteX1" fmla="*/ 96440 w 267890"/>
                <a:gd name="connsiteY1" fmla="*/ 2637696 h 2687903"/>
                <a:gd name="connsiteX2" fmla="*/ 1190 w 267890"/>
                <a:gd name="connsiteY2" fmla="*/ 1761396 h 2687903"/>
                <a:gd name="connsiteX3" fmla="*/ 58340 w 267890"/>
                <a:gd name="connsiteY3" fmla="*/ 104046 h 2687903"/>
                <a:gd name="connsiteX4" fmla="*/ 267890 w 267890"/>
                <a:gd name="connsiteY4" fmla="*/ 180246 h 268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0" h="2687903">
                  <a:moveTo>
                    <a:pt x="248840" y="2504346"/>
                  </a:moveTo>
                  <a:cubicBezTo>
                    <a:pt x="193277" y="2632933"/>
                    <a:pt x="137715" y="2761521"/>
                    <a:pt x="96440" y="2637696"/>
                  </a:cubicBezTo>
                  <a:cubicBezTo>
                    <a:pt x="55165" y="2513871"/>
                    <a:pt x="7540" y="2183671"/>
                    <a:pt x="1190" y="1761396"/>
                  </a:cubicBezTo>
                  <a:cubicBezTo>
                    <a:pt x="-5160" y="1339121"/>
                    <a:pt x="13890" y="367571"/>
                    <a:pt x="58340" y="104046"/>
                  </a:cubicBezTo>
                  <a:cubicBezTo>
                    <a:pt x="102790" y="-159479"/>
                    <a:pt x="213915" y="158021"/>
                    <a:pt x="267890" y="180246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E60655E-E7C8-4F75-A605-2B113C8B4CF6}"/>
                </a:ext>
              </a:extLst>
            </p:cNvPr>
            <p:cNvSpPr/>
            <p:nvPr/>
          </p:nvSpPr>
          <p:spPr>
            <a:xfrm>
              <a:off x="1229808" y="3933458"/>
              <a:ext cx="329746" cy="33949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44B0B6F-776B-4FA2-B44D-1F3ACE5695AB}"/>
                </a:ext>
              </a:extLst>
            </p:cNvPr>
            <p:cNvCxnSpPr>
              <a:cxnSpLocks/>
              <a:stCxn id="121" idx="5"/>
              <a:endCxn id="145" idx="1"/>
            </p:cNvCxnSpPr>
            <p:nvPr/>
          </p:nvCxnSpPr>
          <p:spPr>
            <a:xfrm>
              <a:off x="1083122" y="3735947"/>
              <a:ext cx="194976" cy="2472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39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7" grpId="0" animBg="1"/>
      <p:bldP spid="98" grpId="0" animBg="1"/>
      <p:bldP spid="99" grpId="0" animBg="1"/>
      <p:bldP spid="100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 animBg="1"/>
      <p:bldP spid="110" grpId="0"/>
      <p:bldP spid="111" grpId="0" animBg="1"/>
      <p:bldP spid="112" grpId="0" animBg="1"/>
      <p:bldP spid="113" grpId="0" animBg="1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E58A-3DEC-49D9-9ECC-15B70801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CC8E-BC66-409C-A050-80E72754CF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81986"/>
            <a:ext cx="11507624" cy="537905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Benchmarks</a:t>
            </a:r>
          </a:p>
          <a:p>
            <a:pPr lvl="1"/>
            <a:r>
              <a:rPr lang="en-US" sz="2000" dirty="0" err="1"/>
              <a:t>MiBench</a:t>
            </a:r>
            <a:r>
              <a:rPr lang="en-US" sz="2000" dirty="0"/>
              <a:t> suite [</a:t>
            </a:r>
            <a:r>
              <a:rPr lang="en-US" sz="2000" dirty="0" err="1"/>
              <a:t>Guthaus</a:t>
            </a:r>
            <a:r>
              <a:rPr lang="en-US" sz="2000" dirty="0"/>
              <a:t> et al., IEEE WWC 2001] (top performance critical loops)</a:t>
            </a:r>
          </a:p>
          <a:p>
            <a:r>
              <a:rPr lang="en-US" sz="2400" dirty="0"/>
              <a:t>Compilation</a:t>
            </a:r>
          </a:p>
          <a:p>
            <a:pPr lvl="1"/>
            <a:r>
              <a:rPr lang="en-US" sz="2000" dirty="0"/>
              <a:t>CCF: CGRA Compilation Framework (LLVM 4.0 [</a:t>
            </a:r>
            <a:r>
              <a:rPr lang="en-US" sz="2000" dirty="0" err="1"/>
              <a:t>Lattner</a:t>
            </a:r>
            <a:r>
              <a:rPr lang="en-US" sz="2000" dirty="0"/>
              <a:t> et al., CGO 2004] as foundation)</a:t>
            </a:r>
          </a:p>
          <a:p>
            <a:pPr lvl="1"/>
            <a:r>
              <a:rPr lang="en-US" sz="2000" dirty="0"/>
              <a:t>Optimization level 3</a:t>
            </a:r>
          </a:p>
          <a:p>
            <a:r>
              <a:rPr lang="en-US" sz="2400" dirty="0"/>
              <a:t>Simulation</a:t>
            </a:r>
          </a:p>
          <a:p>
            <a:pPr lvl="1"/>
            <a:r>
              <a:rPr lang="en-US" sz="2000" dirty="0"/>
              <a:t>Cycle-Accurate CCF-Simulator (based on gem5 [</a:t>
            </a:r>
            <a:r>
              <a:rPr lang="en-US" sz="2000" dirty="0" err="1"/>
              <a:t>Binkert</a:t>
            </a:r>
            <a:r>
              <a:rPr lang="en-US" sz="2000" dirty="0"/>
              <a:t> et al., SIGARCH Comp. Arch. News 2001])</a:t>
            </a:r>
          </a:p>
          <a:p>
            <a:pPr lvl="2"/>
            <a:r>
              <a:rPr lang="en-US" sz="2000" dirty="0"/>
              <a:t>CGRA modeled as a separate core coupled with ARM Cortex-like processor core</a:t>
            </a:r>
          </a:p>
          <a:p>
            <a:pPr lvl="2"/>
            <a:r>
              <a:rPr lang="en-US" sz="2000" dirty="0"/>
              <a:t>PEs connected in a 2D torus, perform fixed-point computations</a:t>
            </a:r>
          </a:p>
          <a:p>
            <a:pPr lvl="2"/>
            <a:r>
              <a:rPr lang="en-US" sz="2000" dirty="0"/>
              <a:t>CGRA accesses 4 kB data memory and 4 kB instruction memory</a:t>
            </a:r>
          </a:p>
          <a:p>
            <a:r>
              <a:rPr lang="en-US" sz="2400" dirty="0"/>
              <a:t>Techniques Evaluated</a:t>
            </a:r>
          </a:p>
          <a:p>
            <a:pPr lvl="1"/>
            <a:r>
              <a:rPr lang="en-US" sz="2000" dirty="0"/>
              <a:t>Register-aware mapping -  </a:t>
            </a:r>
            <a:r>
              <a:rPr lang="en-US" sz="2000" dirty="0" err="1"/>
              <a:t>REGIMap</a:t>
            </a:r>
            <a:r>
              <a:rPr lang="en-US" sz="2000" dirty="0"/>
              <a:t> [</a:t>
            </a:r>
            <a:r>
              <a:rPr lang="en-US" sz="2000" dirty="0" err="1"/>
              <a:t>Hamzeh</a:t>
            </a:r>
            <a:r>
              <a:rPr lang="en-US" sz="2000" dirty="0"/>
              <a:t> et al., DAC 2012]</a:t>
            </a:r>
          </a:p>
          <a:p>
            <a:pPr lvl="1"/>
            <a:r>
              <a:rPr lang="en-US" sz="2000" dirty="0"/>
              <a:t>Memory-aware mapping -  </a:t>
            </a:r>
            <a:r>
              <a:rPr lang="en-US" sz="2000" dirty="0" err="1"/>
              <a:t>MEMMap</a:t>
            </a:r>
            <a:r>
              <a:rPr lang="en-US" sz="2000" dirty="0"/>
              <a:t> [Yin et al., IEEE TVLSI 2016]</a:t>
            </a:r>
          </a:p>
          <a:p>
            <a:pPr lvl="1"/>
            <a:r>
              <a:rPr lang="en-US" sz="2000" dirty="0"/>
              <a:t>Resource-aware mapping - RAMP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DFB4-220F-4375-BD39-07773789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71C3-B4A0-412F-8770-F3F6B5219605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C0D42-255A-42BD-BEED-03F50FD6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5227-AE5F-41FE-AA8B-B70653F7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59"/>
          </a:xfrm>
        </p:spPr>
        <p:txBody>
          <a:bodyPr anchor="ctr"/>
          <a:lstStyle/>
          <a:p>
            <a:r>
              <a:rPr lang="en-US" sz="3100" dirty="0"/>
              <a:t>RAMP Improves CGRA’s Acceleration Capability by 2.13</a:t>
            </a:r>
            <a:r>
              <a:rPr lang="en-US" sz="3200" dirty="0"/>
              <a:t>×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8EC8-E676-4C47-AC62-930D40A468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98030" y="860019"/>
            <a:ext cx="5338800" cy="47760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With systematic resource exploration, RAMP achieved better mapping, outperforming state-of-the-art.</a:t>
            </a:r>
          </a:p>
          <a:p>
            <a:pPr lvl="1" algn="just"/>
            <a:r>
              <a:rPr lang="en-US" sz="2000" dirty="0"/>
              <a:t>It spills to memory and/or exploits the distributed registers, when the resources are limited.</a:t>
            </a:r>
          </a:p>
          <a:p>
            <a:pPr lvl="1" algn="just"/>
            <a:r>
              <a:rPr lang="en-US" sz="2000" dirty="0"/>
              <a:t>Generated mapping features combination of various routing strategies to route different data dependencies.</a:t>
            </a:r>
          </a:p>
          <a:p>
            <a:pPr algn="just"/>
            <a:r>
              <a:rPr lang="en-US" sz="2400" dirty="0"/>
              <a:t>Scaled well with the availability of different architectural resources.</a:t>
            </a:r>
          </a:p>
          <a:p>
            <a:pPr lvl="1" algn="just"/>
            <a:r>
              <a:rPr lang="en-US" sz="2000" dirty="0"/>
              <a:t>RAMP adapts to the needs of the application, flexibly exploring resources via the various routing strategies.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D48F2C-0729-45D2-8A9F-41DCCA07AD02}"/>
              </a:ext>
            </a:extLst>
          </p:cNvPr>
          <p:cNvGrpSpPr/>
          <p:nvPr/>
        </p:nvGrpSpPr>
        <p:grpSpPr>
          <a:xfrm>
            <a:off x="314407" y="929134"/>
            <a:ext cx="6271923" cy="4530326"/>
            <a:chOff x="367415" y="1207426"/>
            <a:chExt cx="6271923" cy="45303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9A1F81E-74F4-4923-83B8-D70E25B4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15" y="1219831"/>
              <a:ext cx="6271923" cy="430692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012401-2512-4EAF-B790-1B7E908CEF67}"/>
                </a:ext>
              </a:extLst>
            </p:cNvPr>
            <p:cNvSpPr/>
            <p:nvPr/>
          </p:nvSpPr>
          <p:spPr>
            <a:xfrm rot="16200000">
              <a:off x="-183154" y="1832719"/>
              <a:ext cx="189691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kern="0" dirty="0">
                  <a:solidFill>
                    <a:prstClr val="black"/>
                  </a:solidFill>
                  <a:latin typeface="Calibri" panose="020F0502020204030204"/>
                </a:rPr>
                <a:t>Total  Loops Mapped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C1DE7F-585A-4F84-986B-0D305096CC66}"/>
                </a:ext>
              </a:extLst>
            </p:cNvPr>
            <p:cNvSpPr/>
            <p:nvPr/>
          </p:nvSpPr>
          <p:spPr>
            <a:xfrm rot="16200000">
              <a:off x="-327156" y="3781074"/>
              <a:ext cx="2083157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kern="0" dirty="0">
                  <a:solidFill>
                    <a:prstClr val="black"/>
                  </a:solidFill>
                  <a:latin typeface="Calibri" panose="020F0502020204030204"/>
                </a:rPr>
                <a:t>Speedup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12645F-2BCE-41B7-9BF3-CC785285C0D2}"/>
                </a:ext>
              </a:extLst>
            </p:cNvPr>
            <p:cNvSpPr txBox="1"/>
            <p:nvPr/>
          </p:nvSpPr>
          <p:spPr>
            <a:xfrm>
              <a:off x="1111579" y="2463911"/>
              <a:ext cx="2492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B46ED-6529-4BB7-8753-9E7062368B8B}"/>
                </a:ext>
              </a:extLst>
            </p:cNvPr>
            <p:cNvSpPr txBox="1"/>
            <p:nvPr/>
          </p:nvSpPr>
          <p:spPr>
            <a:xfrm>
              <a:off x="1111576" y="1841232"/>
              <a:ext cx="2492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50C00-1E07-4F5C-8DC6-8BBA728A7F66}"/>
                </a:ext>
              </a:extLst>
            </p:cNvPr>
            <p:cNvSpPr txBox="1"/>
            <p:nvPr/>
          </p:nvSpPr>
          <p:spPr>
            <a:xfrm>
              <a:off x="934564" y="1219831"/>
              <a:ext cx="61878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8F0AD5-226C-4FE9-B816-89FC2413268F}"/>
                </a:ext>
              </a:extLst>
            </p:cNvPr>
            <p:cNvSpPr txBox="1"/>
            <p:nvPr/>
          </p:nvSpPr>
          <p:spPr>
            <a:xfrm>
              <a:off x="1099295" y="4376022"/>
              <a:ext cx="2492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1995CA-B388-4134-BE3D-5BAEF8744689}"/>
                </a:ext>
              </a:extLst>
            </p:cNvPr>
            <p:cNvSpPr txBox="1"/>
            <p:nvPr/>
          </p:nvSpPr>
          <p:spPr>
            <a:xfrm>
              <a:off x="922280" y="3131942"/>
              <a:ext cx="61878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8FB28A-5B31-4272-AC27-209C3C01DFC2}"/>
                </a:ext>
              </a:extLst>
            </p:cNvPr>
            <p:cNvSpPr txBox="1"/>
            <p:nvPr/>
          </p:nvSpPr>
          <p:spPr>
            <a:xfrm>
              <a:off x="922280" y="3753342"/>
              <a:ext cx="61878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9C5858-7D85-4DC5-AB2E-F9C475C15CA2}"/>
                </a:ext>
              </a:extLst>
            </p:cNvPr>
            <p:cNvSpPr txBox="1"/>
            <p:nvPr/>
          </p:nvSpPr>
          <p:spPr>
            <a:xfrm>
              <a:off x="2612625" y="4661662"/>
              <a:ext cx="30168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2F00F9-7A32-4BBD-AE0E-F52D87AD41C1}"/>
                </a:ext>
              </a:extLst>
            </p:cNvPr>
            <p:cNvSpPr txBox="1"/>
            <p:nvPr/>
          </p:nvSpPr>
          <p:spPr>
            <a:xfrm>
              <a:off x="4202724" y="4661662"/>
              <a:ext cx="30168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567B36-126B-48AA-9F1C-DB62C0A68FF4}"/>
                </a:ext>
              </a:extLst>
            </p:cNvPr>
            <p:cNvSpPr txBox="1"/>
            <p:nvPr/>
          </p:nvSpPr>
          <p:spPr>
            <a:xfrm>
              <a:off x="5726051" y="4661662"/>
              <a:ext cx="41870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DA81FB-8CA8-488A-AB6C-D2067F102796}"/>
                </a:ext>
              </a:extLst>
            </p:cNvPr>
            <p:cNvSpPr txBox="1"/>
            <p:nvPr/>
          </p:nvSpPr>
          <p:spPr>
            <a:xfrm>
              <a:off x="2225064" y="5006935"/>
              <a:ext cx="273664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Architecture Configuration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D61230F-7433-4533-B74D-43EC65DBE62C}"/>
                </a:ext>
              </a:extLst>
            </p:cNvPr>
            <p:cNvCxnSpPr>
              <a:cxnSpLocks/>
            </p:cNvCxnSpPr>
            <p:nvPr/>
          </p:nvCxnSpPr>
          <p:spPr>
            <a:xfrm>
              <a:off x="5043502" y="5232604"/>
              <a:ext cx="1080125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  <a:tailEnd type="triangle" w="sm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E16CA6-2BB3-4157-A489-3AE1A7CA91B5}"/>
                </a:ext>
              </a:extLst>
            </p:cNvPr>
            <p:cNvSpPr txBox="1"/>
            <p:nvPr/>
          </p:nvSpPr>
          <p:spPr>
            <a:xfrm>
              <a:off x="4924761" y="5368421"/>
              <a:ext cx="114165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Resources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055C77-0BC9-43B7-A459-E1C3E782F84F}"/>
                </a:ext>
              </a:extLst>
            </p:cNvPr>
            <p:cNvSpPr txBox="1"/>
            <p:nvPr/>
          </p:nvSpPr>
          <p:spPr>
            <a:xfrm>
              <a:off x="1964671" y="3168580"/>
              <a:ext cx="713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8000"/>
                  </a:solidFill>
                  <a:effectLst/>
                  <a:uLnTx/>
                  <a:uFillTx/>
                  <a:latin typeface="Calibri" panose="020F0502020204030204"/>
                </a:rPr>
                <a:t>RAMP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A06A4D-0313-446D-9280-99CD847BC85A}"/>
                </a:ext>
              </a:extLst>
            </p:cNvPr>
            <p:cNvSpPr txBox="1"/>
            <p:nvPr/>
          </p:nvSpPr>
          <p:spPr>
            <a:xfrm>
              <a:off x="1962388" y="3450971"/>
              <a:ext cx="976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A4"/>
                  </a:solidFill>
                  <a:effectLst/>
                  <a:uLnTx/>
                  <a:uFillTx/>
                  <a:latin typeface="Calibri" panose="020F0502020204030204"/>
                </a:rPr>
                <a:t>REGIMap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A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593859-8A99-4FDD-9B38-6DEAA0302A36}"/>
                </a:ext>
              </a:extLst>
            </p:cNvPr>
            <p:cNvSpPr txBox="1"/>
            <p:nvPr/>
          </p:nvSpPr>
          <p:spPr>
            <a:xfrm>
              <a:off x="1956138" y="3770783"/>
              <a:ext cx="1034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28602"/>
                  </a:solidFill>
                  <a:effectLst/>
                  <a:uLnTx/>
                  <a:uFillTx/>
                  <a:latin typeface="Calibri" panose="020F0502020204030204"/>
                </a:rPr>
                <a:t>MEMMap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860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93862A-6C37-4F3B-85BE-64A3737A0061}"/>
                </a:ext>
              </a:extLst>
            </p:cNvPr>
            <p:cNvSpPr/>
            <p:nvPr/>
          </p:nvSpPr>
          <p:spPr>
            <a:xfrm>
              <a:off x="6000160" y="3065682"/>
              <a:ext cx="290717" cy="1244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3ACAD4-DB83-4F36-BAFD-5ED2DB0589DA}"/>
                </a:ext>
              </a:extLst>
            </p:cNvPr>
            <p:cNvSpPr txBox="1"/>
            <p:nvPr/>
          </p:nvSpPr>
          <p:spPr>
            <a:xfrm>
              <a:off x="4944993" y="4916050"/>
              <a:ext cx="1200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Increase in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CEAF2AE-0CA4-46E7-8775-5ED50BDAC4DC}"/>
              </a:ext>
            </a:extLst>
          </p:cNvPr>
          <p:cNvSpPr txBox="1">
            <a:spLocks/>
          </p:cNvSpPr>
          <p:nvPr/>
        </p:nvSpPr>
        <p:spPr>
          <a:xfrm>
            <a:off x="543595" y="5487156"/>
            <a:ext cx="10999048" cy="7356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/>
              <a:t>RAMP accelerated loops by 23× as compared to sequential execution, and by 2.13× over </a:t>
            </a:r>
            <a:r>
              <a:rPr lang="en-US" sz="2400" b="1" dirty="0" err="1"/>
              <a:t>REGIMap</a:t>
            </a:r>
            <a:r>
              <a:rPr lang="en-US" sz="2400" b="1" dirty="0"/>
              <a:t>, and by 3.39× over </a:t>
            </a:r>
            <a:r>
              <a:rPr lang="en-US" sz="2400" b="1" dirty="0" err="1"/>
              <a:t>MEMMap</a:t>
            </a:r>
            <a:r>
              <a:rPr lang="en-US" sz="2400" b="1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67659-7A5F-49D4-A287-0F8DB55E1D6A}"/>
              </a:ext>
            </a:extLst>
          </p:cNvPr>
          <p:cNvSpPr txBox="1"/>
          <p:nvPr/>
        </p:nvSpPr>
        <p:spPr>
          <a:xfrm>
            <a:off x="4874678" y="4895633"/>
            <a:ext cx="1402947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Architectural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F8C469D7-2730-4054-8CC8-F625ED2E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6DEC-676E-4233-B1A0-941C208BC09D}" type="datetime1">
              <a:rPr lang="en-US" smtClean="0"/>
              <a:t>7/8/2018</a:t>
            </a:fld>
            <a:endParaRPr lang="en-US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C4F85B7F-2B6D-45E8-B6D2-4EDF2D93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90D3-EEF8-4D1F-811D-F03B80AC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Achieves Nearly Best Possible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372C-73A2-4CAB-9404-3EBAAD88AE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89777" y="960503"/>
            <a:ext cx="4591413" cy="31045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Since RAMP systematically explored resources, it spilled data to memory only after using the available registers, minimizing routing operations</a:t>
            </a:r>
          </a:p>
          <a:p>
            <a:pPr lvl="1" algn="just"/>
            <a:r>
              <a:rPr lang="en-US" sz="2200" dirty="0"/>
              <a:t>E.g. jpeg encoding</a:t>
            </a:r>
          </a:p>
          <a:p>
            <a:pPr algn="just"/>
            <a:r>
              <a:rPr lang="en-US" sz="2400" dirty="0"/>
              <a:t>New routing strategy of utilizing distributed registers yielded better mappings for </a:t>
            </a:r>
            <a:r>
              <a:rPr lang="en-US" sz="2400" dirty="0" err="1"/>
              <a:t>susan</a:t>
            </a:r>
            <a:r>
              <a:rPr lang="en-US" sz="2400" dirty="0"/>
              <a:t>, </a:t>
            </a:r>
            <a:r>
              <a:rPr lang="en-US" sz="2400" dirty="0" err="1"/>
              <a:t>adpcm</a:t>
            </a:r>
            <a:r>
              <a:rPr lang="en-US" sz="2400" dirty="0"/>
              <a:t> etc.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EA8EF-17FC-47A1-82F1-6E1700B9B972}"/>
              </a:ext>
            </a:extLst>
          </p:cNvPr>
          <p:cNvSpPr txBox="1"/>
          <p:nvPr/>
        </p:nvSpPr>
        <p:spPr>
          <a:xfrm>
            <a:off x="1530583" y="3722209"/>
            <a:ext cx="456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Mapping Quality for Config#7 (4x4CGRA_LRF4)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9E66D5-CEC7-4D6E-AE92-06B1B073FAA1}"/>
              </a:ext>
            </a:extLst>
          </p:cNvPr>
          <p:cNvSpPr txBox="1">
            <a:spLocks/>
          </p:cNvSpPr>
          <p:nvPr/>
        </p:nvSpPr>
        <p:spPr>
          <a:xfrm>
            <a:off x="269540" y="4180875"/>
            <a:ext cx="11385747" cy="20343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To map unmapped operations, RAMP systematically explored the various routing strategies, instead of implicitly performing P&amp;R in an ad-hoc manner.</a:t>
            </a:r>
          </a:p>
          <a:p>
            <a:pPr lvl="1" algn="just"/>
            <a:r>
              <a:rPr lang="en-US" sz="2000" dirty="0"/>
              <a:t>RAMP was able to achieve better mapping with inserting less routing/memory operations. </a:t>
            </a:r>
          </a:p>
          <a:p>
            <a:pPr algn="just"/>
            <a:r>
              <a:rPr lang="en-US" sz="2200" dirty="0"/>
              <a:t>With less operations to be mapped, RAMP observed same computational complexity as other clique-based mapping heuristics e.g. </a:t>
            </a:r>
            <a:r>
              <a:rPr lang="en-US" sz="2200" dirty="0" err="1"/>
              <a:t>REGIMap</a:t>
            </a:r>
            <a:r>
              <a:rPr lang="en-US" sz="2200" dirty="0"/>
              <a:t> or </a:t>
            </a:r>
            <a:r>
              <a:rPr lang="en-US" sz="2200" dirty="0" err="1"/>
              <a:t>MEMMap</a:t>
            </a:r>
            <a:r>
              <a:rPr lang="en-US" sz="2200" dirty="0"/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443E07-4009-496F-88FE-91FEC4DEF4AD}"/>
              </a:ext>
            </a:extLst>
          </p:cNvPr>
          <p:cNvGrpSpPr/>
          <p:nvPr/>
        </p:nvGrpSpPr>
        <p:grpSpPr>
          <a:xfrm>
            <a:off x="117140" y="901032"/>
            <a:ext cx="7118547" cy="2849333"/>
            <a:chOff x="474276" y="-37133"/>
            <a:chExt cx="7298125" cy="2402475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355F324A-A284-45A7-90A8-CF7437D017F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1840132"/>
                </p:ext>
              </p:extLst>
            </p:nvPr>
          </p:nvGraphicFramePr>
          <p:xfrm>
            <a:off x="474276" y="-37133"/>
            <a:ext cx="7298125" cy="2402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111564-619B-49BB-8F67-4179F1951040}"/>
                </a:ext>
              </a:extLst>
            </p:cNvPr>
            <p:cNvSpPr txBox="1"/>
            <p:nvPr/>
          </p:nvSpPr>
          <p:spPr>
            <a:xfrm>
              <a:off x="4105147" y="1647201"/>
              <a:ext cx="617619" cy="3953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gsm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_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short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7A8595-1CF9-49FA-87D7-8475017D7A3C}"/>
                </a:ext>
              </a:extLst>
            </p:cNvPr>
            <p:cNvSpPr txBox="1"/>
            <p:nvPr/>
          </p:nvSpPr>
          <p:spPr>
            <a:xfrm>
              <a:off x="4881856" y="1647201"/>
              <a:ext cx="617619" cy="3953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gsm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_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long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A8AF8E-03D9-41C5-8EBD-DEDD4CE4B782}"/>
                </a:ext>
              </a:extLst>
            </p:cNvPr>
            <p:cNvGrpSpPr/>
            <p:nvPr/>
          </p:nvGrpSpPr>
          <p:grpSpPr>
            <a:xfrm>
              <a:off x="1301196" y="1645679"/>
              <a:ext cx="6322237" cy="415330"/>
              <a:chOff x="974699" y="2622533"/>
              <a:chExt cx="6322237" cy="41533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EC6A34-340E-419A-B586-74637E6928BB}"/>
                  </a:ext>
                </a:extLst>
              </p:cNvPr>
              <p:cNvSpPr txBox="1"/>
              <p:nvPr/>
            </p:nvSpPr>
            <p:spPr>
              <a:xfrm>
                <a:off x="2343357" y="2629709"/>
                <a:ext cx="810230" cy="395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susan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_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smooth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B4B016-267F-458F-B954-4141BF3B82FB}"/>
                  </a:ext>
                </a:extLst>
              </p:cNvPr>
              <p:cNvSpPr txBox="1"/>
              <p:nvPr/>
            </p:nvSpPr>
            <p:spPr>
              <a:xfrm>
                <a:off x="6650898" y="2622533"/>
                <a:ext cx="646038" cy="415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geo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mean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DD7869-A80E-4BA9-AF9E-A25F4B62BFE3}"/>
                  </a:ext>
                </a:extLst>
              </p:cNvPr>
              <p:cNvSpPr txBox="1"/>
              <p:nvPr/>
            </p:nvSpPr>
            <p:spPr>
              <a:xfrm>
                <a:off x="5260386" y="2629711"/>
                <a:ext cx="574992" cy="395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jpeg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_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enc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220DC0-F0A4-4A73-B15B-C75C80899965}"/>
                  </a:ext>
                </a:extLst>
              </p:cNvPr>
              <p:cNvSpPr txBox="1"/>
              <p:nvPr/>
            </p:nvSpPr>
            <p:spPr>
              <a:xfrm>
                <a:off x="3083441" y="2624063"/>
                <a:ext cx="736028" cy="395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adpcm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_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enc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03A2CC-D97D-4269-B977-0824316CB98F}"/>
                  </a:ext>
                </a:extLst>
              </p:cNvPr>
              <p:cNvSpPr txBox="1"/>
              <p:nvPr/>
            </p:nvSpPr>
            <p:spPr>
              <a:xfrm>
                <a:off x="974699" y="2640080"/>
                <a:ext cx="462898" cy="27521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sha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9A8DC7-E080-4C86-8CB2-1947101BD850}"/>
                  </a:ext>
                </a:extLst>
              </p:cNvPr>
              <p:cNvSpPr txBox="1"/>
              <p:nvPr/>
            </p:nvSpPr>
            <p:spPr>
              <a:xfrm>
                <a:off x="1550352" y="2635741"/>
                <a:ext cx="873380" cy="275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bitcount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02732D-C2ED-4E3F-B60E-0FF9EAD641A6}"/>
                  </a:ext>
                </a:extLst>
              </p:cNvPr>
              <p:cNvSpPr txBox="1"/>
              <p:nvPr/>
            </p:nvSpPr>
            <p:spPr>
              <a:xfrm>
                <a:off x="5863437" y="2635743"/>
                <a:ext cx="736028" cy="395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adpcm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_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dec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3827EC-B178-4D81-B362-59B5F2EAA991}"/>
                </a:ext>
              </a:extLst>
            </p:cNvPr>
            <p:cNvSpPr txBox="1"/>
            <p:nvPr/>
          </p:nvSpPr>
          <p:spPr>
            <a:xfrm>
              <a:off x="3848941" y="72484"/>
              <a:ext cx="2354579" cy="275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ndara" panose="020E0502030303020204" pitchFamily="34" charset="0"/>
                  <a:cs typeface="Arial" panose="020B0604020202020204" pitchFamily="34" charset="0"/>
                </a:rPr>
                <a:t>Higher the Better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372317-82F6-4E10-B699-7162CBB47827}"/>
                </a:ext>
              </a:extLst>
            </p:cNvPr>
            <p:cNvSpPr txBox="1"/>
            <p:nvPr/>
          </p:nvSpPr>
          <p:spPr>
            <a:xfrm>
              <a:off x="7106682" y="-12210"/>
              <a:ext cx="387463" cy="21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ndara" panose="020E0502030303020204" pitchFamily="34" charset="0"/>
                  <a:cs typeface="Arial" panose="020B0604020202020204" pitchFamily="34" charset="0"/>
                </a:rPr>
                <a:t>0.91</a:t>
              </a:r>
            </a:p>
          </p:txBody>
        </p:sp>
      </p:grp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0EE5D611-A44E-4887-BB23-33A7CF84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3507-1A5C-49A7-9F3F-17EABE507F4F}" type="datetime1">
              <a:rPr lang="en-US" smtClean="0"/>
              <a:t>7/8/2018</a:t>
            </a:fld>
            <a:endParaRPr lang="en-US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3C4D88C-D975-4708-B304-67019DA2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4A5-1E8E-44FF-B430-94A57EE2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 Grained Reconfigurable Array (CGRA)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EE94A-F6B2-45D3-8729-35A31AA8C6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3869635"/>
            <a:ext cx="11507624" cy="2256844"/>
          </a:xfrm>
        </p:spPr>
        <p:txBody>
          <a:bodyPr/>
          <a:lstStyle/>
          <a:p>
            <a:r>
              <a:rPr lang="en-US" dirty="0"/>
              <a:t>Quick Facts</a:t>
            </a:r>
          </a:p>
          <a:p>
            <a:pPr lvl="1"/>
            <a:r>
              <a:rPr lang="en-US" dirty="0"/>
              <a:t>CGRAs can achieve power-efficiency of several 10s of </a:t>
            </a:r>
            <a:r>
              <a:rPr lang="en-US" dirty="0" err="1"/>
              <a:t>GOps</a:t>
            </a:r>
            <a:r>
              <a:rPr lang="en-US" dirty="0"/>
              <a:t>/Sec per Watt!</a:t>
            </a:r>
          </a:p>
          <a:p>
            <a:pPr lvl="2"/>
            <a:r>
              <a:rPr lang="en-US" dirty="0"/>
              <a:t>ADRES CGRA, </a:t>
            </a:r>
            <a:r>
              <a:rPr lang="en-US" dirty="0" err="1"/>
              <a:t>upto</a:t>
            </a:r>
            <a:r>
              <a:rPr lang="en-US" dirty="0"/>
              <a:t> 60 </a:t>
            </a:r>
            <a:r>
              <a:rPr lang="en-US" dirty="0" err="1"/>
              <a:t>GOps</a:t>
            </a:r>
            <a:r>
              <a:rPr lang="en-US" dirty="0"/>
              <a:t>/sec per Watt  [IMEC, </a:t>
            </a:r>
            <a:r>
              <a:rPr lang="en-US" dirty="0" err="1"/>
              <a:t>HiPEAC</a:t>
            </a:r>
            <a:r>
              <a:rPr lang="en-US" dirty="0"/>
              <a:t> 2008]</a:t>
            </a:r>
          </a:p>
          <a:p>
            <a:pPr lvl="2"/>
            <a:r>
              <a:rPr lang="en-US" dirty="0" err="1"/>
              <a:t>HyCUBE</a:t>
            </a:r>
            <a:r>
              <a:rPr lang="en-US" dirty="0"/>
              <a:t>, about 63 MIPS/</a:t>
            </a:r>
            <a:r>
              <a:rPr lang="en-US" dirty="0" err="1"/>
              <a:t>mW</a:t>
            </a:r>
            <a:r>
              <a:rPr lang="en-US" dirty="0"/>
              <a:t> [</a:t>
            </a:r>
            <a:r>
              <a:rPr lang="en-US" dirty="0" err="1"/>
              <a:t>Karunaratne</a:t>
            </a:r>
            <a:r>
              <a:rPr lang="en-US" dirty="0"/>
              <a:t> M. et al., DAC 2017]   </a:t>
            </a:r>
          </a:p>
          <a:p>
            <a:pPr lvl="1"/>
            <a:r>
              <a:rPr lang="en-US" dirty="0"/>
              <a:t>Popular in Embedded Systems and Multimedia [Samsung SRP processor]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784372-C226-4718-972A-57B5F5DC7268}"/>
              </a:ext>
            </a:extLst>
          </p:cNvPr>
          <p:cNvSpPr txBox="1">
            <a:spLocks/>
          </p:cNvSpPr>
          <p:nvPr/>
        </p:nvSpPr>
        <p:spPr>
          <a:xfrm>
            <a:off x="228600" y="1040446"/>
            <a:ext cx="6702287" cy="29617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array of Processing Elements (PEs); each PE has ALU-like functional unit that works on an operation at every cycle.</a:t>
            </a:r>
          </a:p>
          <a:p>
            <a:r>
              <a:rPr lang="en-US" dirty="0"/>
              <a:t>Array configurations vary in terms of –</a:t>
            </a:r>
          </a:p>
          <a:p>
            <a:pPr lvl="1"/>
            <a:r>
              <a:rPr lang="en-US" dirty="0"/>
              <a:t>Array Size                </a:t>
            </a:r>
            <a:r>
              <a:rPr lang="en-US" sz="1400" dirty="0">
                <a:solidFill>
                  <a:srgbClr val="9FB8CD"/>
                </a:solidFill>
              </a:rPr>
              <a:t>►</a:t>
            </a:r>
            <a:r>
              <a:rPr lang="en-US" dirty="0"/>
              <a:t> Reg. File Architectures</a:t>
            </a:r>
          </a:p>
          <a:p>
            <a:pPr lvl="1"/>
            <a:r>
              <a:rPr lang="en-US" dirty="0"/>
              <a:t>Functional Units    </a:t>
            </a:r>
            <a:r>
              <a:rPr lang="en-US" sz="1400" dirty="0">
                <a:solidFill>
                  <a:srgbClr val="9FB8CD"/>
                </a:solidFill>
              </a:rPr>
              <a:t>►</a:t>
            </a:r>
            <a:r>
              <a:rPr lang="en-US" dirty="0"/>
              <a:t> Interconnect Network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286F0-57BC-4071-ADD2-20B8F36F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8386" y="1040446"/>
            <a:ext cx="5316843" cy="315824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24E9D5-B809-412E-9467-D620CF0E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F16B-0FB1-4D9F-BA2A-54418EEB051A}" type="datetime1">
              <a:rPr lang="en-US" smtClean="0"/>
              <a:t>7/8/2018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91B2-D6A0-41F0-93A4-7F6D94C2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7428-A4FE-4786-B638-B3F07D4C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BF59-AC66-47F2-9E26-5616C3643D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28979"/>
            <a:ext cx="11507624" cy="547182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The goodness of the obtained mapping is critically dependent on how efficiently the compiler can route the data dependencies.</a:t>
            </a:r>
          </a:p>
          <a:p>
            <a:pPr algn="just">
              <a:lnSpc>
                <a:spcPct val="95000"/>
              </a:lnSpc>
            </a:pPr>
            <a:r>
              <a:rPr lang="en-US" sz="2400" dirty="0"/>
              <a:t>Existing mapping techniques are unable to make good use of the routing resources. They first schedule the DDG and then attempt the P&amp;R; routing is internal to P&amp;R and is carried out in an ad-hoc manner. Hence,</a:t>
            </a:r>
          </a:p>
          <a:p>
            <a:pPr lvl="1" algn="just">
              <a:lnSpc>
                <a:spcPct val="95000"/>
              </a:lnSpc>
            </a:pPr>
            <a:r>
              <a:rPr lang="en-US" sz="2000" dirty="0"/>
              <a:t>Operations may not be mapped due to resource constraints, or</a:t>
            </a:r>
          </a:p>
          <a:p>
            <a:pPr lvl="1" algn="just">
              <a:lnSpc>
                <a:spcPct val="95000"/>
              </a:lnSpc>
            </a:pPr>
            <a:r>
              <a:rPr lang="en-US" sz="2000" dirty="0"/>
              <a:t>Obtain poor code quality.</a:t>
            </a:r>
          </a:p>
          <a:p>
            <a:pPr algn="just">
              <a:lnSpc>
                <a:spcPct val="95000"/>
              </a:lnSpc>
            </a:pPr>
            <a:r>
              <a:rPr lang="en-US" sz="2400" dirty="0"/>
              <a:t>RAMP models various routing strategies explicitly. It systematically and flexibly explores available architectural resources for routing the data dependencies.</a:t>
            </a:r>
          </a:p>
          <a:p>
            <a:pPr lvl="1" algn="just">
              <a:lnSpc>
                <a:spcPct val="95000"/>
              </a:lnSpc>
            </a:pPr>
            <a:r>
              <a:rPr lang="en-US" sz="2000" dirty="0"/>
              <a:t>Enables effective utilization of distributed registers and spilling to memory.</a:t>
            </a:r>
          </a:p>
          <a:p>
            <a:pPr lvl="1" algn="just">
              <a:lnSpc>
                <a:spcPct val="95000"/>
              </a:lnSpc>
            </a:pPr>
            <a:r>
              <a:rPr lang="en-US" sz="2000" dirty="0"/>
              <a:t>Failure analysis allows to systematically choose the routing alternatives to map a data dependency.</a:t>
            </a:r>
          </a:p>
          <a:p>
            <a:pPr lvl="1" algn="just">
              <a:lnSpc>
                <a:spcPct val="95000"/>
              </a:lnSpc>
            </a:pPr>
            <a:r>
              <a:rPr lang="en-US" sz="2000" dirty="0"/>
              <a:t>With comprehensive problem formulation, RAMP exploits heterogeneous architectural resources.</a:t>
            </a:r>
          </a:p>
          <a:p>
            <a:pPr algn="just">
              <a:lnSpc>
                <a:spcPct val="95000"/>
              </a:lnSpc>
            </a:pPr>
            <a:r>
              <a:rPr lang="en-US" sz="2400" dirty="0"/>
              <a:t>RAMP accelerated the top performance-critical loops of </a:t>
            </a:r>
            <a:r>
              <a:rPr lang="en-US" sz="2400" dirty="0" err="1"/>
              <a:t>MiBench</a:t>
            </a:r>
            <a:r>
              <a:rPr lang="en-US" sz="2400" dirty="0"/>
              <a:t> by 23× over a sequential execution, and by 2.13× over state-of-the-art techniques.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8BEC-ECEF-45E1-844A-2AD04C3D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1898-ADB5-486D-BE89-18EDA051C588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C124D-BC0B-4D36-9483-7E484328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C487A65-C6E0-42CE-84A5-45AD7FFF8FAD}"/>
              </a:ext>
            </a:extLst>
          </p:cNvPr>
          <p:cNvSpPr txBox="1">
            <a:spLocks/>
          </p:cNvSpPr>
          <p:nvPr/>
        </p:nvSpPr>
        <p:spPr>
          <a:xfrm>
            <a:off x="4392339" y="2086632"/>
            <a:ext cx="4734045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300" b="1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>
                <a:solidFill>
                  <a:srgbClr val="000066"/>
                </a:solidFill>
                <a:effectLst/>
                <a:latin typeface="Candara" panose="020E0502030303020204" pitchFamily="34" charset="0"/>
              </a:rPr>
              <a:t>Thank you !</a:t>
            </a:r>
          </a:p>
        </p:txBody>
      </p:sp>
      <p:pic>
        <p:nvPicPr>
          <p:cNvPr id="3" name="Picture 2" descr="C:\Users\rjeyapau\AppData\Local\Microsoft\Windows\Temporary Internet Files\Content.IE5\GCQZ84TM\MC900423171[1].wmf">
            <a:extLst>
              <a:ext uri="{FF2B5EF4-FFF2-40B4-BE49-F238E27FC236}">
                <a16:creationId xmlns:a16="http://schemas.microsoft.com/office/drawing/2014/main" id="{02E46385-816C-48F0-BCA3-3D7BD74C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09" y="1629889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1A2C8-8542-4DF5-94C3-C121C24B31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9097" y="2951014"/>
            <a:ext cx="1631097" cy="20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9EF4-02FF-4650-A5DD-374B105D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8EAB4-A75D-4399-BA9C-1487A4A8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D4FB4-E15F-4F0F-BDE3-93444EB381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16727"/>
            <a:ext cx="11507624" cy="264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3600" dirty="0"/>
            </a:br>
            <a:r>
              <a:rPr lang="en-US" sz="3600" dirty="0"/>
              <a:t>Inefficiencies of the Mapping Heuristics with</a:t>
            </a:r>
            <a:br>
              <a:rPr lang="en-US" sz="3600" dirty="0"/>
            </a:br>
            <a:r>
              <a:rPr lang="en-US" sz="3600" dirty="0"/>
              <a:t>Ad-hoc Routing Strategies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6CF28-D5BB-47AC-AB18-ECAF432A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5F20-0CA2-44BC-80F3-176CE243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1" y="0"/>
            <a:ext cx="12192000" cy="822959"/>
          </a:xfrm>
        </p:spPr>
        <p:txBody>
          <a:bodyPr/>
          <a:lstStyle/>
          <a:p>
            <a:r>
              <a:rPr lang="en-US" dirty="0"/>
              <a:t>Routing Data Dependency via 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5E1B3-6F37-4C4F-85AD-97A0381A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2" y="818987"/>
            <a:ext cx="7625657" cy="1006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123558-C568-457B-8FA8-D6B65FE90167}"/>
              </a:ext>
            </a:extLst>
          </p:cNvPr>
          <p:cNvGrpSpPr/>
          <p:nvPr/>
        </p:nvGrpSpPr>
        <p:grpSpPr>
          <a:xfrm>
            <a:off x="1272075" y="2340734"/>
            <a:ext cx="1050963" cy="1757318"/>
            <a:chOff x="5834293" y="1430901"/>
            <a:chExt cx="712454" cy="1384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7B850D-A2A1-4316-B48F-F0F9D3FD2FCC}"/>
                </a:ext>
              </a:extLst>
            </p:cNvPr>
            <p:cNvSpPr/>
            <p:nvPr/>
          </p:nvSpPr>
          <p:spPr>
            <a:xfrm>
              <a:off x="5847478" y="2475010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4270A8-C7CC-4C79-8C16-78F61CFCFBBD}"/>
                </a:ext>
              </a:extLst>
            </p:cNvPr>
            <p:cNvSpPr/>
            <p:nvPr/>
          </p:nvSpPr>
          <p:spPr>
            <a:xfrm>
              <a:off x="5834293" y="1434524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A48265-5462-4D2D-A93D-4BE43BE2D8E1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6003177" y="1775126"/>
              <a:ext cx="3443" cy="6998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C5087B-0521-429D-BBE6-46309B1F0B92}"/>
                </a:ext>
              </a:extLst>
            </p:cNvPr>
            <p:cNvSpPr/>
            <p:nvPr/>
          </p:nvSpPr>
          <p:spPr>
            <a:xfrm>
              <a:off x="6203203" y="1975133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BFCB51-8E6C-4EB8-BF77-39FE8B6D38BA}"/>
                </a:ext>
              </a:extLst>
            </p:cNvPr>
            <p:cNvCxnSpPr>
              <a:cxnSpLocks/>
              <a:stCxn id="10" idx="3"/>
              <a:endCxn id="7" idx="7"/>
            </p:cNvCxnSpPr>
            <p:nvPr/>
          </p:nvCxnSpPr>
          <p:spPr>
            <a:xfrm flipH="1">
              <a:off x="6119150" y="2265855"/>
              <a:ext cx="133518" cy="25903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911E9E-E98E-4B0F-9B80-37671D0FFC0D}"/>
                </a:ext>
              </a:extLst>
            </p:cNvPr>
            <p:cNvSpPr/>
            <p:nvPr/>
          </p:nvSpPr>
          <p:spPr>
            <a:xfrm>
              <a:off x="6208980" y="1430901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49F9C4-7E55-4B5A-85F8-367FE9E5F63B}"/>
                </a:ext>
              </a:extLst>
            </p:cNvPr>
            <p:cNvCxnSpPr>
              <a:cxnSpLocks/>
              <a:stCxn id="12" idx="4"/>
              <a:endCxn id="10" idx="0"/>
            </p:cNvCxnSpPr>
            <p:nvPr/>
          </p:nvCxnSpPr>
          <p:spPr>
            <a:xfrm flipH="1">
              <a:off x="6372087" y="1771503"/>
              <a:ext cx="5777" cy="2036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9C8FF7-BA2F-49BA-9A7F-9D149081ACC8}"/>
              </a:ext>
            </a:extLst>
          </p:cNvPr>
          <p:cNvGrpSpPr/>
          <p:nvPr/>
        </p:nvGrpSpPr>
        <p:grpSpPr>
          <a:xfrm>
            <a:off x="1133153" y="4332158"/>
            <a:ext cx="1513768" cy="523220"/>
            <a:chOff x="6236580" y="3961889"/>
            <a:chExt cx="1513768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52645-9CD9-4AE0-8723-961593275620}"/>
                </a:ext>
              </a:extLst>
            </p:cNvPr>
            <p:cNvSpPr txBox="1"/>
            <p:nvPr/>
          </p:nvSpPr>
          <p:spPr>
            <a:xfrm>
              <a:off x="6373292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BAFE80-279C-4965-B498-A5DCB22AE713}"/>
                </a:ext>
              </a:extLst>
            </p:cNvPr>
            <p:cNvCxnSpPr>
              <a:cxnSpLocks/>
            </p:cNvCxnSpPr>
            <p:nvPr/>
          </p:nvCxnSpPr>
          <p:spPr>
            <a:xfrm>
              <a:off x="6834250" y="4217596"/>
              <a:ext cx="304589" cy="0"/>
            </a:xfrm>
            <a:prstGeom prst="straightConnector1">
              <a:avLst/>
            </a:prstGeom>
            <a:solidFill>
              <a:srgbClr val="25479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872148-6748-45F9-8EC9-2360D11936CE}"/>
                </a:ext>
              </a:extLst>
            </p:cNvPr>
            <p:cNvSpPr/>
            <p:nvPr/>
          </p:nvSpPr>
          <p:spPr>
            <a:xfrm>
              <a:off x="6236580" y="4049058"/>
              <a:ext cx="60850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B33167-3100-4A97-B4B2-8635E44F6A39}"/>
                </a:ext>
              </a:extLst>
            </p:cNvPr>
            <p:cNvSpPr txBox="1"/>
            <p:nvPr/>
          </p:nvSpPr>
          <p:spPr>
            <a:xfrm>
              <a:off x="7264356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6D2290-FD59-4936-9B9B-51AE19A79E0B}"/>
                </a:ext>
              </a:extLst>
            </p:cNvPr>
            <p:cNvSpPr/>
            <p:nvPr/>
          </p:nvSpPr>
          <p:spPr>
            <a:xfrm>
              <a:off x="7142597" y="4049058"/>
              <a:ext cx="60775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994F04B-8E9D-406E-8901-1ACE91C39338}"/>
              </a:ext>
            </a:extLst>
          </p:cNvPr>
          <p:cNvSpPr txBox="1"/>
          <p:nvPr/>
        </p:nvSpPr>
        <p:spPr>
          <a:xfrm>
            <a:off x="1449595" y="179215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DDG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068F3-AEBD-4322-AC55-EE74CB59C13B}"/>
              </a:ext>
            </a:extLst>
          </p:cNvPr>
          <p:cNvSpPr txBox="1"/>
          <p:nvPr/>
        </p:nvSpPr>
        <p:spPr>
          <a:xfrm>
            <a:off x="134432" y="1759846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3)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C41B24-8E91-4839-9270-AB1DAF39ECAC}"/>
              </a:ext>
            </a:extLst>
          </p:cNvPr>
          <p:cNvGrpSpPr/>
          <p:nvPr/>
        </p:nvGrpSpPr>
        <p:grpSpPr>
          <a:xfrm>
            <a:off x="643776" y="2356805"/>
            <a:ext cx="2111409" cy="1718086"/>
            <a:chOff x="1014837" y="3072413"/>
            <a:chExt cx="2111409" cy="17180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4B4A3C-BEBA-4BCA-8273-4B7510DD0F91}"/>
                </a:ext>
              </a:extLst>
            </p:cNvPr>
            <p:cNvSpPr txBox="1"/>
            <p:nvPr/>
          </p:nvSpPr>
          <p:spPr>
            <a:xfrm>
              <a:off x="1029265" y="30828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A563BF-85E8-4060-9A63-107BFDB81998}"/>
                </a:ext>
              </a:extLst>
            </p:cNvPr>
            <p:cNvSpPr txBox="1"/>
            <p:nvPr/>
          </p:nvSpPr>
          <p:spPr>
            <a:xfrm>
              <a:off x="1014837" y="439038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F89A74-5419-4299-AA08-11556A8B4081}"/>
                </a:ext>
              </a:extLst>
            </p:cNvPr>
            <p:cNvSpPr txBox="1"/>
            <p:nvPr/>
          </p:nvSpPr>
          <p:spPr>
            <a:xfrm>
              <a:off x="2811736" y="307241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AE720C-77A9-49A9-A570-ADDD35093C20}"/>
                </a:ext>
              </a:extLst>
            </p:cNvPr>
            <p:cNvSpPr txBox="1"/>
            <p:nvPr/>
          </p:nvSpPr>
          <p:spPr>
            <a:xfrm>
              <a:off x="2811736" y="37630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DA71447-7701-4025-8BD9-16389A6E07C1}"/>
              </a:ext>
            </a:extLst>
          </p:cNvPr>
          <p:cNvSpPr txBox="1"/>
          <p:nvPr/>
        </p:nvSpPr>
        <p:spPr>
          <a:xfrm>
            <a:off x="1310012" y="4889429"/>
            <a:ext cx="121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1x2 CGRA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889B60-26C6-4B1F-9396-58F42F996BE9}"/>
              </a:ext>
            </a:extLst>
          </p:cNvPr>
          <p:cNvSpPr/>
          <p:nvPr/>
        </p:nvSpPr>
        <p:spPr>
          <a:xfrm>
            <a:off x="3625762" y="2243322"/>
            <a:ext cx="691231" cy="53023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2D729C-CC0B-44AD-998B-BCBF7112DD05}"/>
              </a:ext>
            </a:extLst>
          </p:cNvPr>
          <p:cNvSpPr txBox="1"/>
          <p:nvPr/>
        </p:nvSpPr>
        <p:spPr>
          <a:xfrm>
            <a:off x="2972812" y="1915758"/>
            <a:ext cx="66396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C8357B-A246-404F-845C-9F1570CF5573}"/>
              </a:ext>
            </a:extLst>
          </p:cNvPr>
          <p:cNvSpPr txBox="1"/>
          <p:nvPr/>
        </p:nvSpPr>
        <p:spPr>
          <a:xfrm>
            <a:off x="3080856" y="2358224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B7F832-9DEC-4C00-A52F-70A0D25BEB8C}"/>
              </a:ext>
            </a:extLst>
          </p:cNvPr>
          <p:cNvCxnSpPr>
            <a:cxnSpLocks/>
          </p:cNvCxnSpPr>
          <p:nvPr/>
        </p:nvCxnSpPr>
        <p:spPr>
          <a:xfrm>
            <a:off x="3442055" y="2234103"/>
            <a:ext cx="11202" cy="20005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03F3B0-FB0C-407E-B794-F188A76F8846}"/>
              </a:ext>
            </a:extLst>
          </p:cNvPr>
          <p:cNvSpPr txBox="1"/>
          <p:nvPr/>
        </p:nvSpPr>
        <p:spPr>
          <a:xfrm>
            <a:off x="3068704" y="3024786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2FFFA0-1DE2-461E-AB69-842C01493A0B}"/>
              </a:ext>
            </a:extLst>
          </p:cNvPr>
          <p:cNvCxnSpPr>
            <a:cxnSpLocks/>
          </p:cNvCxnSpPr>
          <p:nvPr/>
        </p:nvCxnSpPr>
        <p:spPr>
          <a:xfrm>
            <a:off x="4326339" y="2542871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80AF58-2C8A-45D7-8F16-B9E8C24386DD}"/>
              </a:ext>
            </a:extLst>
          </p:cNvPr>
          <p:cNvSpPr/>
          <p:nvPr/>
        </p:nvSpPr>
        <p:spPr>
          <a:xfrm>
            <a:off x="4520989" y="2234103"/>
            <a:ext cx="684181" cy="53945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FE6ECE-9D20-4749-958A-546C78CADED6}"/>
              </a:ext>
            </a:extLst>
          </p:cNvPr>
          <p:cNvSpPr/>
          <p:nvPr/>
        </p:nvSpPr>
        <p:spPr>
          <a:xfrm>
            <a:off x="3627982" y="2983197"/>
            <a:ext cx="675016" cy="52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FD045D-7718-48BC-9E2E-968BFE50097C}"/>
              </a:ext>
            </a:extLst>
          </p:cNvPr>
          <p:cNvCxnSpPr>
            <a:cxnSpLocks/>
          </p:cNvCxnSpPr>
          <p:nvPr/>
        </p:nvCxnSpPr>
        <p:spPr>
          <a:xfrm>
            <a:off x="4317624" y="3264898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D362A33-C5F8-44DB-A822-D797FD55E38B}"/>
              </a:ext>
            </a:extLst>
          </p:cNvPr>
          <p:cNvSpPr/>
          <p:nvPr/>
        </p:nvSpPr>
        <p:spPr>
          <a:xfrm>
            <a:off x="4508475" y="2982181"/>
            <a:ext cx="696161" cy="5285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266C72-1B7F-4FB7-B49A-CD68984307E9}"/>
              </a:ext>
            </a:extLst>
          </p:cNvPr>
          <p:cNvSpPr/>
          <p:nvPr/>
        </p:nvSpPr>
        <p:spPr>
          <a:xfrm>
            <a:off x="3635791" y="3702078"/>
            <a:ext cx="681202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A57342-0E78-4A37-8144-992EF0AD78E6}"/>
              </a:ext>
            </a:extLst>
          </p:cNvPr>
          <p:cNvCxnSpPr>
            <a:cxnSpLocks/>
          </p:cNvCxnSpPr>
          <p:nvPr/>
        </p:nvCxnSpPr>
        <p:spPr>
          <a:xfrm>
            <a:off x="4332183" y="3973439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747C08-1CBF-4293-BAF5-E0DFFC5CB8C5}"/>
              </a:ext>
            </a:extLst>
          </p:cNvPr>
          <p:cNvSpPr/>
          <p:nvPr/>
        </p:nvSpPr>
        <p:spPr>
          <a:xfrm>
            <a:off x="4501692" y="3699821"/>
            <a:ext cx="702943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91C326-369A-41C8-ADAD-3AA606B0DEB2}"/>
              </a:ext>
            </a:extLst>
          </p:cNvPr>
          <p:cNvSpPr/>
          <p:nvPr/>
        </p:nvSpPr>
        <p:spPr>
          <a:xfrm>
            <a:off x="3748657" y="3041577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9576613-FBBF-4541-9DCE-F36603D6ABB7}"/>
              </a:ext>
            </a:extLst>
          </p:cNvPr>
          <p:cNvSpPr/>
          <p:nvPr/>
        </p:nvSpPr>
        <p:spPr>
          <a:xfrm>
            <a:off x="4645730" y="2303326"/>
            <a:ext cx="379849" cy="387558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69E74F-C8C2-407B-A0A1-55A5517E73BF}"/>
              </a:ext>
            </a:extLst>
          </p:cNvPr>
          <p:cNvCxnSpPr>
            <a:cxnSpLocks/>
            <a:stCxn id="68" idx="4"/>
            <a:endCxn id="60" idx="0"/>
          </p:cNvCxnSpPr>
          <p:nvPr/>
        </p:nvCxnSpPr>
        <p:spPr>
          <a:xfrm flipH="1">
            <a:off x="3959330" y="2707005"/>
            <a:ext cx="1726" cy="3345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4347C9A-D628-4B63-911A-62EB2D5BFE49}"/>
              </a:ext>
            </a:extLst>
          </p:cNvPr>
          <p:cNvSpPr txBox="1"/>
          <p:nvPr/>
        </p:nvSpPr>
        <p:spPr>
          <a:xfrm>
            <a:off x="3084440" y="369484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5883AC-B2B7-4815-9A09-22BB132E89D9}"/>
              </a:ext>
            </a:extLst>
          </p:cNvPr>
          <p:cNvSpPr/>
          <p:nvPr/>
        </p:nvSpPr>
        <p:spPr>
          <a:xfrm>
            <a:off x="3742024" y="3780803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76EC0-C62A-4051-B71B-296904A4DC6E}"/>
              </a:ext>
            </a:extLst>
          </p:cNvPr>
          <p:cNvCxnSpPr>
            <a:cxnSpLocks/>
            <a:stCxn id="60" idx="4"/>
            <a:endCxn id="66" idx="0"/>
          </p:cNvCxnSpPr>
          <p:nvPr/>
        </p:nvCxnSpPr>
        <p:spPr>
          <a:xfrm flipH="1">
            <a:off x="3952695" y="3443079"/>
            <a:ext cx="6632" cy="337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8EC74D2-CCCF-4D42-B3A6-050A2EA0B4C3}"/>
              </a:ext>
            </a:extLst>
          </p:cNvPr>
          <p:cNvSpPr/>
          <p:nvPr/>
        </p:nvSpPr>
        <p:spPr>
          <a:xfrm>
            <a:off x="3762606" y="2315102"/>
            <a:ext cx="396900" cy="3919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487879-7CE8-4D4E-8849-5FA89C505790}"/>
              </a:ext>
            </a:extLst>
          </p:cNvPr>
          <p:cNvGrpSpPr/>
          <p:nvPr/>
        </p:nvGrpSpPr>
        <p:grpSpPr>
          <a:xfrm>
            <a:off x="4101665" y="2690884"/>
            <a:ext cx="991947" cy="1148717"/>
            <a:chOff x="4485978" y="2690884"/>
            <a:chExt cx="991947" cy="1148717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690AAAB-111E-4A70-8027-21565C0C90AE}"/>
                </a:ext>
              </a:extLst>
            </p:cNvPr>
            <p:cNvCxnSpPr>
              <a:cxnSpLocks/>
              <a:stCxn id="61" idx="4"/>
              <a:endCxn id="65" idx="0"/>
            </p:cNvCxnSpPr>
            <p:nvPr/>
          </p:nvCxnSpPr>
          <p:spPr>
            <a:xfrm>
              <a:off x="5219968" y="2690884"/>
              <a:ext cx="10464" cy="43144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24A9E46-EC22-419A-8273-F614DF3F1D51}"/>
                </a:ext>
              </a:extLst>
            </p:cNvPr>
            <p:cNvSpPr/>
            <p:nvPr/>
          </p:nvSpPr>
          <p:spPr>
            <a:xfrm>
              <a:off x="5019011" y="3122325"/>
              <a:ext cx="422841" cy="397925"/>
            </a:xfrm>
            <a:prstGeom prst="ellipse">
              <a:avLst/>
            </a:prstGeom>
            <a:solidFill>
              <a:srgbClr val="D1D5D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CE7CBD8-9B67-41E1-899B-7C345B333089}"/>
                </a:ext>
              </a:extLst>
            </p:cNvPr>
            <p:cNvCxnSpPr>
              <a:cxnSpLocks/>
              <a:stCxn id="65" idx="3"/>
              <a:endCxn id="66" idx="7"/>
            </p:cNvCxnSpPr>
            <p:nvPr/>
          </p:nvCxnSpPr>
          <p:spPr>
            <a:xfrm flipH="1">
              <a:off x="4485978" y="3461975"/>
              <a:ext cx="594957" cy="3776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85F1C0-0263-476F-A262-57BE3066BEE8}"/>
                </a:ext>
              </a:extLst>
            </p:cNvPr>
            <p:cNvSpPr txBox="1"/>
            <p:nvPr/>
          </p:nvSpPr>
          <p:spPr>
            <a:xfrm>
              <a:off x="5030368" y="3002386"/>
              <a:ext cx="447557" cy="52322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  <a:r>
                <a:rPr kumimoji="0" lang="en-US" sz="28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r</a:t>
              </a:r>
              <a:endParaRPr kumimoji="0" lang="en-US" sz="28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AC3891F-0769-469B-9E8D-03870E0A69C3}"/>
              </a:ext>
            </a:extLst>
          </p:cNvPr>
          <p:cNvSpPr txBox="1"/>
          <p:nvPr/>
        </p:nvSpPr>
        <p:spPr>
          <a:xfrm>
            <a:off x="3170576" y="4351087"/>
            <a:ext cx="254146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achieve a mapping,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route a → 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033D56-8998-4C47-B585-B2BCA721CFB1}"/>
              </a:ext>
            </a:extLst>
          </p:cNvPr>
          <p:cNvGrpSpPr/>
          <p:nvPr/>
        </p:nvGrpSpPr>
        <p:grpSpPr>
          <a:xfrm>
            <a:off x="3129536" y="4886543"/>
            <a:ext cx="3369433" cy="837152"/>
            <a:chOff x="3131897" y="5628492"/>
            <a:chExt cx="3369433" cy="83715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D36C62-D964-41C1-B387-4EF18DA1A7BC}"/>
                </a:ext>
              </a:extLst>
            </p:cNvPr>
            <p:cNvSpPr txBox="1"/>
            <p:nvPr/>
          </p:nvSpPr>
          <p:spPr>
            <a:xfrm>
              <a:off x="3435619" y="5628492"/>
              <a:ext cx="3065711" cy="83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Insert a routing operation</a:t>
              </a:r>
              <a:b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Place it on an empty PE slot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(EMS[1],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EPIMap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[2])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E91D9F-7AE9-495D-B33E-AE294536EA95}"/>
                </a:ext>
              </a:extLst>
            </p:cNvPr>
            <p:cNvSpPr txBox="1"/>
            <p:nvPr/>
          </p:nvSpPr>
          <p:spPr>
            <a:xfrm>
              <a:off x="3131897" y="56348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9FB8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►</a:t>
              </a:r>
              <a:endParaRPr lang="en-US" sz="2000" dirty="0">
                <a:solidFill>
                  <a:srgbClr val="9FB8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CFD0DA3-4199-4531-BC6E-74EEFA7B1EFF}"/>
              </a:ext>
            </a:extLst>
          </p:cNvPr>
          <p:cNvCxnSpPr>
            <a:cxnSpLocks/>
          </p:cNvCxnSpPr>
          <p:nvPr/>
        </p:nvCxnSpPr>
        <p:spPr>
          <a:xfrm>
            <a:off x="5466174" y="1862750"/>
            <a:ext cx="0" cy="2358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8CB1865A-EDBD-46DC-AD35-4AE61F3CFE7F}"/>
              </a:ext>
            </a:extLst>
          </p:cNvPr>
          <p:cNvSpPr txBox="1"/>
          <p:nvPr/>
        </p:nvSpPr>
        <p:spPr>
          <a:xfrm>
            <a:off x="4021061" y="179867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P&amp;R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1031A19-2C7F-4DA8-B8A5-9E9AAA6857FD}"/>
              </a:ext>
            </a:extLst>
          </p:cNvPr>
          <p:cNvGrpSpPr/>
          <p:nvPr/>
        </p:nvGrpSpPr>
        <p:grpSpPr>
          <a:xfrm>
            <a:off x="5849972" y="1798676"/>
            <a:ext cx="1423840" cy="2380688"/>
            <a:chOff x="5878108" y="2429876"/>
            <a:chExt cx="1423840" cy="238068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554E623-F450-4D36-8136-DE0B14EF86D8}"/>
                </a:ext>
              </a:extLst>
            </p:cNvPr>
            <p:cNvGrpSpPr/>
            <p:nvPr/>
          </p:nvGrpSpPr>
          <p:grpSpPr>
            <a:xfrm>
              <a:off x="5878108" y="2949711"/>
              <a:ext cx="1423840" cy="1860853"/>
              <a:chOff x="5567909" y="1487346"/>
              <a:chExt cx="978838" cy="1260532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FAB7EF6-0A2F-4D14-A207-2C772796006E}"/>
                  </a:ext>
                </a:extLst>
              </p:cNvPr>
              <p:cNvSpPr/>
              <p:nvPr/>
            </p:nvSpPr>
            <p:spPr>
              <a:xfrm>
                <a:off x="5847478" y="2407276"/>
                <a:ext cx="318283" cy="34060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D119FF4-56B1-4523-A92C-36593C3D846A}"/>
                  </a:ext>
                </a:extLst>
              </p:cNvPr>
              <p:cNvSpPr/>
              <p:nvPr/>
            </p:nvSpPr>
            <p:spPr>
              <a:xfrm>
                <a:off x="5823004" y="1490969"/>
                <a:ext cx="337767" cy="34060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A853F0B8-5034-4E50-8101-417F74348148}"/>
                  </a:ext>
                </a:extLst>
              </p:cNvPr>
              <p:cNvCxnSpPr>
                <a:cxnSpLocks/>
                <a:stCxn id="89" idx="4"/>
                <a:endCxn id="88" idx="0"/>
              </p:cNvCxnSpPr>
              <p:nvPr/>
            </p:nvCxnSpPr>
            <p:spPr>
              <a:xfrm>
                <a:off x="5991888" y="1831571"/>
                <a:ext cx="14732" cy="57570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BE36C01A-D8C9-4644-8C8F-BB06B07DFAE0}"/>
                  </a:ext>
                </a:extLst>
              </p:cNvPr>
              <p:cNvCxnSpPr>
                <a:cxnSpLocks/>
                <a:stCxn id="89" idx="3"/>
                <a:endCxn id="92" idx="0"/>
              </p:cNvCxnSpPr>
              <p:nvPr/>
            </p:nvCxnSpPr>
            <p:spPr>
              <a:xfrm flipH="1">
                <a:off x="5736793" y="1781691"/>
                <a:ext cx="135676" cy="1885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32DBA49-995A-4C2D-82D4-C2E87E9B545B}"/>
                  </a:ext>
                </a:extLst>
              </p:cNvPr>
              <p:cNvSpPr/>
              <p:nvPr/>
            </p:nvSpPr>
            <p:spPr>
              <a:xfrm>
                <a:off x="5567909" y="1970205"/>
                <a:ext cx="337767" cy="34060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725C818-724E-41F2-BC0C-25383AD29DDD}"/>
                  </a:ext>
                </a:extLst>
              </p:cNvPr>
              <p:cNvSpPr/>
              <p:nvPr/>
            </p:nvSpPr>
            <p:spPr>
              <a:xfrm>
                <a:off x="6203203" y="1975133"/>
                <a:ext cx="337767" cy="34060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d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A631CFDF-0C7F-4D8B-83CB-FFB286B49FD5}"/>
                  </a:ext>
                </a:extLst>
              </p:cNvPr>
              <p:cNvCxnSpPr>
                <a:cxnSpLocks/>
                <a:stCxn id="93" idx="3"/>
                <a:endCxn id="88" idx="7"/>
              </p:cNvCxnSpPr>
              <p:nvPr/>
            </p:nvCxnSpPr>
            <p:spPr>
              <a:xfrm flipH="1">
                <a:off x="6119150" y="2265855"/>
                <a:ext cx="133518" cy="19130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4F3EF82-2699-44B6-AE4A-E47A899D773B}"/>
                  </a:ext>
                </a:extLst>
              </p:cNvPr>
              <p:cNvSpPr/>
              <p:nvPr/>
            </p:nvSpPr>
            <p:spPr>
              <a:xfrm>
                <a:off x="6208980" y="1487346"/>
                <a:ext cx="337767" cy="34060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CFFF089-AD00-4CB0-A07E-9831E4325AC7}"/>
                  </a:ext>
                </a:extLst>
              </p:cNvPr>
              <p:cNvCxnSpPr>
                <a:cxnSpLocks/>
                <a:stCxn id="95" idx="4"/>
                <a:endCxn id="93" idx="0"/>
              </p:cNvCxnSpPr>
              <p:nvPr/>
            </p:nvCxnSpPr>
            <p:spPr>
              <a:xfrm flipH="1">
                <a:off x="6372087" y="1827948"/>
                <a:ext cx="5777" cy="14718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2CF82FB-FDAA-49E4-AAA5-CC87F5500868}"/>
                </a:ext>
              </a:extLst>
            </p:cNvPr>
            <p:cNvSpPr txBox="1"/>
            <p:nvPr/>
          </p:nvSpPr>
          <p:spPr>
            <a:xfrm>
              <a:off x="6315417" y="2429876"/>
              <a:ext cx="671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DDG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BDBB266-06FB-41D2-8AE4-45AC6A9072EF}"/>
              </a:ext>
            </a:extLst>
          </p:cNvPr>
          <p:cNvGrpSpPr/>
          <p:nvPr/>
        </p:nvGrpSpPr>
        <p:grpSpPr>
          <a:xfrm>
            <a:off x="5584904" y="2339408"/>
            <a:ext cx="2012115" cy="1800089"/>
            <a:chOff x="5624660" y="2998744"/>
            <a:chExt cx="2012115" cy="180008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18E483F-9D69-43CC-9FEC-5E04E037C90B}"/>
                </a:ext>
              </a:extLst>
            </p:cNvPr>
            <p:cNvGrpSpPr/>
            <p:nvPr/>
          </p:nvGrpSpPr>
          <p:grpSpPr>
            <a:xfrm>
              <a:off x="5624660" y="2998744"/>
              <a:ext cx="2012115" cy="1800089"/>
              <a:chOff x="1015655" y="3072413"/>
              <a:chExt cx="2012115" cy="1800089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1A433E1-C790-40CB-9E67-48F812C47119}"/>
                  </a:ext>
                </a:extLst>
              </p:cNvPr>
              <p:cNvSpPr txBox="1"/>
              <p:nvPr/>
            </p:nvSpPr>
            <p:spPr>
              <a:xfrm>
                <a:off x="1029265" y="308281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D908405-38B5-41E3-95B2-2DE0D4BD6535}"/>
                  </a:ext>
                </a:extLst>
              </p:cNvPr>
              <p:cNvSpPr txBox="1"/>
              <p:nvPr/>
            </p:nvSpPr>
            <p:spPr>
              <a:xfrm>
                <a:off x="1015655" y="44723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93DF71-7F2B-467F-97D8-A2C43382F252}"/>
                  </a:ext>
                </a:extLst>
              </p:cNvPr>
              <p:cNvSpPr txBox="1"/>
              <p:nvPr/>
            </p:nvSpPr>
            <p:spPr>
              <a:xfrm>
                <a:off x="2713260" y="307241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0287F0F-1287-4ED8-A71E-E9DF2B675510}"/>
                  </a:ext>
                </a:extLst>
              </p:cNvPr>
              <p:cNvSpPr txBox="1"/>
              <p:nvPr/>
            </p:nvSpPr>
            <p:spPr>
              <a:xfrm>
                <a:off x="2713260" y="376309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5E404C5-FEEA-4C8C-9C29-9A99F81B88E7}"/>
                </a:ext>
              </a:extLst>
            </p:cNvPr>
            <p:cNvSpPr txBox="1"/>
            <p:nvPr/>
          </p:nvSpPr>
          <p:spPr>
            <a:xfrm>
              <a:off x="5624660" y="369556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503DF6-BD38-4649-823E-55B52B706C95}"/>
              </a:ext>
            </a:extLst>
          </p:cNvPr>
          <p:cNvSpPr/>
          <p:nvPr/>
        </p:nvSpPr>
        <p:spPr>
          <a:xfrm>
            <a:off x="8198014" y="2240654"/>
            <a:ext cx="574969" cy="53023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E39BD8A-FAC8-4426-A494-C583773D675E}"/>
              </a:ext>
            </a:extLst>
          </p:cNvPr>
          <p:cNvSpPr txBox="1"/>
          <p:nvPr/>
        </p:nvSpPr>
        <p:spPr>
          <a:xfrm>
            <a:off x="7597615" y="1913090"/>
            <a:ext cx="66396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9C1062-738D-4BA2-A99E-129E182D4046}"/>
              </a:ext>
            </a:extLst>
          </p:cNvPr>
          <p:cNvSpPr txBox="1"/>
          <p:nvPr/>
        </p:nvSpPr>
        <p:spPr>
          <a:xfrm>
            <a:off x="7705659" y="2355556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5E4B76A-0D65-422B-BE06-87CF138A19F7}"/>
              </a:ext>
            </a:extLst>
          </p:cNvPr>
          <p:cNvCxnSpPr>
            <a:cxnSpLocks/>
          </p:cNvCxnSpPr>
          <p:nvPr/>
        </p:nvCxnSpPr>
        <p:spPr>
          <a:xfrm>
            <a:off x="8024654" y="2231435"/>
            <a:ext cx="11202" cy="20005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C1A4437-905F-47DC-9A66-A7EE2F37640F}"/>
              </a:ext>
            </a:extLst>
          </p:cNvPr>
          <p:cNvSpPr txBox="1"/>
          <p:nvPr/>
        </p:nvSpPr>
        <p:spPr>
          <a:xfrm>
            <a:off x="7693507" y="3022118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A7EED31-54EF-42A0-BBEE-521FD0DAF1C9}"/>
              </a:ext>
            </a:extLst>
          </p:cNvPr>
          <p:cNvCxnSpPr>
            <a:cxnSpLocks/>
          </p:cNvCxnSpPr>
          <p:nvPr/>
        </p:nvCxnSpPr>
        <p:spPr>
          <a:xfrm>
            <a:off x="8782329" y="2540203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BBBC21D-2495-4438-8E77-1EF58226025C}"/>
              </a:ext>
            </a:extLst>
          </p:cNvPr>
          <p:cNvSpPr/>
          <p:nvPr/>
        </p:nvSpPr>
        <p:spPr>
          <a:xfrm>
            <a:off x="8934776" y="2231435"/>
            <a:ext cx="511178" cy="53945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460A834-5E3B-45ED-8E96-79C91DEC3FE2}"/>
              </a:ext>
            </a:extLst>
          </p:cNvPr>
          <p:cNvSpPr/>
          <p:nvPr/>
        </p:nvSpPr>
        <p:spPr>
          <a:xfrm>
            <a:off x="8204646" y="2980529"/>
            <a:ext cx="554341" cy="52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0ECCFEF-39B8-4581-A72C-C6D53A262E16}"/>
              </a:ext>
            </a:extLst>
          </p:cNvPr>
          <p:cNvCxnSpPr>
            <a:cxnSpLocks/>
          </p:cNvCxnSpPr>
          <p:nvPr/>
        </p:nvCxnSpPr>
        <p:spPr>
          <a:xfrm>
            <a:off x="8773614" y="3262230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B44BACD-B2D3-4CD5-9ADD-B394AC82E302}"/>
              </a:ext>
            </a:extLst>
          </p:cNvPr>
          <p:cNvSpPr/>
          <p:nvPr/>
        </p:nvSpPr>
        <p:spPr>
          <a:xfrm>
            <a:off x="8922261" y="2979513"/>
            <a:ext cx="523693" cy="5285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D6389F1-A211-4FE9-B971-0FB6E2D6A89D}"/>
              </a:ext>
            </a:extLst>
          </p:cNvPr>
          <p:cNvSpPr/>
          <p:nvPr/>
        </p:nvSpPr>
        <p:spPr>
          <a:xfrm>
            <a:off x="8204645" y="3699410"/>
            <a:ext cx="568337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2D9FCD3-46C6-4B5B-8000-B326488301BD}"/>
              </a:ext>
            </a:extLst>
          </p:cNvPr>
          <p:cNvCxnSpPr>
            <a:cxnSpLocks/>
          </p:cNvCxnSpPr>
          <p:nvPr/>
        </p:nvCxnSpPr>
        <p:spPr>
          <a:xfrm>
            <a:off x="8788173" y="3970771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950E28-1DC5-4568-9570-50EA7DCE5439}"/>
              </a:ext>
            </a:extLst>
          </p:cNvPr>
          <p:cNvSpPr/>
          <p:nvPr/>
        </p:nvSpPr>
        <p:spPr>
          <a:xfrm>
            <a:off x="8915479" y="3697153"/>
            <a:ext cx="522784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BF2B5A4-089A-4E48-A2E4-7EC1714E9190}"/>
              </a:ext>
            </a:extLst>
          </p:cNvPr>
          <p:cNvSpPr/>
          <p:nvPr/>
        </p:nvSpPr>
        <p:spPr>
          <a:xfrm>
            <a:off x="8260919" y="3024841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EE9BF95-F7A8-46BC-B38B-9249B719BB23}"/>
              </a:ext>
            </a:extLst>
          </p:cNvPr>
          <p:cNvSpPr/>
          <p:nvPr/>
        </p:nvSpPr>
        <p:spPr>
          <a:xfrm>
            <a:off x="9017312" y="2300658"/>
            <a:ext cx="379849" cy="387558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EBEA0F5-D33E-4625-A42C-1A8ADC0AC447}"/>
              </a:ext>
            </a:extLst>
          </p:cNvPr>
          <p:cNvCxnSpPr>
            <a:cxnSpLocks/>
            <a:stCxn id="128" idx="4"/>
            <a:endCxn id="122" idx="0"/>
          </p:cNvCxnSpPr>
          <p:nvPr/>
        </p:nvCxnSpPr>
        <p:spPr>
          <a:xfrm flipH="1">
            <a:off x="8471592" y="2690269"/>
            <a:ext cx="1726" cy="3345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3791D2B-7987-45E6-B20F-93A105ABCBE9}"/>
              </a:ext>
            </a:extLst>
          </p:cNvPr>
          <p:cNvSpPr txBox="1"/>
          <p:nvPr/>
        </p:nvSpPr>
        <p:spPr>
          <a:xfrm>
            <a:off x="7709243" y="3692172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C22238A-31CF-4C46-934D-00BF56523DEB}"/>
              </a:ext>
            </a:extLst>
          </p:cNvPr>
          <p:cNvSpPr/>
          <p:nvPr/>
        </p:nvSpPr>
        <p:spPr>
          <a:xfrm>
            <a:off x="8268354" y="3764067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D3E6504-5106-4349-B6AC-CEF2F81671C5}"/>
              </a:ext>
            </a:extLst>
          </p:cNvPr>
          <p:cNvCxnSpPr>
            <a:cxnSpLocks/>
            <a:stCxn id="122" idx="4"/>
            <a:endCxn id="126" idx="0"/>
          </p:cNvCxnSpPr>
          <p:nvPr/>
        </p:nvCxnSpPr>
        <p:spPr>
          <a:xfrm>
            <a:off x="8471592" y="3426342"/>
            <a:ext cx="7435" cy="337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3C2C7A4-F94B-4CD7-9BB2-35DCC5B61D17}"/>
              </a:ext>
            </a:extLst>
          </p:cNvPr>
          <p:cNvSpPr/>
          <p:nvPr/>
        </p:nvSpPr>
        <p:spPr>
          <a:xfrm>
            <a:off x="8274868" y="2298366"/>
            <a:ext cx="396900" cy="3919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C30C2A-3424-4B8A-B1EB-62EBB2A47D3B}"/>
              </a:ext>
            </a:extLst>
          </p:cNvPr>
          <p:cNvSpPr txBox="1"/>
          <p:nvPr/>
        </p:nvSpPr>
        <p:spPr>
          <a:xfrm>
            <a:off x="8477051" y="179600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P&amp;R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04C4986-848E-4564-9C3B-E3A908E877B2}"/>
              </a:ext>
            </a:extLst>
          </p:cNvPr>
          <p:cNvSpPr/>
          <p:nvPr/>
        </p:nvSpPr>
        <p:spPr>
          <a:xfrm>
            <a:off x="8975815" y="3048232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A54C405-8F77-4335-B31D-BA776D2018AA}"/>
              </a:ext>
            </a:extLst>
          </p:cNvPr>
          <p:cNvGrpSpPr/>
          <p:nvPr/>
        </p:nvGrpSpPr>
        <p:grpSpPr>
          <a:xfrm>
            <a:off x="8627995" y="2413806"/>
            <a:ext cx="1383727" cy="1395807"/>
            <a:chOff x="8627995" y="3129414"/>
            <a:chExt cx="1383727" cy="139580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6512BD7-0F88-4A55-AE15-EC3D71FDB212}"/>
                </a:ext>
              </a:extLst>
            </p:cNvPr>
            <p:cNvGrpSpPr/>
            <p:nvPr/>
          </p:nvGrpSpPr>
          <p:grpSpPr>
            <a:xfrm>
              <a:off x="8627995" y="3390572"/>
              <a:ext cx="1383727" cy="1134649"/>
              <a:chOff x="8627995" y="3390572"/>
              <a:chExt cx="1383727" cy="1134649"/>
            </a:xfrm>
          </p:grpSpPr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DE941B55-AB6A-4377-A855-AB4E5E606B63}"/>
                  </a:ext>
                </a:extLst>
              </p:cNvPr>
              <p:cNvCxnSpPr>
                <a:cxnSpLocks/>
                <a:stCxn id="123" idx="4"/>
                <a:endCxn id="131" idx="0"/>
              </p:cNvCxnSpPr>
              <p:nvPr/>
            </p:nvCxnSpPr>
            <p:spPr>
              <a:xfrm>
                <a:off x="9207237" y="3390572"/>
                <a:ext cx="543740" cy="39802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E48B164-F84E-4936-8F80-2F44919C6CEF}"/>
                  </a:ext>
                </a:extLst>
              </p:cNvPr>
              <p:cNvSpPr/>
              <p:nvPr/>
            </p:nvSpPr>
            <p:spPr>
              <a:xfrm>
                <a:off x="9539556" y="3788601"/>
                <a:ext cx="422841" cy="397925"/>
              </a:xfrm>
              <a:prstGeom prst="ellipse">
                <a:avLst/>
              </a:prstGeom>
              <a:solidFill>
                <a:srgbClr val="D1D5D6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reflection endPos="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A3138B6-AF09-4A11-85B5-EFCA1C602B0C}"/>
                  </a:ext>
                </a:extLst>
              </p:cNvPr>
              <p:cNvCxnSpPr>
                <a:cxnSpLocks/>
                <a:stCxn id="131" idx="3"/>
                <a:endCxn id="126" idx="7"/>
              </p:cNvCxnSpPr>
              <p:nvPr/>
            </p:nvCxnSpPr>
            <p:spPr>
              <a:xfrm flipH="1">
                <a:off x="8627995" y="4128251"/>
                <a:ext cx="973485" cy="39697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C874DC8-4FD8-491E-AB2A-49C87891DF8D}"/>
                  </a:ext>
                </a:extLst>
              </p:cNvPr>
              <p:cNvSpPr txBox="1"/>
              <p:nvPr/>
            </p:nvSpPr>
            <p:spPr>
              <a:xfrm>
                <a:off x="9564165" y="3681913"/>
                <a:ext cx="447557" cy="5232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a</a:t>
                </a:r>
                <a:r>
                  <a:rPr kumimoji="0" lang="en-US" sz="28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</a:t>
                </a: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FC5A3C7-E9CC-4FA3-A8AD-2E4099F9F51C}"/>
                </a:ext>
              </a:extLst>
            </p:cNvPr>
            <p:cNvSpPr txBox="1"/>
            <p:nvPr/>
          </p:nvSpPr>
          <p:spPr>
            <a:xfrm>
              <a:off x="9476256" y="3129414"/>
              <a:ext cx="258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0B5D77E-961D-46A1-B3A9-C04386933B07}"/>
              </a:ext>
            </a:extLst>
          </p:cNvPr>
          <p:cNvSpPr txBox="1"/>
          <p:nvPr/>
        </p:nvSpPr>
        <p:spPr>
          <a:xfrm>
            <a:off x="7142182" y="4349417"/>
            <a:ext cx="3059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rescheduled,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route a → e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381C1A2-9FC7-4442-BA49-FD0E84462718}"/>
              </a:ext>
            </a:extLst>
          </p:cNvPr>
          <p:cNvGrpSpPr/>
          <p:nvPr/>
        </p:nvGrpSpPr>
        <p:grpSpPr>
          <a:xfrm>
            <a:off x="10073528" y="1794275"/>
            <a:ext cx="1848339" cy="2449221"/>
            <a:chOff x="10129800" y="2509883"/>
            <a:chExt cx="1848339" cy="244922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BEEA3F7-2CF6-47D8-A2C3-98399823A6B6}"/>
                </a:ext>
              </a:extLst>
            </p:cNvPr>
            <p:cNvSpPr/>
            <p:nvPr/>
          </p:nvSpPr>
          <p:spPr>
            <a:xfrm>
              <a:off x="10730199" y="2967781"/>
              <a:ext cx="574969" cy="53023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BFEE80F-3205-438D-BE12-C9CD0E7F3857}"/>
                </a:ext>
              </a:extLst>
            </p:cNvPr>
            <p:cNvSpPr txBox="1"/>
            <p:nvPr/>
          </p:nvSpPr>
          <p:spPr>
            <a:xfrm>
              <a:off x="10129800" y="2626965"/>
              <a:ext cx="6639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7E7452-271F-422E-9E06-0AE58E0EDEED}"/>
                </a:ext>
              </a:extLst>
            </p:cNvPr>
            <p:cNvSpPr txBox="1"/>
            <p:nvPr/>
          </p:nvSpPr>
          <p:spPr>
            <a:xfrm>
              <a:off x="10237844" y="3082683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ACFAB58-A9F9-4441-A479-CE4CC9063A32}"/>
                </a:ext>
              </a:extLst>
            </p:cNvPr>
            <p:cNvCxnSpPr>
              <a:cxnSpLocks/>
            </p:cNvCxnSpPr>
            <p:nvPr/>
          </p:nvCxnSpPr>
          <p:spPr>
            <a:xfrm>
              <a:off x="10556839" y="2958562"/>
              <a:ext cx="11202" cy="20005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7BFA7AD-3D43-47E9-94E2-3B98BB8083B4}"/>
                </a:ext>
              </a:extLst>
            </p:cNvPr>
            <p:cNvSpPr txBox="1"/>
            <p:nvPr/>
          </p:nvSpPr>
          <p:spPr>
            <a:xfrm>
              <a:off x="10225692" y="3749245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94203200-0C72-43FC-A53A-45733E5DD650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14" y="3267330"/>
              <a:ext cx="194145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F6DF719-2C35-487B-B67C-504B6584A75C}"/>
                </a:ext>
              </a:extLst>
            </p:cNvPr>
            <p:cNvSpPr/>
            <p:nvPr/>
          </p:nvSpPr>
          <p:spPr>
            <a:xfrm>
              <a:off x="11466961" y="2958562"/>
              <a:ext cx="511178" cy="53945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0CB28AF-A3D2-45EE-AE35-E7CF013D972D}"/>
                </a:ext>
              </a:extLst>
            </p:cNvPr>
            <p:cNvSpPr/>
            <p:nvPr/>
          </p:nvSpPr>
          <p:spPr>
            <a:xfrm>
              <a:off x="10736831" y="3707656"/>
              <a:ext cx="554341" cy="527546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8F9C446-FF9D-43CB-9627-64CFA36BC845}"/>
                </a:ext>
              </a:extLst>
            </p:cNvPr>
            <p:cNvCxnSpPr>
              <a:cxnSpLocks/>
            </p:cNvCxnSpPr>
            <p:nvPr/>
          </p:nvCxnSpPr>
          <p:spPr>
            <a:xfrm>
              <a:off x="11305799" y="3989357"/>
              <a:ext cx="194145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10A100C-B538-4B28-908D-3B905E012931}"/>
                </a:ext>
              </a:extLst>
            </p:cNvPr>
            <p:cNvSpPr/>
            <p:nvPr/>
          </p:nvSpPr>
          <p:spPr>
            <a:xfrm>
              <a:off x="11454446" y="3706640"/>
              <a:ext cx="523693" cy="52856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51D932F-53DE-4C43-B99C-52FD3FACFC8D}"/>
                </a:ext>
              </a:extLst>
            </p:cNvPr>
            <p:cNvSpPr/>
            <p:nvPr/>
          </p:nvSpPr>
          <p:spPr>
            <a:xfrm>
              <a:off x="10736830" y="4426537"/>
              <a:ext cx="568337" cy="52593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1D8CE4B8-952B-46D7-ACF5-BEF772FA8E70}"/>
                </a:ext>
              </a:extLst>
            </p:cNvPr>
            <p:cNvCxnSpPr>
              <a:cxnSpLocks/>
            </p:cNvCxnSpPr>
            <p:nvPr/>
          </p:nvCxnSpPr>
          <p:spPr>
            <a:xfrm>
              <a:off x="11320358" y="4697898"/>
              <a:ext cx="194145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573571D-D43A-4266-8E2F-6A1A4BC6C338}"/>
                </a:ext>
              </a:extLst>
            </p:cNvPr>
            <p:cNvSpPr/>
            <p:nvPr/>
          </p:nvSpPr>
          <p:spPr>
            <a:xfrm>
              <a:off x="11447664" y="4424280"/>
              <a:ext cx="522784" cy="524197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D714337-9AAA-4D48-B6DF-EF9B7D85CC7F}"/>
                </a:ext>
              </a:extLst>
            </p:cNvPr>
            <p:cNvSpPr/>
            <p:nvPr/>
          </p:nvSpPr>
          <p:spPr>
            <a:xfrm>
              <a:off x="10793104" y="3751968"/>
              <a:ext cx="421346" cy="401501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CA67FE2-2E7B-4F9C-B338-625A0C3CF817}"/>
                </a:ext>
              </a:extLst>
            </p:cNvPr>
            <p:cNvSpPr/>
            <p:nvPr/>
          </p:nvSpPr>
          <p:spPr>
            <a:xfrm>
              <a:off x="11549497" y="3027785"/>
              <a:ext cx="379849" cy="387558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E423A7DD-1D65-424B-877F-BE30A87AAF02}"/>
                </a:ext>
              </a:extLst>
            </p:cNvPr>
            <p:cNvCxnSpPr>
              <a:cxnSpLocks/>
              <a:stCxn id="162" idx="4"/>
              <a:endCxn id="156" idx="0"/>
            </p:cNvCxnSpPr>
            <p:nvPr/>
          </p:nvCxnSpPr>
          <p:spPr>
            <a:xfrm flipH="1">
              <a:off x="11003777" y="3417396"/>
              <a:ext cx="1726" cy="3345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15570CB-9695-494A-B8E9-72B4680AFBD6}"/>
                </a:ext>
              </a:extLst>
            </p:cNvPr>
            <p:cNvSpPr txBox="1"/>
            <p:nvPr/>
          </p:nvSpPr>
          <p:spPr>
            <a:xfrm>
              <a:off x="10241428" y="4419299"/>
              <a:ext cx="3145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576F092-F646-4A29-AA64-8197EBF2826F}"/>
                </a:ext>
              </a:extLst>
            </p:cNvPr>
            <p:cNvSpPr/>
            <p:nvPr/>
          </p:nvSpPr>
          <p:spPr>
            <a:xfrm>
              <a:off x="10800539" y="4491194"/>
              <a:ext cx="421346" cy="401501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e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C298D582-D07D-48A1-9851-E73DDCFE4FBC}"/>
                </a:ext>
              </a:extLst>
            </p:cNvPr>
            <p:cNvCxnSpPr>
              <a:cxnSpLocks/>
              <a:stCxn id="156" idx="4"/>
              <a:endCxn id="160" idx="0"/>
            </p:cNvCxnSpPr>
            <p:nvPr/>
          </p:nvCxnSpPr>
          <p:spPr>
            <a:xfrm>
              <a:off x="11003777" y="4153469"/>
              <a:ext cx="7435" cy="33772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2A36BD9-C3CB-4839-8CE1-0818B66E0A9A}"/>
                </a:ext>
              </a:extLst>
            </p:cNvPr>
            <p:cNvSpPr/>
            <p:nvPr/>
          </p:nvSpPr>
          <p:spPr>
            <a:xfrm>
              <a:off x="10807053" y="3025493"/>
              <a:ext cx="396900" cy="39190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D022F90-C743-414F-AD5F-11A8DAD1785B}"/>
                </a:ext>
              </a:extLst>
            </p:cNvPr>
            <p:cNvSpPr txBox="1"/>
            <p:nvPr/>
          </p:nvSpPr>
          <p:spPr>
            <a:xfrm>
              <a:off x="11009236" y="2509883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P&amp;R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EF43DA0-5231-4539-9E45-77700496D962}"/>
                </a:ext>
              </a:extLst>
            </p:cNvPr>
            <p:cNvSpPr/>
            <p:nvPr/>
          </p:nvSpPr>
          <p:spPr>
            <a:xfrm>
              <a:off x="11508000" y="4493031"/>
              <a:ext cx="421346" cy="401501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6D354F2-E0AE-43B4-91AA-BD5D252C3DAB}"/>
                </a:ext>
              </a:extLst>
            </p:cNvPr>
            <p:cNvSpPr/>
            <p:nvPr/>
          </p:nvSpPr>
          <p:spPr>
            <a:xfrm>
              <a:off x="11544232" y="3770862"/>
              <a:ext cx="379849" cy="387558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F4CC74D3-9328-4EEC-A158-79A2313F01D3}"/>
                </a:ext>
              </a:extLst>
            </p:cNvPr>
            <p:cNvCxnSpPr>
              <a:cxnSpLocks/>
              <a:stCxn id="157" idx="4"/>
              <a:endCxn id="166" idx="0"/>
            </p:cNvCxnSpPr>
            <p:nvPr/>
          </p:nvCxnSpPr>
          <p:spPr>
            <a:xfrm flipH="1">
              <a:off x="11734157" y="3415343"/>
              <a:ext cx="5265" cy="35551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E3318BC7-7834-41E1-AE21-F902EBEBF6B9}"/>
                </a:ext>
              </a:extLst>
            </p:cNvPr>
            <p:cNvCxnSpPr>
              <a:cxnSpLocks/>
              <a:stCxn id="166" idx="3"/>
              <a:endCxn id="160" idx="7"/>
            </p:cNvCxnSpPr>
            <p:nvPr/>
          </p:nvCxnSpPr>
          <p:spPr>
            <a:xfrm flipH="1">
              <a:off x="11160180" y="4101663"/>
              <a:ext cx="439680" cy="44832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0C835908-281D-4EA1-83D3-B6EA9B4B68E3}"/>
                </a:ext>
              </a:extLst>
            </p:cNvPr>
            <p:cNvCxnSpPr>
              <a:cxnSpLocks/>
              <a:stCxn id="166" idx="4"/>
              <a:endCxn id="164" idx="0"/>
            </p:cNvCxnSpPr>
            <p:nvPr/>
          </p:nvCxnSpPr>
          <p:spPr>
            <a:xfrm flipH="1">
              <a:off x="11718673" y="4158420"/>
              <a:ext cx="15484" cy="33461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DD743C4-0FA9-4371-8443-B639A7E5FAB4}"/>
                </a:ext>
              </a:extLst>
            </p:cNvPr>
            <p:cNvSpPr txBox="1"/>
            <p:nvPr/>
          </p:nvSpPr>
          <p:spPr>
            <a:xfrm>
              <a:off x="11521080" y="3651247"/>
              <a:ext cx="447557" cy="52322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  <a:r>
                <a:rPr kumimoji="0" lang="en-US" sz="280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r</a:t>
              </a:r>
              <a:endParaRPr kumimoji="0" lang="en-US" sz="28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C021475-212C-4CA7-AEBF-4870E6003F85}"/>
              </a:ext>
            </a:extLst>
          </p:cNvPr>
          <p:cNvGrpSpPr/>
          <p:nvPr/>
        </p:nvGrpSpPr>
        <p:grpSpPr>
          <a:xfrm>
            <a:off x="7095612" y="4940771"/>
            <a:ext cx="3586544" cy="646331"/>
            <a:chOff x="3131897" y="5628492"/>
            <a:chExt cx="3586544" cy="646331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262F0F2-1B15-4EB1-B73D-E8AD54B0FA8C}"/>
                </a:ext>
              </a:extLst>
            </p:cNvPr>
            <p:cNvSpPr txBox="1"/>
            <p:nvPr/>
          </p:nvSpPr>
          <p:spPr>
            <a:xfrm>
              <a:off x="3435619" y="5628492"/>
              <a:ext cx="3282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Rescheduling (+ path-sharing)</a:t>
              </a:r>
              <a:b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can enable a mapping.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0E4F60-7298-4150-8B0F-96E15E47483C}"/>
                </a:ext>
              </a:extLst>
            </p:cNvPr>
            <p:cNvSpPr txBox="1"/>
            <p:nvPr/>
          </p:nvSpPr>
          <p:spPr>
            <a:xfrm>
              <a:off x="3131897" y="56348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9FB8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►</a:t>
              </a:r>
              <a:endParaRPr lang="en-US" sz="2000" dirty="0">
                <a:solidFill>
                  <a:srgbClr val="9FB8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D2AB5-E329-422C-A9A3-083B45A5C206}"/>
              </a:ext>
            </a:extLst>
          </p:cNvPr>
          <p:cNvSpPr txBox="1"/>
          <p:nvPr/>
        </p:nvSpPr>
        <p:spPr>
          <a:xfrm>
            <a:off x="539343" y="5776703"/>
            <a:ext cx="1118374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[1]  H. Park et al., Edge-centric modulo scheduling for coarse-grained reconfigurable architectures. In PACT, 2008.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[2]  M.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Hamzeh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Epimap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using epimorphism to map applications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DAC, 2012.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3FA7-4DD3-484F-8A60-4FC9DE89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ABD8-ED9E-4A5A-AA59-C114C9A9CEF4}" type="datetime1">
              <a:rPr lang="en-US" smtClean="0"/>
              <a:t>7/8/2018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E0C1BF-947D-4351-920B-9A09C27F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23</a:t>
            </a:fld>
            <a:endParaRPr lang="en-US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4617F3AD-4119-4674-9F29-91602BAF6D60}"/>
              </a:ext>
            </a:extLst>
          </p:cNvPr>
          <p:cNvCxnSpPr>
            <a:cxnSpLocks/>
          </p:cNvCxnSpPr>
          <p:nvPr/>
        </p:nvCxnSpPr>
        <p:spPr>
          <a:xfrm flipH="1">
            <a:off x="9204132" y="2703538"/>
            <a:ext cx="1726" cy="3345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48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3" grpId="0"/>
      <p:bldP spid="44" grpId="0"/>
      <p:bldP spid="46" grpId="0"/>
      <p:bldP spid="48" grpId="0" animBg="1"/>
      <p:bldP spid="50" grpId="0" animBg="1"/>
      <p:bldP spid="53" grpId="0" animBg="1"/>
      <p:bldP spid="55" grpId="0" animBg="1"/>
      <p:bldP spid="58" grpId="0" animBg="1"/>
      <p:bldP spid="60" grpId="0" animBg="1"/>
      <p:bldP spid="61" grpId="0" animBg="1"/>
      <p:bldP spid="64" grpId="0"/>
      <p:bldP spid="66" grpId="0" animBg="1"/>
      <p:bldP spid="68" grpId="0" animBg="1"/>
      <p:bldP spid="76" grpId="0"/>
      <p:bldP spid="97" grpId="0"/>
      <p:bldP spid="109" grpId="0" animBg="1"/>
      <p:bldP spid="110" grpId="0"/>
      <p:bldP spid="111" grpId="0"/>
      <p:bldP spid="113" grpId="0"/>
      <p:bldP spid="115" grpId="0" animBg="1"/>
      <p:bldP spid="116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5" grpId="0"/>
      <p:bldP spid="126" grpId="0" animBg="1"/>
      <p:bldP spid="128" grpId="0" animBg="1"/>
      <p:bldP spid="134" grpId="0"/>
      <p:bldP spid="138" grpId="0" animBg="1"/>
      <p:bldP spid="14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9D1B-A713-4796-9405-C450292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Data Dependency via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B663-FA06-400A-9AA4-0A881E31CA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01879" y="955707"/>
            <a:ext cx="6134345" cy="4776879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GraphMinor</a:t>
            </a:r>
            <a:r>
              <a:rPr lang="en-US" sz="2400" dirty="0"/>
              <a:t>[3] and </a:t>
            </a:r>
            <a:r>
              <a:rPr lang="en-US" sz="2400" dirty="0" err="1"/>
              <a:t>REGIMap</a:t>
            </a:r>
            <a:r>
              <a:rPr lang="en-US" sz="2400" dirty="0"/>
              <a:t>[4] allow routing dependency via registers.</a:t>
            </a:r>
          </a:p>
          <a:p>
            <a:pPr lvl="1" algn="just"/>
            <a:r>
              <a:rPr lang="en-US" sz="2000" dirty="0"/>
              <a:t>To route the data dependency via register file of a PE, both the dependent operations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000" dirty="0"/>
              <a:t> and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/>
              <a:t>) must be placed on the same PE.</a:t>
            </a:r>
          </a:p>
          <a:p>
            <a:pPr lvl="1" algn="just"/>
            <a:r>
              <a:rPr lang="en-US" sz="2000" dirty="0"/>
              <a:t>Typically, for CGRA with local/distributed registers, target PE should have enough registers available to route the data dependency.</a:t>
            </a:r>
          </a:p>
          <a:p>
            <a:pPr lvl="2" algn="just"/>
            <a:r>
              <a:rPr lang="en-US" sz="2000" dirty="0"/>
              <a:t>E.g., dependency e → a is routed only if the PE1 have 2 registers.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Challenge?</a:t>
            </a:r>
          </a:p>
          <a:p>
            <a:pPr lvl="1" algn="just"/>
            <a:r>
              <a:rPr lang="en-US" sz="2000" dirty="0"/>
              <a:t>Routing dependency by efficiently utilizing distributed registers of different PEs.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4F8F0-4A00-4A3D-83F6-944EC52E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41B-2C65-433B-BEC3-2112E374BC55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4AB9-F783-4A2F-A13E-C663911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EDE8C-6481-46CA-A496-2C569FF91416}"/>
              </a:ext>
            </a:extLst>
          </p:cNvPr>
          <p:cNvSpPr/>
          <p:nvPr/>
        </p:nvSpPr>
        <p:spPr>
          <a:xfrm>
            <a:off x="4126049" y="2696900"/>
            <a:ext cx="441274" cy="4055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0B9D2D-69FA-4288-AD05-ECEAAA4267A5}"/>
              </a:ext>
            </a:extLst>
          </p:cNvPr>
          <p:cNvSpPr/>
          <p:nvPr/>
        </p:nvSpPr>
        <p:spPr>
          <a:xfrm>
            <a:off x="4117888" y="3724086"/>
            <a:ext cx="383276" cy="40309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F0967-05AB-41C1-9E26-B5F90BDFC9C9}"/>
              </a:ext>
            </a:extLst>
          </p:cNvPr>
          <p:cNvSpPr txBox="1"/>
          <p:nvPr/>
        </p:nvSpPr>
        <p:spPr>
          <a:xfrm>
            <a:off x="2563775" y="176848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BD8353-66DE-4C6A-8CE9-B58E32201430}"/>
              </a:ext>
            </a:extLst>
          </p:cNvPr>
          <p:cNvSpPr txBox="1"/>
          <p:nvPr/>
        </p:nvSpPr>
        <p:spPr>
          <a:xfrm>
            <a:off x="2574632" y="2182017"/>
            <a:ext cx="261610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3FA52C-CD16-4111-BDDE-4DFDC6D1E53A}"/>
              </a:ext>
            </a:extLst>
          </p:cNvPr>
          <p:cNvCxnSpPr>
            <a:cxnSpLocks/>
          </p:cNvCxnSpPr>
          <p:nvPr/>
        </p:nvCxnSpPr>
        <p:spPr>
          <a:xfrm flipH="1">
            <a:off x="2886623" y="2056932"/>
            <a:ext cx="13396" cy="30615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5D9228-EE49-41F7-8729-3CBFD3C4CC44}"/>
              </a:ext>
            </a:extLst>
          </p:cNvPr>
          <p:cNvSpPr txBox="1"/>
          <p:nvPr/>
        </p:nvSpPr>
        <p:spPr>
          <a:xfrm>
            <a:off x="2376656" y="2749159"/>
            <a:ext cx="4940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2B613F-7807-4CD0-AD94-5E4AD27D2D42}"/>
              </a:ext>
            </a:extLst>
          </p:cNvPr>
          <p:cNvSpPr txBox="1"/>
          <p:nvPr/>
        </p:nvSpPr>
        <p:spPr>
          <a:xfrm>
            <a:off x="2351781" y="3770790"/>
            <a:ext cx="4940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t+3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096502-C869-48A4-9701-E24B65B1A2D1}"/>
              </a:ext>
            </a:extLst>
          </p:cNvPr>
          <p:cNvSpPr/>
          <p:nvPr/>
        </p:nvSpPr>
        <p:spPr>
          <a:xfrm>
            <a:off x="3333142" y="2183170"/>
            <a:ext cx="391422" cy="4055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3CF459-7D20-45A9-B0B2-760918145BAC}"/>
              </a:ext>
            </a:extLst>
          </p:cNvPr>
          <p:cNvSpPr/>
          <p:nvPr/>
        </p:nvSpPr>
        <p:spPr>
          <a:xfrm>
            <a:off x="3725303" y="2184292"/>
            <a:ext cx="272539" cy="403636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C27C1D-670A-4FBF-9E6F-BFD4BEFF3507}"/>
              </a:ext>
            </a:extLst>
          </p:cNvPr>
          <p:cNvCxnSpPr>
            <a:cxnSpLocks/>
          </p:cNvCxnSpPr>
          <p:nvPr/>
        </p:nvCxnSpPr>
        <p:spPr>
          <a:xfrm>
            <a:off x="4013102" y="2394294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E8DE2-6A36-4DF4-898B-6BE9980B4A37}"/>
              </a:ext>
            </a:extLst>
          </p:cNvPr>
          <p:cNvSpPr/>
          <p:nvPr/>
        </p:nvSpPr>
        <p:spPr>
          <a:xfrm>
            <a:off x="4131898" y="2182017"/>
            <a:ext cx="371665" cy="4055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599B65-451D-4E9C-BB6D-0685BC665676}"/>
              </a:ext>
            </a:extLst>
          </p:cNvPr>
          <p:cNvSpPr/>
          <p:nvPr/>
        </p:nvSpPr>
        <p:spPr>
          <a:xfrm>
            <a:off x="4508567" y="2178819"/>
            <a:ext cx="206586" cy="407956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60F604-B77C-450E-97C2-DFFB1DC16215}"/>
              </a:ext>
            </a:extLst>
          </p:cNvPr>
          <p:cNvSpPr/>
          <p:nvPr/>
        </p:nvSpPr>
        <p:spPr>
          <a:xfrm>
            <a:off x="3327295" y="2698053"/>
            <a:ext cx="398445" cy="4055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90DDA-E2B8-4B6D-A12B-0EE6D7A2FC92}"/>
              </a:ext>
            </a:extLst>
          </p:cNvPr>
          <p:cNvSpPr/>
          <p:nvPr/>
        </p:nvSpPr>
        <p:spPr>
          <a:xfrm>
            <a:off x="3719454" y="2703987"/>
            <a:ext cx="281874" cy="39882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A7CBEB-16FD-4F0D-B7C6-60CD750B90CD}"/>
              </a:ext>
            </a:extLst>
          </p:cNvPr>
          <p:cNvCxnSpPr>
            <a:cxnSpLocks/>
          </p:cNvCxnSpPr>
          <p:nvPr/>
        </p:nvCxnSpPr>
        <p:spPr>
          <a:xfrm>
            <a:off x="4007254" y="2909177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9152A5D-E701-4AD3-9155-6A59EE120E8A}"/>
              </a:ext>
            </a:extLst>
          </p:cNvPr>
          <p:cNvSpPr/>
          <p:nvPr/>
        </p:nvSpPr>
        <p:spPr>
          <a:xfrm>
            <a:off x="4510446" y="2695366"/>
            <a:ext cx="201388" cy="40629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AF5219-0210-4A71-B2BC-DBDEA2F12E1F}"/>
              </a:ext>
            </a:extLst>
          </p:cNvPr>
          <p:cNvSpPr/>
          <p:nvPr/>
        </p:nvSpPr>
        <p:spPr>
          <a:xfrm>
            <a:off x="3321197" y="3210781"/>
            <a:ext cx="389671" cy="39180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3F407B-C235-4389-A3EF-CA5ABFB09CFE}"/>
              </a:ext>
            </a:extLst>
          </p:cNvPr>
          <p:cNvSpPr/>
          <p:nvPr/>
        </p:nvSpPr>
        <p:spPr>
          <a:xfrm>
            <a:off x="3713356" y="3212379"/>
            <a:ext cx="283964" cy="390205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9131D3-5BF7-4F98-99ED-6C5287098941}"/>
              </a:ext>
            </a:extLst>
          </p:cNvPr>
          <p:cNvSpPr/>
          <p:nvPr/>
        </p:nvSpPr>
        <p:spPr>
          <a:xfrm>
            <a:off x="3368076" y="3262461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3195D0-FAA5-4224-BB37-B74413D0BB79}"/>
              </a:ext>
            </a:extLst>
          </p:cNvPr>
          <p:cNvCxnSpPr>
            <a:cxnSpLocks/>
          </p:cNvCxnSpPr>
          <p:nvPr/>
        </p:nvCxnSpPr>
        <p:spPr>
          <a:xfrm>
            <a:off x="4001156" y="3411767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D303F49-A0F7-45D6-AB34-E5B0E61C7079}"/>
              </a:ext>
            </a:extLst>
          </p:cNvPr>
          <p:cNvSpPr/>
          <p:nvPr/>
        </p:nvSpPr>
        <p:spPr>
          <a:xfrm>
            <a:off x="4119951" y="3212918"/>
            <a:ext cx="441274" cy="38966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212E2-117F-40DD-AB62-FC10EEFECD9F}"/>
              </a:ext>
            </a:extLst>
          </p:cNvPr>
          <p:cNvSpPr/>
          <p:nvPr/>
        </p:nvSpPr>
        <p:spPr>
          <a:xfrm>
            <a:off x="4513982" y="3211609"/>
            <a:ext cx="200631" cy="392639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A5E5F7-646F-4CF7-B14A-894FC9964F5E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 flipH="1">
            <a:off x="3531817" y="2545341"/>
            <a:ext cx="5848" cy="2128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683E80A-4846-471D-8270-408FCEE83595}"/>
              </a:ext>
            </a:extLst>
          </p:cNvPr>
          <p:cNvSpPr/>
          <p:nvPr/>
        </p:nvSpPr>
        <p:spPr>
          <a:xfrm>
            <a:off x="3319134" y="3735375"/>
            <a:ext cx="392499" cy="39180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5275E7-FE64-402D-B9F4-D1E4AEA45285}"/>
              </a:ext>
            </a:extLst>
          </p:cNvPr>
          <p:cNvSpPr/>
          <p:nvPr/>
        </p:nvSpPr>
        <p:spPr>
          <a:xfrm>
            <a:off x="3711294" y="3740495"/>
            <a:ext cx="286027" cy="386683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FDC26-9D9F-41F1-A41C-DDF2244D2BA1}"/>
              </a:ext>
            </a:extLst>
          </p:cNvPr>
          <p:cNvSpPr/>
          <p:nvPr/>
        </p:nvSpPr>
        <p:spPr>
          <a:xfrm>
            <a:off x="3361890" y="3787055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510A74-8333-448D-8140-90C3476B16C6}"/>
              </a:ext>
            </a:extLst>
          </p:cNvPr>
          <p:cNvCxnSpPr>
            <a:cxnSpLocks/>
          </p:cNvCxnSpPr>
          <p:nvPr/>
        </p:nvCxnSpPr>
        <p:spPr>
          <a:xfrm>
            <a:off x="3999093" y="3936361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B0388BD-2591-4B0F-9229-A87511C5381F}"/>
              </a:ext>
            </a:extLst>
          </p:cNvPr>
          <p:cNvSpPr/>
          <p:nvPr/>
        </p:nvSpPr>
        <p:spPr>
          <a:xfrm>
            <a:off x="4500670" y="3727777"/>
            <a:ext cx="211164" cy="397833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63FD6DC-E048-4431-B0C1-80EE6CBD813E}"/>
              </a:ext>
            </a:extLst>
          </p:cNvPr>
          <p:cNvSpPr/>
          <p:nvPr/>
        </p:nvSpPr>
        <p:spPr>
          <a:xfrm>
            <a:off x="3381386" y="2243336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B0F674-2A0E-4148-80FC-CF342D44333E}"/>
              </a:ext>
            </a:extLst>
          </p:cNvPr>
          <p:cNvSpPr/>
          <p:nvPr/>
        </p:nvSpPr>
        <p:spPr>
          <a:xfrm>
            <a:off x="3375538" y="2758219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9B5174-32C0-45A7-B0A8-CA9524CDC35B}"/>
              </a:ext>
            </a:extLst>
          </p:cNvPr>
          <p:cNvCxnSpPr>
            <a:cxnSpLocks/>
            <a:stCxn id="50" idx="4"/>
            <a:endCxn id="39" idx="0"/>
          </p:cNvCxnSpPr>
          <p:nvPr/>
        </p:nvCxnSpPr>
        <p:spPr>
          <a:xfrm flipH="1">
            <a:off x="3524355" y="3060223"/>
            <a:ext cx="7462" cy="20223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65A304-044B-4250-A014-8017A21207D9}"/>
              </a:ext>
            </a:extLst>
          </p:cNvPr>
          <p:cNvCxnSpPr>
            <a:cxnSpLocks/>
            <a:stCxn id="39" idx="4"/>
            <a:endCxn id="46" idx="0"/>
          </p:cNvCxnSpPr>
          <p:nvPr/>
        </p:nvCxnSpPr>
        <p:spPr>
          <a:xfrm flipH="1">
            <a:off x="3518169" y="3564465"/>
            <a:ext cx="6186" cy="2225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55665EB-FBDA-44E0-BBD1-124EA6914A33}"/>
              </a:ext>
            </a:extLst>
          </p:cNvPr>
          <p:cNvCxnSpPr>
            <a:cxnSpLocks/>
            <a:stCxn id="49" idx="5"/>
            <a:endCxn id="88" idx="1"/>
          </p:cNvCxnSpPr>
          <p:nvPr/>
        </p:nvCxnSpPr>
        <p:spPr>
          <a:xfrm>
            <a:off x="3648172" y="2501113"/>
            <a:ext cx="541459" cy="29887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204FDF7-69C9-4C5D-BFA0-56D8F047EFEB}"/>
              </a:ext>
            </a:extLst>
          </p:cNvPr>
          <p:cNvSpPr/>
          <p:nvPr/>
        </p:nvSpPr>
        <p:spPr>
          <a:xfrm>
            <a:off x="3313605" y="4232669"/>
            <a:ext cx="402624" cy="39180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93F34A-C9DF-4C8C-868E-7A237E35E924}"/>
              </a:ext>
            </a:extLst>
          </p:cNvPr>
          <p:cNvSpPr/>
          <p:nvPr/>
        </p:nvSpPr>
        <p:spPr>
          <a:xfrm>
            <a:off x="3715290" y="4232358"/>
            <a:ext cx="271788" cy="392114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3A20A4-B08C-4A3D-9020-4EF8530FFE91}"/>
              </a:ext>
            </a:extLst>
          </p:cNvPr>
          <p:cNvCxnSpPr>
            <a:cxnSpLocks/>
          </p:cNvCxnSpPr>
          <p:nvPr/>
        </p:nvCxnSpPr>
        <p:spPr>
          <a:xfrm>
            <a:off x="3993565" y="4433655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3A55CDE-467E-4EBC-AFF4-12180A5AFEE1}"/>
              </a:ext>
            </a:extLst>
          </p:cNvPr>
          <p:cNvSpPr/>
          <p:nvPr/>
        </p:nvSpPr>
        <p:spPr>
          <a:xfrm>
            <a:off x="4112360" y="4222606"/>
            <a:ext cx="441274" cy="39201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734B0E-7DDC-4707-A044-DD344CB11897}"/>
              </a:ext>
            </a:extLst>
          </p:cNvPr>
          <p:cNvSpPr/>
          <p:nvPr/>
        </p:nvSpPr>
        <p:spPr>
          <a:xfrm>
            <a:off x="4500670" y="4222605"/>
            <a:ext cx="213943" cy="393682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719B78-6E4A-4C9C-AE62-09F28E6939EB}"/>
              </a:ext>
            </a:extLst>
          </p:cNvPr>
          <p:cNvSpPr/>
          <p:nvPr/>
        </p:nvSpPr>
        <p:spPr>
          <a:xfrm>
            <a:off x="3307889" y="4713723"/>
            <a:ext cx="441274" cy="4055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C9B621-0458-43CA-9ACD-4E9D43A533FC}"/>
              </a:ext>
            </a:extLst>
          </p:cNvPr>
          <p:cNvSpPr/>
          <p:nvPr/>
        </p:nvSpPr>
        <p:spPr>
          <a:xfrm>
            <a:off x="3727412" y="4711569"/>
            <a:ext cx="259666" cy="406913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E1B4484-3318-4F25-B92D-CBDB3E4231E5}"/>
              </a:ext>
            </a:extLst>
          </p:cNvPr>
          <p:cNvCxnSpPr>
            <a:cxnSpLocks/>
          </p:cNvCxnSpPr>
          <p:nvPr/>
        </p:nvCxnSpPr>
        <p:spPr>
          <a:xfrm>
            <a:off x="3974694" y="4917396"/>
            <a:ext cx="14401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43664C6-2780-41D4-9A1B-CB1F3BD1B757}"/>
              </a:ext>
            </a:extLst>
          </p:cNvPr>
          <p:cNvSpPr/>
          <p:nvPr/>
        </p:nvSpPr>
        <p:spPr>
          <a:xfrm>
            <a:off x="4103060" y="4716586"/>
            <a:ext cx="402422" cy="39692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4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4C6EB02-89FA-4601-BDB7-A7FEF9EF9713}"/>
              </a:ext>
            </a:extLst>
          </p:cNvPr>
          <p:cNvSpPr/>
          <p:nvPr/>
        </p:nvSpPr>
        <p:spPr>
          <a:xfrm>
            <a:off x="4499994" y="4710052"/>
            <a:ext cx="213761" cy="403454"/>
          </a:xfrm>
          <a:prstGeom prst="rect">
            <a:avLst/>
          </a:prstGeom>
          <a:solidFill>
            <a:srgbClr val="FFEBAB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sz="2000" kern="0" baseline="300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3E5325-BDD1-4937-84BB-8FA5D66821B4}"/>
              </a:ext>
            </a:extLst>
          </p:cNvPr>
          <p:cNvSpPr txBox="1"/>
          <p:nvPr/>
        </p:nvSpPr>
        <p:spPr>
          <a:xfrm>
            <a:off x="3425036" y="1923188"/>
            <a:ext cx="212500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4F1F37-1AE4-463A-BF10-3CD589DF89F9}"/>
              </a:ext>
            </a:extLst>
          </p:cNvPr>
          <p:cNvSpPr txBox="1"/>
          <p:nvPr/>
        </p:nvSpPr>
        <p:spPr>
          <a:xfrm>
            <a:off x="2374705" y="3249993"/>
            <a:ext cx="4940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t+2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9342A3-AF48-4B54-ADFB-1CD9722BC559}"/>
              </a:ext>
            </a:extLst>
          </p:cNvPr>
          <p:cNvSpPr txBox="1"/>
          <p:nvPr/>
        </p:nvSpPr>
        <p:spPr>
          <a:xfrm>
            <a:off x="2372417" y="4271227"/>
            <a:ext cx="4940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t+4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E07EC2F-6A73-4995-B16A-B609DF44D7E0}"/>
              </a:ext>
            </a:extLst>
          </p:cNvPr>
          <p:cNvCxnSpPr>
            <a:cxnSpLocks/>
          </p:cNvCxnSpPr>
          <p:nvPr/>
        </p:nvCxnSpPr>
        <p:spPr>
          <a:xfrm>
            <a:off x="1726130" y="4475634"/>
            <a:ext cx="10717" cy="668971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5363E6-9E8D-4A4B-8014-325E9CF69FF1}"/>
              </a:ext>
            </a:extLst>
          </p:cNvPr>
          <p:cNvSpPr txBox="1"/>
          <p:nvPr/>
        </p:nvSpPr>
        <p:spPr>
          <a:xfrm>
            <a:off x="3642262" y="2283245"/>
            <a:ext cx="449162" cy="338554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4ACB62-B4A4-4018-AC07-AFE020FCD17F}"/>
              </a:ext>
            </a:extLst>
          </p:cNvPr>
          <p:cNvSpPr txBox="1"/>
          <p:nvPr/>
        </p:nvSpPr>
        <p:spPr>
          <a:xfrm>
            <a:off x="3691452" y="4279902"/>
            <a:ext cx="328936" cy="338554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600" baseline="300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B5793C6-04D9-492C-A146-A928F516734E}"/>
              </a:ext>
            </a:extLst>
          </p:cNvPr>
          <p:cNvCxnSpPr>
            <a:cxnSpLocks/>
            <a:stCxn id="46" idx="4"/>
            <a:endCxn id="74" idx="0"/>
          </p:cNvCxnSpPr>
          <p:nvPr/>
        </p:nvCxnSpPr>
        <p:spPr>
          <a:xfrm>
            <a:off x="3518169" y="4089059"/>
            <a:ext cx="1664" cy="1989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D04D6E2-798D-40EA-85C7-2655B541F448}"/>
              </a:ext>
            </a:extLst>
          </p:cNvPr>
          <p:cNvSpPr/>
          <p:nvPr/>
        </p:nvSpPr>
        <p:spPr>
          <a:xfrm>
            <a:off x="3363554" y="4288051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B858769-CC86-4D8B-9655-E4B2F9D87C15}"/>
              </a:ext>
            </a:extLst>
          </p:cNvPr>
          <p:cNvSpPr/>
          <p:nvPr/>
        </p:nvSpPr>
        <p:spPr>
          <a:xfrm>
            <a:off x="3641781" y="4276714"/>
            <a:ext cx="257695" cy="58242"/>
          </a:xfrm>
          <a:custGeom>
            <a:avLst/>
            <a:gdLst>
              <a:gd name="connsiteX0" fmla="*/ 0 w 257695"/>
              <a:gd name="connsiteY0" fmla="*/ 58242 h 58242"/>
              <a:gd name="connsiteX1" fmla="*/ 66502 w 257695"/>
              <a:gd name="connsiteY1" fmla="*/ 53 h 58242"/>
              <a:gd name="connsiteX2" fmla="*/ 257695 w 257695"/>
              <a:gd name="connsiteY2" fmla="*/ 49929 h 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95" h="58242">
                <a:moveTo>
                  <a:pt x="0" y="58242"/>
                </a:moveTo>
                <a:cubicBezTo>
                  <a:pt x="11776" y="29840"/>
                  <a:pt x="23553" y="1438"/>
                  <a:pt x="66502" y="53"/>
                </a:cubicBezTo>
                <a:cubicBezTo>
                  <a:pt x="109451" y="-1332"/>
                  <a:pt x="183573" y="24298"/>
                  <a:pt x="257695" y="49929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5DF4A60-C9D7-46B4-B220-70BB31423AB3}"/>
              </a:ext>
            </a:extLst>
          </p:cNvPr>
          <p:cNvSpPr/>
          <p:nvPr/>
        </p:nvSpPr>
        <p:spPr>
          <a:xfrm>
            <a:off x="4159200" y="4773697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FB590E-D324-4296-A0B9-F35DE4AD6850}"/>
              </a:ext>
            </a:extLst>
          </p:cNvPr>
          <p:cNvCxnSpPr>
            <a:cxnSpLocks/>
            <a:stCxn id="74" idx="5"/>
            <a:endCxn id="76" idx="1"/>
          </p:cNvCxnSpPr>
          <p:nvPr/>
        </p:nvCxnSpPr>
        <p:spPr>
          <a:xfrm>
            <a:off x="3630340" y="4545828"/>
            <a:ext cx="574633" cy="27209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E53137A-ECDA-4A30-803E-BB60384A75CA}"/>
              </a:ext>
            </a:extLst>
          </p:cNvPr>
          <p:cNvSpPr txBox="1"/>
          <p:nvPr/>
        </p:nvSpPr>
        <p:spPr>
          <a:xfrm>
            <a:off x="3643634" y="2735733"/>
            <a:ext cx="449162" cy="338554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B63555-3659-4AE6-B446-4D9FFF08330B}"/>
              </a:ext>
            </a:extLst>
          </p:cNvPr>
          <p:cNvSpPr txBox="1"/>
          <p:nvPr/>
        </p:nvSpPr>
        <p:spPr>
          <a:xfrm>
            <a:off x="3641626" y="3254138"/>
            <a:ext cx="449162" cy="338554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2442B0-309E-4546-82AB-D16A448CD1E2}"/>
              </a:ext>
            </a:extLst>
          </p:cNvPr>
          <p:cNvSpPr txBox="1"/>
          <p:nvPr/>
        </p:nvSpPr>
        <p:spPr>
          <a:xfrm>
            <a:off x="3644611" y="3744646"/>
            <a:ext cx="449162" cy="338554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30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C086CF7-5EEE-417D-A922-DE643592D470}"/>
              </a:ext>
            </a:extLst>
          </p:cNvPr>
          <p:cNvSpPr txBox="1"/>
          <p:nvPr/>
        </p:nvSpPr>
        <p:spPr>
          <a:xfrm>
            <a:off x="2348904" y="4711569"/>
            <a:ext cx="4940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just" defTabSz="4572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t+5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879391-3191-45B7-A3B9-3EC16D27876E}"/>
              </a:ext>
            </a:extLst>
          </p:cNvPr>
          <p:cNvGrpSpPr/>
          <p:nvPr/>
        </p:nvGrpSpPr>
        <p:grpSpPr>
          <a:xfrm>
            <a:off x="433667" y="1743629"/>
            <a:ext cx="1127481" cy="3055657"/>
            <a:chOff x="433667" y="1743629"/>
            <a:chExt cx="1127481" cy="305565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99C9AF-E31E-4745-8834-DF94A2195E18}"/>
                </a:ext>
              </a:extLst>
            </p:cNvPr>
            <p:cNvSpPr/>
            <p:nvPr/>
          </p:nvSpPr>
          <p:spPr>
            <a:xfrm>
              <a:off x="798143" y="393630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FD2FB4-6BAA-4768-A0C6-C14A2004BF62}"/>
                </a:ext>
              </a:extLst>
            </p:cNvPr>
            <p:cNvSpPr/>
            <p:nvPr/>
          </p:nvSpPr>
          <p:spPr>
            <a:xfrm>
              <a:off x="807170" y="4458684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EAA7A1-EB35-4071-B43C-8C1AA4533B06}"/>
                </a:ext>
              </a:extLst>
            </p:cNvPr>
            <p:cNvSpPr/>
            <p:nvPr/>
          </p:nvSpPr>
          <p:spPr>
            <a:xfrm>
              <a:off x="794820" y="344522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DD37AC-3DD3-4587-8510-5E2C009A95D4}"/>
                </a:ext>
              </a:extLst>
            </p:cNvPr>
            <p:cNvSpPr/>
            <p:nvPr/>
          </p:nvSpPr>
          <p:spPr>
            <a:xfrm>
              <a:off x="1191880" y="2458639"/>
              <a:ext cx="369268" cy="32169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AAC02ED-0D75-42EE-8AF1-AB0DC3423FD0}"/>
                </a:ext>
              </a:extLst>
            </p:cNvPr>
            <p:cNvCxnSpPr>
              <a:stCxn id="7" idx="4"/>
              <a:endCxn id="8" idx="0"/>
            </p:cNvCxnSpPr>
            <p:nvPr/>
          </p:nvCxnSpPr>
          <p:spPr>
            <a:xfrm flipH="1">
              <a:off x="966312" y="4276907"/>
              <a:ext cx="715" cy="18177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08EF89-64F3-4D5A-BBF8-EC1FA12A2AC1}"/>
                </a:ext>
              </a:extLst>
            </p:cNvPr>
            <p:cNvCxnSpPr>
              <a:cxnSpLocks/>
              <a:stCxn id="9" idx="4"/>
              <a:endCxn id="7" idx="0"/>
            </p:cNvCxnSpPr>
            <p:nvPr/>
          </p:nvCxnSpPr>
          <p:spPr>
            <a:xfrm>
              <a:off x="963704" y="3785827"/>
              <a:ext cx="3323" cy="1504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A2DC4-F296-4D47-8D97-C1B1EFEE7C26}"/>
                </a:ext>
              </a:extLst>
            </p:cNvPr>
            <p:cNvSpPr/>
            <p:nvPr/>
          </p:nvSpPr>
          <p:spPr>
            <a:xfrm>
              <a:off x="779154" y="2431438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3383E4-C591-422D-A3A5-51617BB4273F}"/>
                </a:ext>
              </a:extLst>
            </p:cNvPr>
            <p:cNvSpPr/>
            <p:nvPr/>
          </p:nvSpPr>
          <p:spPr>
            <a:xfrm>
              <a:off x="788181" y="2915717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20220B-CEA6-47F6-B363-F7A5373DF0AF}"/>
                </a:ext>
              </a:extLst>
            </p:cNvPr>
            <p:cNvCxnSpPr>
              <a:cxnSpLocks/>
              <a:stCxn id="13" idx="4"/>
              <a:endCxn id="14" idx="0"/>
            </p:cNvCxnSpPr>
            <p:nvPr/>
          </p:nvCxnSpPr>
          <p:spPr>
            <a:xfrm flipH="1">
              <a:off x="947323" y="2772040"/>
              <a:ext cx="715" cy="14367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FDFF5-61F4-40B9-AC2D-A0BF22B8F259}"/>
                </a:ext>
              </a:extLst>
            </p:cNvPr>
            <p:cNvSpPr/>
            <p:nvPr/>
          </p:nvSpPr>
          <p:spPr>
            <a:xfrm>
              <a:off x="784931" y="1923599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9C54EB-FB7C-4EDF-BB69-239A230AAB52}"/>
                </a:ext>
              </a:extLst>
            </p:cNvPr>
            <p:cNvCxnSpPr>
              <a:cxnSpLocks/>
              <a:stCxn id="16" idx="4"/>
              <a:endCxn id="13" idx="0"/>
            </p:cNvCxnSpPr>
            <p:nvPr/>
          </p:nvCxnSpPr>
          <p:spPr>
            <a:xfrm flipH="1">
              <a:off x="948038" y="2264201"/>
              <a:ext cx="5777" cy="16723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759E402-5262-4EB9-B96D-D8FB1138CDAA}"/>
                </a:ext>
              </a:extLst>
            </p:cNvPr>
            <p:cNvCxnSpPr>
              <a:cxnSpLocks/>
              <a:stCxn id="14" idx="4"/>
              <a:endCxn id="9" idx="0"/>
            </p:cNvCxnSpPr>
            <p:nvPr/>
          </p:nvCxnSpPr>
          <p:spPr>
            <a:xfrm>
              <a:off x="947323" y="3256319"/>
              <a:ext cx="16381" cy="1889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A2A338-44AF-4DA3-ADE6-B018119A989E}"/>
                </a:ext>
              </a:extLst>
            </p:cNvPr>
            <p:cNvSpPr txBox="1"/>
            <p:nvPr/>
          </p:nvSpPr>
          <p:spPr>
            <a:xfrm>
              <a:off x="433667" y="2467021"/>
              <a:ext cx="38679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621BDD-A66C-4C61-90CF-A6BA439C5A06}"/>
                </a:ext>
              </a:extLst>
            </p:cNvPr>
            <p:cNvCxnSpPr>
              <a:cxnSpLocks/>
              <a:stCxn id="16" idx="5"/>
              <a:endCxn id="10" idx="1"/>
            </p:cNvCxnSpPr>
            <p:nvPr/>
          </p:nvCxnSpPr>
          <p:spPr>
            <a:xfrm>
              <a:off x="1073233" y="2214321"/>
              <a:ext cx="172725" cy="2914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A9B09A-C6C1-4F1B-9AAE-A1738F7E2E25}"/>
                </a:ext>
              </a:extLst>
            </p:cNvPr>
            <p:cNvSpPr/>
            <p:nvPr/>
          </p:nvSpPr>
          <p:spPr>
            <a:xfrm>
              <a:off x="672257" y="1743629"/>
              <a:ext cx="229478" cy="2687903"/>
            </a:xfrm>
            <a:custGeom>
              <a:avLst/>
              <a:gdLst>
                <a:gd name="connsiteX0" fmla="*/ 248840 w 267890"/>
                <a:gd name="connsiteY0" fmla="*/ 2504346 h 2687903"/>
                <a:gd name="connsiteX1" fmla="*/ 96440 w 267890"/>
                <a:gd name="connsiteY1" fmla="*/ 2637696 h 2687903"/>
                <a:gd name="connsiteX2" fmla="*/ 1190 w 267890"/>
                <a:gd name="connsiteY2" fmla="*/ 1761396 h 2687903"/>
                <a:gd name="connsiteX3" fmla="*/ 58340 w 267890"/>
                <a:gd name="connsiteY3" fmla="*/ 104046 h 2687903"/>
                <a:gd name="connsiteX4" fmla="*/ 267890 w 267890"/>
                <a:gd name="connsiteY4" fmla="*/ 180246 h 268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0" h="2687903">
                  <a:moveTo>
                    <a:pt x="248840" y="2504346"/>
                  </a:moveTo>
                  <a:cubicBezTo>
                    <a:pt x="193277" y="2632933"/>
                    <a:pt x="137715" y="2761521"/>
                    <a:pt x="96440" y="2637696"/>
                  </a:cubicBezTo>
                  <a:cubicBezTo>
                    <a:pt x="55165" y="2513871"/>
                    <a:pt x="7540" y="2183671"/>
                    <a:pt x="1190" y="1761396"/>
                  </a:cubicBezTo>
                  <a:cubicBezTo>
                    <a:pt x="-5160" y="1339121"/>
                    <a:pt x="13890" y="367571"/>
                    <a:pt x="58340" y="104046"/>
                  </a:cubicBezTo>
                  <a:cubicBezTo>
                    <a:pt x="102790" y="-159479"/>
                    <a:pt x="213915" y="158021"/>
                    <a:pt x="267890" y="180246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8B0D36-3F4E-4795-B12F-79F91755B1FF}"/>
                </a:ext>
              </a:extLst>
            </p:cNvPr>
            <p:cNvSpPr/>
            <p:nvPr/>
          </p:nvSpPr>
          <p:spPr>
            <a:xfrm>
              <a:off x="1229808" y="3933458"/>
              <a:ext cx="329746" cy="33949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BCFE701-6561-4088-910F-3F8296B958B0}"/>
                </a:ext>
              </a:extLst>
            </p:cNvPr>
            <p:cNvCxnSpPr>
              <a:cxnSpLocks/>
              <a:stCxn id="9" idx="5"/>
              <a:endCxn id="84" idx="1"/>
            </p:cNvCxnSpPr>
            <p:nvPr/>
          </p:nvCxnSpPr>
          <p:spPr>
            <a:xfrm>
              <a:off x="1083122" y="3735947"/>
              <a:ext cx="194976" cy="24722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BA7B203B-99CC-46DD-8E1D-5A426E4A387D}"/>
              </a:ext>
            </a:extLst>
          </p:cNvPr>
          <p:cNvSpPr/>
          <p:nvPr/>
        </p:nvSpPr>
        <p:spPr>
          <a:xfrm>
            <a:off x="4133121" y="4267905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37860C9-4A30-4686-A9EF-F3AF2A6BE233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3612705" y="4005246"/>
            <a:ext cx="566189" cy="3068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F1A8471F-5B2D-4B17-AB46-1D30257C9794}"/>
              </a:ext>
            </a:extLst>
          </p:cNvPr>
          <p:cNvSpPr/>
          <p:nvPr/>
        </p:nvSpPr>
        <p:spPr>
          <a:xfrm>
            <a:off x="4143858" y="2755763"/>
            <a:ext cx="312559" cy="30200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 defTabSz="457200"/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A30214-DD6F-4617-8351-A8BE1B2B83E0}"/>
              </a:ext>
            </a:extLst>
          </p:cNvPr>
          <p:cNvSpPr txBox="1"/>
          <p:nvPr/>
        </p:nvSpPr>
        <p:spPr>
          <a:xfrm>
            <a:off x="4130575" y="2648068"/>
            <a:ext cx="341760" cy="43088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2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C0C9D74-9BC7-41D1-9E31-3802B6BC4CCC}"/>
              </a:ext>
            </a:extLst>
          </p:cNvPr>
          <p:cNvGrpSpPr/>
          <p:nvPr/>
        </p:nvGrpSpPr>
        <p:grpSpPr>
          <a:xfrm>
            <a:off x="209933" y="4977507"/>
            <a:ext cx="2139810" cy="460938"/>
            <a:chOff x="1649225" y="1154298"/>
            <a:chExt cx="2166744" cy="47619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4AAA353-0F56-4AE3-B6BD-0A2CEE2057AB}"/>
                </a:ext>
              </a:extLst>
            </p:cNvPr>
            <p:cNvGrpSpPr/>
            <p:nvPr/>
          </p:nvGrpSpPr>
          <p:grpSpPr>
            <a:xfrm>
              <a:off x="1649225" y="1162106"/>
              <a:ext cx="2002706" cy="468390"/>
              <a:chOff x="3566177" y="2128224"/>
              <a:chExt cx="1513768" cy="28895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14BCA72-2014-4AC5-B0C1-4E1B7E058FF0}"/>
                  </a:ext>
                </a:extLst>
              </p:cNvPr>
              <p:cNvGrpSpPr/>
              <p:nvPr/>
            </p:nvGrpSpPr>
            <p:grpSpPr>
              <a:xfrm>
                <a:off x="3566177" y="2128224"/>
                <a:ext cx="1513768" cy="288958"/>
                <a:chOff x="6024352" y="4083809"/>
                <a:chExt cx="1513768" cy="288958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28C73D2-CF61-4A58-86AE-2A403057F4C9}"/>
                    </a:ext>
                  </a:extLst>
                </p:cNvPr>
                <p:cNvGrpSpPr/>
                <p:nvPr/>
              </p:nvGrpSpPr>
              <p:grpSpPr>
                <a:xfrm>
                  <a:off x="6024352" y="4083809"/>
                  <a:ext cx="1513768" cy="288958"/>
                  <a:chOff x="6236580" y="4047301"/>
                  <a:chExt cx="1513768" cy="288958"/>
                </a:xfrm>
              </p:grpSpPr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03DC21D7-E798-4674-A433-8CD113B61E2D}"/>
                      </a:ext>
                    </a:extLst>
                  </p:cNvPr>
                  <p:cNvSpPr txBox="1"/>
                  <p:nvPr/>
                </p:nvSpPr>
                <p:spPr>
                  <a:xfrm>
                    <a:off x="6252139" y="4066461"/>
                    <a:ext cx="237725" cy="2468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9B163CE3-8D7C-4E01-917B-1C54F340F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4250" y="4217596"/>
                    <a:ext cx="304589" cy="0"/>
                  </a:xfrm>
                  <a:prstGeom prst="straightConnector1">
                    <a:avLst/>
                  </a:prstGeom>
                  <a:solidFill>
                    <a:srgbClr val="254793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96B4650-076E-4713-A8E7-D4C767118A27}"/>
                      </a:ext>
                    </a:extLst>
                  </p:cNvPr>
                  <p:cNvSpPr/>
                  <p:nvPr/>
                </p:nvSpPr>
                <p:spPr>
                  <a:xfrm>
                    <a:off x="6236580" y="4049059"/>
                    <a:ext cx="608501" cy="2872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DB16DF-9203-4BA1-A848-5D318F41E3F1}"/>
                      </a:ext>
                    </a:extLst>
                  </p:cNvPr>
                  <p:cNvSpPr txBox="1"/>
                  <p:nvPr/>
                </p:nvSpPr>
                <p:spPr>
                  <a:xfrm>
                    <a:off x="7171352" y="4053067"/>
                    <a:ext cx="237725" cy="2468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3A60218-923B-4C15-AC5F-6E304BFAE67E}"/>
                      </a:ext>
                    </a:extLst>
                  </p:cNvPr>
                  <p:cNvSpPr/>
                  <p:nvPr/>
                </p:nvSpPr>
                <p:spPr>
                  <a:xfrm>
                    <a:off x="7142597" y="4047301"/>
                    <a:ext cx="607751" cy="284809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9270400-F51F-44E7-950F-03767581F84C}"/>
                    </a:ext>
                  </a:extLst>
                </p:cNvPr>
                <p:cNvSpPr txBox="1"/>
                <p:nvPr/>
              </p:nvSpPr>
              <p:spPr>
                <a:xfrm>
                  <a:off x="6324166" y="4085019"/>
                  <a:ext cx="314380" cy="284809"/>
                </a:xfrm>
                <a:prstGeom prst="rect">
                  <a:avLst/>
                </a:prstGeom>
                <a:solidFill>
                  <a:srgbClr val="FFEBAB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5CDCE78-90C4-4580-BC6A-C7FBB40C59B1}"/>
                  </a:ext>
                </a:extLst>
              </p:cNvPr>
              <p:cNvSpPr txBox="1"/>
              <p:nvPr/>
            </p:nvSpPr>
            <p:spPr>
              <a:xfrm>
                <a:off x="3845498" y="2146352"/>
                <a:ext cx="443990" cy="22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B505FC1-5892-4DA8-B44F-F63C0D9B48F6}"/>
                </a:ext>
              </a:extLst>
            </p:cNvPr>
            <p:cNvSpPr txBox="1"/>
            <p:nvPr/>
          </p:nvSpPr>
          <p:spPr>
            <a:xfrm>
              <a:off x="3249420" y="1154298"/>
              <a:ext cx="415923" cy="461665"/>
            </a:xfrm>
            <a:prstGeom prst="rect">
              <a:avLst/>
            </a:prstGeom>
            <a:solidFill>
              <a:srgbClr val="FFEBAB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990ECD2-4F75-4E53-BBAE-629DFE84D71A}"/>
                </a:ext>
              </a:extLst>
            </p:cNvPr>
            <p:cNvSpPr txBox="1"/>
            <p:nvPr/>
          </p:nvSpPr>
          <p:spPr>
            <a:xfrm>
              <a:off x="3228573" y="1191491"/>
              <a:ext cx="58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R1</a:t>
              </a: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7854D8D-E2B4-4CF8-B288-72B17F7B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708"/>
            <a:ext cx="5729166" cy="755848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6F9C3A1-A2B4-4BE8-B666-92FF8C2F5BB6}"/>
              </a:ext>
            </a:extLst>
          </p:cNvPr>
          <p:cNvGrpSpPr/>
          <p:nvPr/>
        </p:nvGrpSpPr>
        <p:grpSpPr>
          <a:xfrm>
            <a:off x="2857550" y="3838378"/>
            <a:ext cx="942445" cy="1263526"/>
            <a:chOff x="2857550" y="3838378"/>
            <a:chExt cx="942445" cy="12635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9603150-7174-4858-8985-49F9AF805A98}"/>
                </a:ext>
              </a:extLst>
            </p:cNvPr>
            <p:cNvSpPr txBox="1"/>
            <p:nvPr/>
          </p:nvSpPr>
          <p:spPr>
            <a:xfrm>
              <a:off x="2901791" y="3838378"/>
              <a:ext cx="327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0000"/>
                  </a:solidFill>
                  <a:latin typeface="Calibri" panose="020F0502020204030204"/>
                </a:rPr>
                <a:t>?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050599-A641-42BE-B355-CF862B7BBA0F}"/>
                </a:ext>
              </a:extLst>
            </p:cNvPr>
            <p:cNvSpPr txBox="1"/>
            <p:nvPr/>
          </p:nvSpPr>
          <p:spPr>
            <a:xfrm>
              <a:off x="2857550" y="4355467"/>
              <a:ext cx="518091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i-1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7944A19-E4D4-4381-ADEC-523B68601FC7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>
              <a:off x="3502771" y="4016696"/>
              <a:ext cx="297224" cy="74844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A6EE581-28C5-494F-989F-C7F016E16552}"/>
                </a:ext>
              </a:extLst>
            </p:cNvPr>
            <p:cNvSpPr/>
            <p:nvPr/>
          </p:nvSpPr>
          <p:spPr>
            <a:xfrm>
              <a:off x="3346491" y="4765145"/>
              <a:ext cx="312559" cy="302004"/>
            </a:xfrm>
            <a:prstGeom prst="ellipse">
              <a:avLst/>
            </a:prstGeom>
            <a:solidFill>
              <a:srgbClr val="FFD966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/>
              <a:r>
                <a:rPr lang="en-US" sz="2200" kern="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C4B64DD-9F82-4D6B-8759-8B3C7CF00964}"/>
                </a:ext>
              </a:extLst>
            </p:cNvPr>
            <p:cNvSpPr txBox="1"/>
            <p:nvPr/>
          </p:nvSpPr>
          <p:spPr>
            <a:xfrm>
              <a:off x="2946834" y="4763350"/>
              <a:ext cx="504293" cy="33855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i+1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49B6CA6-01BB-4EC0-B18D-3E70C3492152}"/>
              </a:ext>
            </a:extLst>
          </p:cNvPr>
          <p:cNvSpPr txBox="1"/>
          <p:nvPr/>
        </p:nvSpPr>
        <p:spPr>
          <a:xfrm>
            <a:off x="539343" y="5776703"/>
            <a:ext cx="111837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[3]  L.  Chen et al., Graph minor approach for application mapping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ACM TRETS, 2014.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[4]  M.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Hamzeh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Register-aware application mapping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DAC, 2013.</a:t>
            </a:r>
          </a:p>
        </p:txBody>
      </p:sp>
    </p:spTree>
    <p:extLst>
      <p:ext uri="{BB962C8B-B14F-4D97-AF65-F5344CB8AC3E}">
        <p14:creationId xmlns:p14="http://schemas.microsoft.com/office/powerpoint/2010/main" val="73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2" grpId="0" animBg="1"/>
      <p:bldP spid="23" grpId="0"/>
      <p:bldP spid="24" grpId="0"/>
      <p:bldP spid="26" grpId="0"/>
      <p:bldP spid="27" grpId="0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/>
      <p:bldP spid="65" grpId="0"/>
      <p:bldP spid="66" grpId="0"/>
      <p:bldP spid="71" grpId="0"/>
      <p:bldP spid="72" grpId="0"/>
      <p:bldP spid="74" grpId="0" animBg="1"/>
      <p:bldP spid="75" grpId="0" animBg="1"/>
      <p:bldP spid="76" grpId="0" animBg="1"/>
      <p:bldP spid="78" grpId="0"/>
      <p:bldP spid="79" grpId="0"/>
      <p:bldP spid="80" grpId="0"/>
      <p:bldP spid="81" grpId="0"/>
      <p:bldP spid="86" grpId="0" animBg="1"/>
      <p:bldP spid="88" grpId="0" animBg="1"/>
      <p:bldP spid="89" grpId="0"/>
      <p:bldP spid="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985-298C-4853-8918-E8B142C3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Data Dependency via Memory</a:t>
            </a:r>
          </a:p>
        </p:txBody>
      </p:sp>
      <p:sp>
        <p:nvSpPr>
          <p:cNvPr id="231" name="Content Placeholder 2">
            <a:extLst>
              <a:ext uri="{FF2B5EF4-FFF2-40B4-BE49-F238E27FC236}">
                <a16:creationId xmlns:a16="http://schemas.microsoft.com/office/drawing/2014/main" id="{0852C23A-39CB-495F-ADA2-E4B8E27F62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18170" y="924543"/>
            <a:ext cx="6350974" cy="5092809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/>
              <a:t>MEMMap</a:t>
            </a:r>
            <a:r>
              <a:rPr lang="en-US" sz="2200" dirty="0"/>
              <a:t> [5] statically determines to manage values with large lifetime in memory, avoiding the need of re-scheduling DDG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</a:rPr>
              <a:t>Challenges ?</a:t>
            </a:r>
          </a:p>
          <a:p>
            <a:pPr lvl="1" algn="just"/>
            <a:r>
              <a:rPr lang="en-US" sz="2000" dirty="0"/>
              <a:t>Routing data dependency via memory (spilling) requires additional memory operations, and without re-scheduling the DDG, they might not be mapped!</a:t>
            </a:r>
          </a:p>
          <a:p>
            <a:pPr lvl="1" algn="just"/>
            <a:r>
              <a:rPr lang="en-US" sz="2000" dirty="0"/>
              <a:t>With sufficient registers and PEs, such dependencies might be better managed via registers. </a:t>
            </a:r>
          </a:p>
          <a:p>
            <a:pPr lvl="1" algn="just"/>
            <a:r>
              <a:rPr lang="en-US" sz="2000" dirty="0"/>
              <a:t>For a resource-constrained CGRA target, the variable value has to be spilled, even though its lifetime is less than the pre-set threshold.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7C1D3A5-AAE4-428F-9A78-71951F587615}"/>
              </a:ext>
            </a:extLst>
          </p:cNvPr>
          <p:cNvSpPr txBox="1"/>
          <p:nvPr/>
        </p:nvSpPr>
        <p:spPr>
          <a:xfrm>
            <a:off x="340444" y="5934576"/>
            <a:ext cx="1138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[5]  S. Yin et al., Memory-aware loop mapping on coarse-grained reconfigurable architectures. IEEE TVLSI, 2016.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9133174-0534-48CF-BD3C-1A1BA4E9B6B7}"/>
              </a:ext>
            </a:extLst>
          </p:cNvPr>
          <p:cNvGrpSpPr/>
          <p:nvPr/>
        </p:nvGrpSpPr>
        <p:grpSpPr>
          <a:xfrm>
            <a:off x="472632" y="1805982"/>
            <a:ext cx="1381230" cy="3396264"/>
            <a:chOff x="480090" y="2235910"/>
            <a:chExt cx="949435" cy="2449517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27049E2-B700-4D9C-A54F-EDF2631B5B61}"/>
                </a:ext>
              </a:extLst>
            </p:cNvPr>
            <p:cNvSpPr/>
            <p:nvPr/>
          </p:nvSpPr>
          <p:spPr>
            <a:xfrm>
              <a:off x="1091758" y="2778226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9E490EF-0EF9-409E-B64F-584441C5037F}"/>
                </a:ext>
              </a:extLst>
            </p:cNvPr>
            <p:cNvSpPr/>
            <p:nvPr/>
          </p:nvSpPr>
          <p:spPr>
            <a:xfrm>
              <a:off x="1099721" y="3303594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B4F5A20A-6088-429B-9CAC-7B834BD295E2}"/>
                </a:ext>
              </a:extLst>
            </p:cNvPr>
            <p:cNvSpPr/>
            <p:nvPr/>
          </p:nvSpPr>
          <p:spPr>
            <a:xfrm>
              <a:off x="832673" y="2235910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534C92B-D412-4886-A797-40937F69607A}"/>
                </a:ext>
              </a:extLst>
            </p:cNvPr>
            <p:cNvCxnSpPr>
              <a:cxnSpLocks/>
              <a:stCxn id="236" idx="5"/>
              <a:endCxn id="234" idx="0"/>
            </p:cNvCxnSpPr>
            <p:nvPr/>
          </p:nvCxnSpPr>
          <p:spPr>
            <a:xfrm>
              <a:off x="1120975" y="2526632"/>
              <a:ext cx="139667" cy="25159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2583C61-43E7-4FA9-8649-9C3FA72FCBA5}"/>
                </a:ext>
              </a:extLst>
            </p:cNvPr>
            <p:cNvSpPr/>
            <p:nvPr/>
          </p:nvSpPr>
          <p:spPr>
            <a:xfrm>
              <a:off x="620454" y="3827019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f</a:t>
              </a:r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26911D58-1BC5-42F5-8CA8-8FDCA91CF295}"/>
                </a:ext>
              </a:extLst>
            </p:cNvPr>
            <p:cNvCxnSpPr>
              <a:cxnSpLocks/>
              <a:stCxn id="241" idx="5"/>
              <a:endCxn id="235" idx="1"/>
            </p:cNvCxnSpPr>
            <p:nvPr/>
          </p:nvCxnSpPr>
          <p:spPr>
            <a:xfrm>
              <a:off x="934235" y="3056980"/>
              <a:ext cx="212097" cy="29649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1CF68E8F-C1CE-4106-896B-1E4A39A96B6F}"/>
                </a:ext>
              </a:extLst>
            </p:cNvPr>
            <p:cNvCxnSpPr>
              <a:cxnSpLocks/>
              <a:stCxn id="236" idx="3"/>
              <a:endCxn id="241" idx="0"/>
            </p:cNvCxnSpPr>
            <p:nvPr/>
          </p:nvCxnSpPr>
          <p:spPr>
            <a:xfrm flipH="1">
              <a:off x="807153" y="2526632"/>
              <a:ext cx="74985" cy="2684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DF63175-3273-4084-A1BE-072B8E5AFC5F}"/>
                </a:ext>
              </a:extLst>
            </p:cNvPr>
            <p:cNvSpPr/>
            <p:nvPr/>
          </p:nvSpPr>
          <p:spPr>
            <a:xfrm>
              <a:off x="627432" y="2795064"/>
              <a:ext cx="359442" cy="30685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D5A86A6-353F-405E-A8A7-80B6A2E91E25}"/>
                </a:ext>
              </a:extLst>
            </p:cNvPr>
            <p:cNvSpPr/>
            <p:nvPr/>
          </p:nvSpPr>
          <p:spPr>
            <a:xfrm>
              <a:off x="641190" y="3302784"/>
              <a:ext cx="318283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E384BD33-7A0C-481C-83D1-76CCBF80360F}"/>
                </a:ext>
              </a:extLst>
            </p:cNvPr>
            <p:cNvCxnSpPr>
              <a:cxnSpLocks/>
              <a:stCxn id="241" idx="4"/>
              <a:endCxn id="242" idx="0"/>
            </p:cNvCxnSpPr>
            <p:nvPr/>
          </p:nvCxnSpPr>
          <p:spPr>
            <a:xfrm flipH="1">
              <a:off x="800332" y="3101918"/>
              <a:ext cx="6821" cy="2008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CE533DCB-9CFD-4DAC-AB10-DEBBF659D821}"/>
                </a:ext>
              </a:extLst>
            </p:cNvPr>
            <p:cNvCxnSpPr>
              <a:cxnSpLocks/>
              <a:stCxn id="242" idx="4"/>
              <a:endCxn id="238" idx="0"/>
            </p:cNvCxnSpPr>
            <p:nvPr/>
          </p:nvCxnSpPr>
          <p:spPr>
            <a:xfrm flipH="1">
              <a:off x="789338" y="3643386"/>
              <a:ext cx="10994" cy="1836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981115E-B351-4FBE-A745-4DC57CE88DAA}"/>
                </a:ext>
              </a:extLst>
            </p:cNvPr>
            <p:cNvSpPr/>
            <p:nvPr/>
          </p:nvSpPr>
          <p:spPr>
            <a:xfrm>
              <a:off x="619147" y="434482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F9679F4-0279-4329-B326-73C7E2EEC38F}"/>
                </a:ext>
              </a:extLst>
            </p:cNvPr>
            <p:cNvCxnSpPr>
              <a:cxnSpLocks/>
              <a:stCxn id="238" idx="4"/>
              <a:endCxn id="245" idx="0"/>
            </p:cNvCxnSpPr>
            <p:nvPr/>
          </p:nvCxnSpPr>
          <p:spPr>
            <a:xfrm flipH="1">
              <a:off x="788031" y="4167621"/>
              <a:ext cx="1307" cy="17720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15A156B7-D02D-4FCC-A56A-B08EE3EFB4F6}"/>
                </a:ext>
              </a:extLst>
            </p:cNvPr>
            <p:cNvCxnSpPr>
              <a:cxnSpLocks/>
              <a:stCxn id="234" idx="1"/>
              <a:endCxn id="236" idx="4"/>
            </p:cNvCxnSpPr>
            <p:nvPr/>
          </p:nvCxnSpPr>
          <p:spPr>
            <a:xfrm flipH="1" flipV="1">
              <a:off x="1001557" y="2576512"/>
              <a:ext cx="139666" cy="25159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0D5F674-33C9-482D-9D4A-48F70F926CF3}"/>
                </a:ext>
              </a:extLst>
            </p:cNvPr>
            <p:cNvSpPr txBox="1"/>
            <p:nvPr/>
          </p:nvSpPr>
          <p:spPr>
            <a:xfrm>
              <a:off x="904657" y="2631978"/>
              <a:ext cx="386798" cy="2954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B165B0A-BA93-4E58-8A8D-00567E7AB2A6}"/>
                </a:ext>
              </a:extLst>
            </p:cNvPr>
            <p:cNvSpPr/>
            <p:nvPr/>
          </p:nvSpPr>
          <p:spPr>
            <a:xfrm>
              <a:off x="480090" y="2438575"/>
              <a:ext cx="354293" cy="1981200"/>
            </a:xfrm>
            <a:custGeom>
              <a:avLst/>
              <a:gdLst>
                <a:gd name="connsiteX0" fmla="*/ 354293 w 354293"/>
                <a:gd name="connsiteY0" fmla="*/ 0 h 1981200"/>
                <a:gd name="connsiteX1" fmla="*/ 49493 w 354293"/>
                <a:gd name="connsiteY1" fmla="*/ 381000 h 1981200"/>
                <a:gd name="connsiteX2" fmla="*/ 11393 w 354293"/>
                <a:gd name="connsiteY2" fmla="*/ 1562100 h 1981200"/>
                <a:gd name="connsiteX3" fmla="*/ 163793 w 354293"/>
                <a:gd name="connsiteY3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93" h="1981200">
                  <a:moveTo>
                    <a:pt x="354293" y="0"/>
                  </a:moveTo>
                  <a:cubicBezTo>
                    <a:pt x="230468" y="60325"/>
                    <a:pt x="106643" y="120650"/>
                    <a:pt x="49493" y="381000"/>
                  </a:cubicBezTo>
                  <a:cubicBezTo>
                    <a:pt x="-7657" y="641350"/>
                    <a:pt x="-7657" y="1295400"/>
                    <a:pt x="11393" y="1562100"/>
                  </a:cubicBezTo>
                  <a:cubicBezTo>
                    <a:pt x="30443" y="1828800"/>
                    <a:pt x="97118" y="1905000"/>
                    <a:pt x="163793" y="198120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65A21E-C110-498D-AF0B-FDD2CD492949}"/>
              </a:ext>
            </a:extLst>
          </p:cNvPr>
          <p:cNvGrpSpPr/>
          <p:nvPr/>
        </p:nvGrpSpPr>
        <p:grpSpPr>
          <a:xfrm>
            <a:off x="2678043" y="1558212"/>
            <a:ext cx="2711579" cy="3869327"/>
            <a:chOff x="2678043" y="1558212"/>
            <a:chExt cx="2711579" cy="3869327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BA491DEF-870E-4EE5-9708-D2AE55F54AB6}"/>
                </a:ext>
              </a:extLst>
            </p:cNvPr>
            <p:cNvSpPr txBox="1"/>
            <p:nvPr/>
          </p:nvSpPr>
          <p:spPr>
            <a:xfrm>
              <a:off x="2678043" y="15582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46DB30BC-03F8-4A7A-9D0D-51A0BE2B6776}"/>
                </a:ext>
              </a:extLst>
            </p:cNvPr>
            <p:cNvSpPr txBox="1"/>
            <p:nvPr/>
          </p:nvSpPr>
          <p:spPr>
            <a:xfrm>
              <a:off x="2708755" y="1966202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8A6054E-447B-4005-9A4A-1AD4A521D065}"/>
                </a:ext>
              </a:extLst>
            </p:cNvPr>
            <p:cNvCxnSpPr>
              <a:cxnSpLocks/>
            </p:cNvCxnSpPr>
            <p:nvPr/>
          </p:nvCxnSpPr>
          <p:spPr>
            <a:xfrm>
              <a:off x="3052774" y="1974482"/>
              <a:ext cx="18763" cy="339743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DC00CC7-5B39-46BB-AE17-CAC515C6CAAC}"/>
                </a:ext>
              </a:extLst>
            </p:cNvPr>
            <p:cNvSpPr txBox="1"/>
            <p:nvPr/>
          </p:nvSpPr>
          <p:spPr>
            <a:xfrm>
              <a:off x="2716606" y="2546256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6C07F20-D723-4536-A5BB-029273CAA704}"/>
                </a:ext>
              </a:extLst>
            </p:cNvPr>
            <p:cNvSpPr txBox="1"/>
            <p:nvPr/>
          </p:nvSpPr>
          <p:spPr>
            <a:xfrm>
              <a:off x="2709355" y="3902508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7E18867-E97B-4C11-8856-C4183B500C2A}"/>
                </a:ext>
              </a:extLst>
            </p:cNvPr>
            <p:cNvSpPr txBox="1"/>
            <p:nvPr/>
          </p:nvSpPr>
          <p:spPr>
            <a:xfrm>
              <a:off x="2725008" y="3206473"/>
              <a:ext cx="3145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6A9AACB-FF99-4A69-84EA-EFE2E0ED7AED}"/>
                </a:ext>
              </a:extLst>
            </p:cNvPr>
            <p:cNvSpPr txBox="1"/>
            <p:nvPr/>
          </p:nvSpPr>
          <p:spPr>
            <a:xfrm>
              <a:off x="2708903" y="4449787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9340258-5F91-4F23-9C3C-B8166AA9B23F}"/>
                </a:ext>
              </a:extLst>
            </p:cNvPr>
            <p:cNvSpPr txBox="1"/>
            <p:nvPr/>
          </p:nvSpPr>
          <p:spPr>
            <a:xfrm>
              <a:off x="2721657" y="5027429"/>
              <a:ext cx="314510" cy="4001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FCB669F9-E481-4E87-9FCF-6AFFBB6EA0B3}"/>
                </a:ext>
              </a:extLst>
            </p:cNvPr>
            <p:cNvSpPr/>
            <p:nvPr/>
          </p:nvSpPr>
          <p:spPr>
            <a:xfrm>
              <a:off x="3607837" y="1888207"/>
              <a:ext cx="441837" cy="46073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23C5D1E0-D9E4-404D-9D82-AEF42F1D3119}"/>
                </a:ext>
              </a:extLst>
            </p:cNvPr>
            <p:cNvSpPr/>
            <p:nvPr/>
          </p:nvSpPr>
          <p:spPr>
            <a:xfrm>
              <a:off x="4043290" y="1888209"/>
              <a:ext cx="224266" cy="461292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32209AD6-B005-4082-BDCD-0A2391E5FE3D}"/>
                </a:ext>
              </a:extLst>
            </p:cNvPr>
            <p:cNvCxnSpPr>
              <a:cxnSpLocks/>
              <a:stCxn id="261" idx="3"/>
            </p:cNvCxnSpPr>
            <p:nvPr/>
          </p:nvCxnSpPr>
          <p:spPr>
            <a:xfrm>
              <a:off x="4267556" y="2118855"/>
              <a:ext cx="221523" cy="8948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1B2FDE0-FC9D-40C4-8939-01B3FF27DA49}"/>
                </a:ext>
              </a:extLst>
            </p:cNvPr>
            <p:cNvSpPr/>
            <p:nvPr/>
          </p:nvSpPr>
          <p:spPr>
            <a:xfrm>
              <a:off x="4460726" y="1895381"/>
              <a:ext cx="420395" cy="45777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CFF3EDB8-49DD-448C-91F9-50CF4A4FC0B3}"/>
                </a:ext>
              </a:extLst>
            </p:cNvPr>
            <p:cNvSpPr/>
            <p:nvPr/>
          </p:nvSpPr>
          <p:spPr>
            <a:xfrm>
              <a:off x="4876407" y="1891324"/>
              <a:ext cx="220043" cy="461342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797D105-CB26-43DE-86FB-326398BEB24C}"/>
                </a:ext>
              </a:extLst>
            </p:cNvPr>
            <p:cNvSpPr/>
            <p:nvPr/>
          </p:nvSpPr>
          <p:spPr>
            <a:xfrm>
              <a:off x="3604721" y="2527845"/>
              <a:ext cx="443747" cy="453358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D99CFECF-54DB-40A8-B14D-C4A14F274A3E}"/>
                </a:ext>
              </a:extLst>
            </p:cNvPr>
            <p:cNvSpPr/>
            <p:nvPr/>
          </p:nvSpPr>
          <p:spPr>
            <a:xfrm>
              <a:off x="4036038" y="2526454"/>
              <a:ext cx="240614" cy="454750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CBB02CB3-71CC-4853-A33B-C6A4C584EF35}"/>
                </a:ext>
              </a:extLst>
            </p:cNvPr>
            <p:cNvCxnSpPr>
              <a:cxnSpLocks/>
              <a:stCxn id="266" idx="3"/>
              <a:endCxn id="268" idx="1"/>
            </p:cNvCxnSpPr>
            <p:nvPr/>
          </p:nvCxnSpPr>
          <p:spPr>
            <a:xfrm flipV="1">
              <a:off x="4276652" y="2750029"/>
              <a:ext cx="185572" cy="3799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D8FAEAB3-A3BF-4AF4-9D01-5FC3465B1F16}"/>
                </a:ext>
              </a:extLst>
            </p:cNvPr>
            <p:cNvSpPr/>
            <p:nvPr/>
          </p:nvSpPr>
          <p:spPr>
            <a:xfrm>
              <a:off x="4462224" y="2526455"/>
              <a:ext cx="417824" cy="44714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4F6BB3A1-4BD8-4065-9276-1F9FC3B9D128}"/>
                </a:ext>
              </a:extLst>
            </p:cNvPr>
            <p:cNvSpPr/>
            <p:nvPr/>
          </p:nvSpPr>
          <p:spPr>
            <a:xfrm>
              <a:off x="4873855" y="2524788"/>
              <a:ext cx="210578" cy="450602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184A1C6-4FEC-49B2-8322-DBB98D1080C2}"/>
                </a:ext>
              </a:extLst>
            </p:cNvPr>
            <p:cNvSpPr/>
            <p:nvPr/>
          </p:nvSpPr>
          <p:spPr>
            <a:xfrm>
              <a:off x="3601882" y="3150998"/>
              <a:ext cx="446585" cy="448365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F5B8F47-8E2B-4E4D-AC56-1BBFDD058A0E}"/>
                </a:ext>
              </a:extLst>
            </p:cNvPr>
            <p:cNvSpPr/>
            <p:nvPr/>
          </p:nvSpPr>
          <p:spPr>
            <a:xfrm>
              <a:off x="4048330" y="3142803"/>
              <a:ext cx="245670" cy="450340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62A8BF2-2589-418D-8FB9-1333EBF22403}"/>
                </a:ext>
              </a:extLst>
            </p:cNvPr>
            <p:cNvSpPr/>
            <p:nvPr/>
          </p:nvSpPr>
          <p:spPr>
            <a:xfrm>
              <a:off x="3657454" y="3210139"/>
              <a:ext cx="351352" cy="345602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5C0EC6DA-64A4-4B74-912F-3DEA76381B32}"/>
                </a:ext>
              </a:extLst>
            </p:cNvPr>
            <p:cNvCxnSpPr>
              <a:cxnSpLocks/>
              <a:stCxn id="271" idx="3"/>
              <a:endCxn id="276" idx="2"/>
            </p:cNvCxnSpPr>
            <p:nvPr/>
          </p:nvCxnSpPr>
          <p:spPr>
            <a:xfrm flipV="1">
              <a:off x="4294001" y="3360525"/>
              <a:ext cx="206550" cy="7449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E9C1439E-6DDB-45AE-A365-0080E507D10A}"/>
                </a:ext>
              </a:extLst>
            </p:cNvPr>
            <p:cNvSpPr/>
            <p:nvPr/>
          </p:nvSpPr>
          <p:spPr>
            <a:xfrm>
              <a:off x="4467216" y="3149068"/>
              <a:ext cx="412832" cy="443226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091EF0C5-0FEC-437E-B524-56B6D5AF39D5}"/>
                </a:ext>
              </a:extLst>
            </p:cNvPr>
            <p:cNvSpPr/>
            <p:nvPr/>
          </p:nvSpPr>
          <p:spPr>
            <a:xfrm>
              <a:off x="4869257" y="3149686"/>
              <a:ext cx="236480" cy="442608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64A7E9B-C9A1-4F7B-AB23-CF961BC4B8C3}"/>
                </a:ext>
              </a:extLst>
            </p:cNvPr>
            <p:cNvSpPr/>
            <p:nvPr/>
          </p:nvSpPr>
          <p:spPr>
            <a:xfrm>
              <a:off x="4500551" y="3188888"/>
              <a:ext cx="339591" cy="343274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2016A02A-D015-45CE-BFC8-FC76C446296C}"/>
                </a:ext>
              </a:extLst>
            </p:cNvPr>
            <p:cNvCxnSpPr>
              <a:cxnSpLocks/>
              <a:stCxn id="284" idx="4"/>
              <a:endCxn id="285" idx="0"/>
            </p:cNvCxnSpPr>
            <p:nvPr/>
          </p:nvCxnSpPr>
          <p:spPr>
            <a:xfrm flipH="1">
              <a:off x="3821606" y="2289754"/>
              <a:ext cx="7267" cy="29770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854ACAC-53C1-47F8-BC61-CD0BD661EFF3}"/>
                </a:ext>
              </a:extLst>
            </p:cNvPr>
            <p:cNvSpPr/>
            <p:nvPr/>
          </p:nvSpPr>
          <p:spPr>
            <a:xfrm>
              <a:off x="3600579" y="3809233"/>
              <a:ext cx="445935" cy="448365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0BE2F2B9-A654-4E34-99E5-60C3B6921D24}"/>
                </a:ext>
              </a:extLst>
            </p:cNvPr>
            <p:cNvSpPr/>
            <p:nvPr/>
          </p:nvSpPr>
          <p:spPr>
            <a:xfrm>
              <a:off x="4040972" y="3809232"/>
              <a:ext cx="229650" cy="448366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04D0415-D57E-42F6-9249-87749B8AA54F}"/>
                </a:ext>
              </a:extLst>
            </p:cNvPr>
            <p:cNvSpPr/>
            <p:nvPr/>
          </p:nvSpPr>
          <p:spPr>
            <a:xfrm>
              <a:off x="3645912" y="3868374"/>
              <a:ext cx="351352" cy="345602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DE015AB2-143B-4B4B-B8AF-E3C81C4BC910}"/>
                </a:ext>
              </a:extLst>
            </p:cNvPr>
            <p:cNvCxnSpPr>
              <a:cxnSpLocks/>
              <a:stCxn id="279" idx="3"/>
            </p:cNvCxnSpPr>
            <p:nvPr/>
          </p:nvCxnSpPr>
          <p:spPr>
            <a:xfrm>
              <a:off x="4270621" y="4033415"/>
              <a:ext cx="234832" cy="582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EC886E27-3886-42D7-8A0E-85D68E95954C}"/>
                </a:ext>
              </a:extLst>
            </p:cNvPr>
            <p:cNvSpPr/>
            <p:nvPr/>
          </p:nvSpPr>
          <p:spPr>
            <a:xfrm>
              <a:off x="4472750" y="3791508"/>
              <a:ext cx="422614" cy="4512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617F80B-B598-4840-A563-C2771F8999BC}"/>
                </a:ext>
              </a:extLst>
            </p:cNvPr>
            <p:cNvSpPr/>
            <p:nvPr/>
          </p:nvSpPr>
          <p:spPr>
            <a:xfrm>
              <a:off x="4890254" y="3794558"/>
              <a:ext cx="246710" cy="457689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49D103-150C-4AFA-9968-964F73A79598}"/>
                </a:ext>
              </a:extLst>
            </p:cNvPr>
            <p:cNvSpPr/>
            <p:nvPr/>
          </p:nvSpPr>
          <p:spPr>
            <a:xfrm>
              <a:off x="3653197" y="1944151"/>
              <a:ext cx="351352" cy="345602"/>
            </a:xfrm>
            <a:prstGeom prst="ellipse">
              <a:avLst/>
            </a:prstGeom>
            <a:solidFill>
              <a:srgbClr val="E2E3E7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402E67F-C621-4796-9B6F-3B59EE35A4F5}"/>
                </a:ext>
              </a:extLst>
            </p:cNvPr>
            <p:cNvSpPr/>
            <p:nvPr/>
          </p:nvSpPr>
          <p:spPr>
            <a:xfrm>
              <a:off x="3645929" y="2587454"/>
              <a:ext cx="351352" cy="345602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E9BEA785-66E8-472C-86C9-1EF973F41F7F}"/>
                </a:ext>
              </a:extLst>
            </p:cNvPr>
            <p:cNvCxnSpPr>
              <a:cxnSpLocks/>
              <a:stCxn id="285" idx="4"/>
              <a:endCxn id="272" idx="0"/>
            </p:cNvCxnSpPr>
            <p:nvPr/>
          </p:nvCxnSpPr>
          <p:spPr>
            <a:xfrm>
              <a:off x="3821606" y="2933056"/>
              <a:ext cx="11526" cy="27708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6CAAD229-1F72-4D48-AC58-22A813F8597A}"/>
                </a:ext>
              </a:extLst>
            </p:cNvPr>
            <p:cNvCxnSpPr>
              <a:cxnSpLocks/>
              <a:stCxn id="285" idx="5"/>
              <a:endCxn id="276" idx="1"/>
            </p:cNvCxnSpPr>
            <p:nvPr/>
          </p:nvCxnSpPr>
          <p:spPr>
            <a:xfrm>
              <a:off x="3945826" y="2882446"/>
              <a:ext cx="604456" cy="35671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3EC1A3F8-942E-48C5-9CEA-32403816E239}"/>
                </a:ext>
              </a:extLst>
            </p:cNvPr>
            <p:cNvCxnSpPr>
              <a:cxnSpLocks/>
              <a:stCxn id="272" idx="4"/>
              <a:endCxn id="280" idx="0"/>
            </p:cNvCxnSpPr>
            <p:nvPr/>
          </p:nvCxnSpPr>
          <p:spPr>
            <a:xfrm flipH="1">
              <a:off x="3821588" y="3555741"/>
              <a:ext cx="11542" cy="31263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6F2301F-7423-40BE-B4EE-68D7579D3B6A}"/>
                </a:ext>
              </a:extLst>
            </p:cNvPr>
            <p:cNvCxnSpPr>
              <a:cxnSpLocks/>
              <a:stCxn id="272" idx="5"/>
              <a:endCxn id="303" idx="0"/>
            </p:cNvCxnSpPr>
            <p:nvPr/>
          </p:nvCxnSpPr>
          <p:spPr>
            <a:xfrm>
              <a:off x="3957352" y="3505130"/>
              <a:ext cx="724150" cy="36192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EEB4D1AE-BB47-452D-A8BB-3DE0FCD0ABB8}"/>
                </a:ext>
              </a:extLst>
            </p:cNvPr>
            <p:cNvSpPr/>
            <p:nvPr/>
          </p:nvSpPr>
          <p:spPr>
            <a:xfrm>
              <a:off x="3595761" y="4410289"/>
              <a:ext cx="459955" cy="459998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363CC338-F6E4-40C8-B65A-77D7E5F9FF67}"/>
                </a:ext>
              </a:extLst>
            </p:cNvPr>
            <p:cNvSpPr/>
            <p:nvPr/>
          </p:nvSpPr>
          <p:spPr>
            <a:xfrm>
              <a:off x="4034943" y="4408675"/>
              <a:ext cx="241381" cy="461611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61A4D304-F4BB-4832-8853-E0DB4C052F49}"/>
                </a:ext>
              </a:extLst>
            </p:cNvPr>
            <p:cNvCxnSpPr>
              <a:cxnSpLocks/>
            </p:cNvCxnSpPr>
            <p:nvPr/>
          </p:nvCxnSpPr>
          <p:spPr>
            <a:xfrm>
              <a:off x="4299275" y="4670792"/>
              <a:ext cx="161894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52F2D463-383F-4EA1-A56A-E78FF5CC005C}"/>
                </a:ext>
              </a:extLst>
            </p:cNvPr>
            <p:cNvSpPr/>
            <p:nvPr/>
          </p:nvSpPr>
          <p:spPr>
            <a:xfrm>
              <a:off x="4472749" y="4410291"/>
              <a:ext cx="407166" cy="45842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AC0AC739-EE36-4C41-B7DA-15699638A7E8}"/>
                </a:ext>
              </a:extLst>
            </p:cNvPr>
            <p:cNvSpPr/>
            <p:nvPr/>
          </p:nvSpPr>
          <p:spPr>
            <a:xfrm>
              <a:off x="4877117" y="4407014"/>
              <a:ext cx="245847" cy="461147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A8199BA-49CE-473B-8485-F137226CC2BD}"/>
                </a:ext>
              </a:extLst>
            </p:cNvPr>
            <p:cNvSpPr/>
            <p:nvPr/>
          </p:nvSpPr>
          <p:spPr>
            <a:xfrm>
              <a:off x="3604721" y="5001702"/>
              <a:ext cx="443812" cy="39146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214DD83-7C48-48F4-A0FE-8F8449C220CF}"/>
                </a:ext>
              </a:extLst>
            </p:cNvPr>
            <p:cNvSpPr/>
            <p:nvPr/>
          </p:nvSpPr>
          <p:spPr>
            <a:xfrm>
              <a:off x="4039849" y="5000206"/>
              <a:ext cx="241665" cy="384953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DD8CD1D-19F3-411B-952D-13B7BB47DF3D}"/>
                </a:ext>
              </a:extLst>
            </p:cNvPr>
            <p:cNvCxnSpPr>
              <a:cxnSpLocks/>
            </p:cNvCxnSpPr>
            <p:nvPr/>
          </p:nvCxnSpPr>
          <p:spPr>
            <a:xfrm>
              <a:off x="4295607" y="5175817"/>
              <a:ext cx="161894" cy="0"/>
            </a:xfrm>
            <a:prstGeom prst="straightConnector1">
              <a:avLst/>
            </a:prstGeom>
            <a:solidFill>
              <a:srgbClr val="254793"/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5F74B0E9-11F3-4F1B-AE5D-07BBD1A18D19}"/>
                </a:ext>
              </a:extLst>
            </p:cNvPr>
            <p:cNvSpPr/>
            <p:nvPr/>
          </p:nvSpPr>
          <p:spPr>
            <a:xfrm>
              <a:off x="4873493" y="4993987"/>
              <a:ext cx="263471" cy="407040"/>
            </a:xfrm>
            <a:prstGeom prst="rect">
              <a:avLst/>
            </a:prstGeom>
            <a:solidFill>
              <a:srgbClr val="FFEBA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411D9A7C-909A-4744-8C0F-885260E0305F}"/>
                </a:ext>
              </a:extLst>
            </p:cNvPr>
            <p:cNvSpPr txBox="1"/>
            <p:nvPr/>
          </p:nvSpPr>
          <p:spPr>
            <a:xfrm>
              <a:off x="3818232" y="1593845"/>
              <a:ext cx="23887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i</a:t>
              </a:r>
            </a:p>
          </p:txBody>
        </p: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F218019C-066D-4DF3-BC39-66144873C59F}"/>
                </a:ext>
              </a:extLst>
            </p:cNvPr>
            <p:cNvCxnSpPr>
              <a:cxnSpLocks/>
              <a:stCxn id="304" idx="4"/>
              <a:endCxn id="307" idx="0"/>
            </p:cNvCxnSpPr>
            <p:nvPr/>
          </p:nvCxnSpPr>
          <p:spPr>
            <a:xfrm>
              <a:off x="3816829" y="4828810"/>
              <a:ext cx="0" cy="19750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25E394D-CC2F-4270-A0D8-0AAEFF863A04}"/>
                </a:ext>
              </a:extLst>
            </p:cNvPr>
            <p:cNvSpPr/>
            <p:nvPr/>
          </p:nvSpPr>
          <p:spPr>
            <a:xfrm>
              <a:off x="4947342" y="3641824"/>
              <a:ext cx="442280" cy="44187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28F2DF14-2228-4A9E-9F30-8D324421CF97}"/>
                </a:ext>
              </a:extLst>
            </p:cNvPr>
            <p:cNvSpPr/>
            <p:nvPr/>
          </p:nvSpPr>
          <p:spPr>
            <a:xfrm>
              <a:off x="4506033" y="3867053"/>
              <a:ext cx="350938" cy="325670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BF5BBDA1-756A-44EC-B574-82AB12B68CB9}"/>
                </a:ext>
              </a:extLst>
            </p:cNvPr>
            <p:cNvSpPr/>
            <p:nvPr/>
          </p:nvSpPr>
          <p:spPr>
            <a:xfrm>
              <a:off x="3641154" y="4483207"/>
              <a:ext cx="351352" cy="345602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f</a:t>
              </a:r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2F21FCAD-E2A0-458F-9819-CC651D305895}"/>
                </a:ext>
              </a:extLst>
            </p:cNvPr>
            <p:cNvCxnSpPr>
              <a:cxnSpLocks/>
              <a:stCxn id="280" idx="4"/>
              <a:endCxn id="304" idx="0"/>
            </p:cNvCxnSpPr>
            <p:nvPr/>
          </p:nvCxnSpPr>
          <p:spPr>
            <a:xfrm flipH="1">
              <a:off x="3816830" y="4213976"/>
              <a:ext cx="4758" cy="26923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41B7104-03A2-458F-93DF-60F7AD4761C5}"/>
                </a:ext>
              </a:extLst>
            </p:cNvPr>
            <p:cNvSpPr/>
            <p:nvPr/>
          </p:nvSpPr>
          <p:spPr>
            <a:xfrm>
              <a:off x="4506543" y="4469379"/>
              <a:ext cx="342542" cy="341558"/>
            </a:xfrm>
            <a:prstGeom prst="ellipse">
              <a:avLst/>
            </a:prstGeom>
            <a:solidFill>
              <a:srgbClr val="E2E3E7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325A1B2C-2605-443C-9981-51C0B96F6B3A}"/>
                </a:ext>
              </a:extLst>
            </p:cNvPr>
            <p:cNvSpPr/>
            <p:nvPr/>
          </p:nvSpPr>
          <p:spPr>
            <a:xfrm>
              <a:off x="3641154" y="5026315"/>
              <a:ext cx="351352" cy="345602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4D2549E9-6A14-43A5-A578-C97EC82082C4}"/>
                </a:ext>
              </a:extLst>
            </p:cNvPr>
            <p:cNvSpPr/>
            <p:nvPr/>
          </p:nvSpPr>
          <p:spPr>
            <a:xfrm>
              <a:off x="4460445" y="4991368"/>
              <a:ext cx="420675" cy="40965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8AF7ECD-7D0E-42BA-87FA-65C918BB824D}"/>
                </a:ext>
              </a:extLst>
            </p:cNvPr>
            <p:cNvSpPr/>
            <p:nvPr/>
          </p:nvSpPr>
          <p:spPr>
            <a:xfrm>
              <a:off x="3149139" y="3191573"/>
              <a:ext cx="421798" cy="39566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7C67E5E7-2EE2-4EEC-A129-44D71BB29BE0}"/>
                </a:ext>
              </a:extLst>
            </p:cNvPr>
            <p:cNvCxnSpPr>
              <a:cxnSpLocks/>
              <a:stCxn id="306" idx="3"/>
              <a:endCxn id="307" idx="7"/>
            </p:cNvCxnSpPr>
            <p:nvPr/>
          </p:nvCxnSpPr>
          <p:spPr>
            <a:xfrm flipH="1">
              <a:off x="3941052" y="4760918"/>
              <a:ext cx="615658" cy="31601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74C00E8-FFF8-4192-82DC-B61CD7A0E388}"/>
                </a:ext>
              </a:extLst>
            </p:cNvPr>
            <p:cNvSpPr txBox="1"/>
            <p:nvPr/>
          </p:nvSpPr>
          <p:spPr>
            <a:xfrm>
              <a:off x="3642653" y="1869501"/>
              <a:ext cx="370614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l</a:t>
              </a:r>
              <a:r>
                <a:rPr kumimoji="0" lang="en-US" sz="24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b</a:t>
              </a:r>
              <a:endParaRPr kumimoji="0" 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55D392A1-3E43-44CA-9AA7-BAA469057727}"/>
                </a:ext>
              </a:extLst>
            </p:cNvPr>
            <p:cNvSpPr txBox="1"/>
            <p:nvPr/>
          </p:nvSpPr>
          <p:spPr>
            <a:xfrm>
              <a:off x="4505453" y="4390847"/>
              <a:ext cx="360995" cy="46166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l</a:t>
              </a:r>
              <a:r>
                <a: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26F9E7-CA2B-4C9F-9A5A-5523D1997D7F}"/>
                </a:ext>
              </a:extLst>
            </p:cNvPr>
            <p:cNvGrpSpPr/>
            <p:nvPr/>
          </p:nvGrpSpPr>
          <p:grpSpPr>
            <a:xfrm>
              <a:off x="3093903" y="2644946"/>
              <a:ext cx="2248520" cy="1443074"/>
              <a:chOff x="3093903" y="2644946"/>
              <a:chExt cx="2248520" cy="1443074"/>
            </a:xfrm>
          </p:grpSpPr>
          <p:cxnSp>
            <p:nvCxnSpPr>
              <p:cNvPr id="259" name="Straight Arrow Connector 258">
                <a:extLst>
                  <a:ext uri="{FF2B5EF4-FFF2-40B4-BE49-F238E27FC236}">
                    <a16:creationId xmlns:a16="http://schemas.microsoft.com/office/drawing/2014/main" id="{A71D28DF-CF45-47A0-8588-0510B4D99E88}"/>
                  </a:ext>
                </a:extLst>
              </p:cNvPr>
              <p:cNvCxnSpPr>
                <a:cxnSpLocks/>
                <a:stCxn id="265" idx="2"/>
                <a:endCxn id="309" idx="7"/>
              </p:cNvCxnSpPr>
              <p:nvPr/>
            </p:nvCxnSpPr>
            <p:spPr>
              <a:xfrm flipH="1">
                <a:off x="3509165" y="2981203"/>
                <a:ext cx="317430" cy="2683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54F81BBB-C7FB-4C76-B8E6-97CEE0D63FFD}"/>
                  </a:ext>
                </a:extLst>
              </p:cNvPr>
              <p:cNvCxnSpPr>
                <a:cxnSpLocks/>
                <a:stCxn id="276" idx="5"/>
                <a:endCxn id="301" idx="1"/>
              </p:cNvCxnSpPr>
              <p:nvPr/>
            </p:nvCxnSpPr>
            <p:spPr>
              <a:xfrm>
                <a:off x="4790410" y="3481890"/>
                <a:ext cx="221703" cy="2246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5F42B3FD-7780-4E72-826F-F4356D2106C6}"/>
                  </a:ext>
                </a:extLst>
              </p:cNvPr>
              <p:cNvSpPr txBox="1"/>
              <p:nvPr/>
            </p:nvSpPr>
            <p:spPr>
              <a:xfrm>
                <a:off x="3153451" y="2644946"/>
                <a:ext cx="290410" cy="66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?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F670E34-6BDF-4335-9461-1513221D9002}"/>
                  </a:ext>
                </a:extLst>
              </p:cNvPr>
              <p:cNvSpPr txBox="1"/>
              <p:nvPr/>
            </p:nvSpPr>
            <p:spPr>
              <a:xfrm>
                <a:off x="3093903" y="3049984"/>
                <a:ext cx="459859" cy="5283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s</a:t>
                </a:r>
                <a:r>
                  <a:rPr kumimoji="0" lang="en-US" sz="28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a</a:t>
                </a: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B948DAC0-D99D-4122-B49D-16AAA516C718}"/>
                  </a:ext>
                </a:extLst>
              </p:cNvPr>
              <p:cNvSpPr/>
              <p:nvPr/>
            </p:nvSpPr>
            <p:spPr>
              <a:xfrm>
                <a:off x="4871752" y="3559707"/>
                <a:ext cx="470671" cy="528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s</a:t>
                </a:r>
                <a:r>
                  <a:rPr kumimoji="0" lang="en-US" sz="28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b</a:t>
                </a: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E2B691F-BEE3-4AF9-9937-BE8FF83A7DE8}"/>
              </a:ext>
            </a:extLst>
          </p:cNvPr>
          <p:cNvGrpSpPr/>
          <p:nvPr/>
        </p:nvGrpSpPr>
        <p:grpSpPr>
          <a:xfrm>
            <a:off x="340444" y="5292835"/>
            <a:ext cx="2202862" cy="779399"/>
            <a:chOff x="1602051" y="1162105"/>
            <a:chExt cx="2202862" cy="779399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82989102-18EB-4EF1-B712-43B8A1F97FDA}"/>
                </a:ext>
              </a:extLst>
            </p:cNvPr>
            <p:cNvGrpSpPr/>
            <p:nvPr/>
          </p:nvGrpSpPr>
          <p:grpSpPr>
            <a:xfrm>
              <a:off x="1602051" y="1162105"/>
              <a:ext cx="2049880" cy="779399"/>
              <a:chOff x="3530520" y="2128224"/>
              <a:chExt cx="1549425" cy="480825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F1A7D0CF-CF94-4631-A48D-90D73418C86F}"/>
                  </a:ext>
                </a:extLst>
              </p:cNvPr>
              <p:cNvGrpSpPr/>
              <p:nvPr/>
            </p:nvGrpSpPr>
            <p:grpSpPr>
              <a:xfrm>
                <a:off x="3530520" y="2128224"/>
                <a:ext cx="1549425" cy="480825"/>
                <a:chOff x="5988695" y="4083809"/>
                <a:chExt cx="1549425" cy="48082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BF4B26A8-A473-449E-81E1-8163BA2F36CA}"/>
                    </a:ext>
                  </a:extLst>
                </p:cNvPr>
                <p:cNvGrpSpPr/>
                <p:nvPr/>
              </p:nvGrpSpPr>
              <p:grpSpPr>
                <a:xfrm>
                  <a:off x="5988695" y="4083809"/>
                  <a:ext cx="1549425" cy="480825"/>
                  <a:chOff x="6200923" y="4047301"/>
                  <a:chExt cx="1549425" cy="480825"/>
                </a:xfrm>
              </p:grpSpPr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7AF20FBA-9A8F-4D14-A2FC-42F2D8002652}"/>
                      </a:ext>
                    </a:extLst>
                  </p:cNvPr>
                  <p:cNvSpPr txBox="1"/>
                  <p:nvPr/>
                </p:nvSpPr>
                <p:spPr>
                  <a:xfrm>
                    <a:off x="6200923" y="4066461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325" name="Straight Arrow Connector 324">
                    <a:extLst>
                      <a:ext uri="{FF2B5EF4-FFF2-40B4-BE49-F238E27FC236}">
                        <a16:creationId xmlns:a16="http://schemas.microsoft.com/office/drawing/2014/main" id="{16288CF9-A174-4CF1-8CAA-DBF543CA6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4250" y="4217596"/>
                    <a:ext cx="304589" cy="0"/>
                  </a:xfrm>
                  <a:prstGeom prst="straightConnector1">
                    <a:avLst/>
                  </a:prstGeom>
                  <a:solidFill>
                    <a:srgbClr val="254793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B3CA4738-CB0D-454C-BD41-E72BE311A32D}"/>
                      </a:ext>
                    </a:extLst>
                  </p:cNvPr>
                  <p:cNvSpPr/>
                  <p:nvPr/>
                </p:nvSpPr>
                <p:spPr>
                  <a:xfrm>
                    <a:off x="6236580" y="4049058"/>
                    <a:ext cx="608501" cy="321027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E4C968DE-5319-4A3E-8A54-8FA07968E6D6}"/>
                      </a:ext>
                    </a:extLst>
                  </p:cNvPr>
                  <p:cNvSpPr txBox="1"/>
                  <p:nvPr/>
                </p:nvSpPr>
                <p:spPr>
                  <a:xfrm>
                    <a:off x="7120136" y="4053067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36034DD5-EF59-4A9F-9A63-2737D11916F7}"/>
                      </a:ext>
                    </a:extLst>
                  </p:cNvPr>
                  <p:cNvSpPr/>
                  <p:nvPr/>
                </p:nvSpPr>
                <p:spPr>
                  <a:xfrm>
                    <a:off x="7142597" y="4047301"/>
                    <a:ext cx="607751" cy="322784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65722AFA-F8BD-4C04-95D0-745131B6F8AE}"/>
                    </a:ext>
                  </a:extLst>
                </p:cNvPr>
                <p:cNvSpPr txBox="1"/>
                <p:nvPr/>
              </p:nvSpPr>
              <p:spPr>
                <a:xfrm>
                  <a:off x="6314230" y="4083809"/>
                  <a:ext cx="314380" cy="322784"/>
                </a:xfrm>
                <a:prstGeom prst="rect">
                  <a:avLst/>
                </a:prstGeom>
                <a:solidFill>
                  <a:srgbClr val="FFEBAB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D910A8F-9FF5-4DE4-8E18-9102C4205685}"/>
                  </a:ext>
                </a:extLst>
              </p:cNvPr>
              <p:cNvSpPr txBox="1"/>
              <p:nvPr/>
            </p:nvSpPr>
            <p:spPr>
              <a:xfrm>
                <a:off x="3848136" y="2169024"/>
                <a:ext cx="443990" cy="246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R1</a:t>
                </a:r>
              </a:p>
            </p:txBody>
          </p:sp>
        </p:grp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AD68A8FD-B80E-4A60-A786-93C2DD4D982C}"/>
                </a:ext>
              </a:extLst>
            </p:cNvPr>
            <p:cNvSpPr txBox="1"/>
            <p:nvPr/>
          </p:nvSpPr>
          <p:spPr>
            <a:xfrm>
              <a:off x="3249420" y="1168831"/>
              <a:ext cx="415923" cy="507831"/>
            </a:xfrm>
            <a:prstGeom prst="rect">
              <a:avLst/>
            </a:prstGeom>
            <a:solidFill>
              <a:srgbClr val="FFEBAB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F7BFC81A-FC51-440B-A37F-4BDD7C2BF500}"/>
                </a:ext>
              </a:extLst>
            </p:cNvPr>
            <p:cNvSpPr txBox="1"/>
            <p:nvPr/>
          </p:nvSpPr>
          <p:spPr>
            <a:xfrm>
              <a:off x="3217517" y="1221624"/>
              <a:ext cx="58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R1</a:t>
              </a:r>
            </a:p>
          </p:txBody>
        </p:sp>
      </p:grpSp>
      <p:pic>
        <p:nvPicPr>
          <p:cNvPr id="329" name="Picture 328">
            <a:extLst>
              <a:ext uri="{FF2B5EF4-FFF2-40B4-BE49-F238E27FC236}">
                <a16:creationId xmlns:a16="http://schemas.microsoft.com/office/drawing/2014/main" id="{D9586CA9-FAE2-4E67-9302-B47DE81E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646"/>
            <a:ext cx="5729166" cy="75584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1594C-1C66-4F57-90FA-5C27BE34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95FB-99B0-4536-9EA8-6100FB0A7E6F}" type="datetime1">
              <a:rPr lang="en-US" smtClean="0"/>
              <a:t>7/8/2018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D194-3BCA-4911-BE83-8E2C1133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9EF4-02FF-4650-A5DD-374B105D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8EAB4-A75D-4399-BA9C-1487A4A8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D4FB4-E15F-4F0F-BDE3-93444EB381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16727"/>
            <a:ext cx="11507624" cy="264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 High-Level Overview of RAMP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6CF28-D5BB-47AC-AB18-ECAF432A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7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0B2B-3EA5-481F-A04B-E36B75F8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RAMP: Resource-Aware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E51D-89DA-4C70-9889-0E273F72D1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67813" y="835885"/>
            <a:ext cx="5181484" cy="1965296"/>
          </a:xfrm>
        </p:spPr>
        <p:txBody>
          <a:bodyPr>
            <a:normAutofit/>
          </a:bodyPr>
          <a:lstStyle/>
          <a:p>
            <a:r>
              <a:rPr lang="en-US" sz="2400" dirty="0"/>
              <a:t>Partition mapping in 3 sub problems:</a:t>
            </a:r>
          </a:p>
          <a:p>
            <a:pPr lvl="1"/>
            <a:r>
              <a:rPr lang="en-US" sz="2000" dirty="0"/>
              <a:t>Systematically explore routing strategies</a:t>
            </a:r>
          </a:p>
          <a:p>
            <a:pPr lvl="1"/>
            <a:r>
              <a:rPr lang="en-US" sz="2000" dirty="0"/>
              <a:t>Re-scheduling and</a:t>
            </a:r>
          </a:p>
          <a:p>
            <a:pPr lvl="1"/>
            <a:r>
              <a:rPr lang="en-US" sz="2000" dirty="0"/>
              <a:t>Place and Route 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478898-192E-40E7-A94A-DACBA51C03D6}"/>
              </a:ext>
            </a:extLst>
          </p:cNvPr>
          <p:cNvGrpSpPr/>
          <p:nvPr/>
        </p:nvGrpSpPr>
        <p:grpSpPr>
          <a:xfrm>
            <a:off x="377981" y="955482"/>
            <a:ext cx="6619167" cy="2396042"/>
            <a:chOff x="449921" y="822960"/>
            <a:chExt cx="6619167" cy="23960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D4836B-7BF2-43D5-A714-B40E892596C0}"/>
                </a:ext>
              </a:extLst>
            </p:cNvPr>
            <p:cNvSpPr/>
            <p:nvPr/>
          </p:nvSpPr>
          <p:spPr>
            <a:xfrm>
              <a:off x="2689977" y="870195"/>
              <a:ext cx="1669718" cy="280964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8D2E7F-6D75-421F-8D38-63F8E663F6C8}"/>
                </a:ext>
              </a:extLst>
            </p:cNvPr>
            <p:cNvSpPr/>
            <p:nvPr/>
          </p:nvSpPr>
          <p:spPr>
            <a:xfrm>
              <a:off x="4776671" y="1262071"/>
              <a:ext cx="1319308" cy="49622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6D5A77-8720-41D5-BDB6-276E4A131213}"/>
                </a:ext>
              </a:extLst>
            </p:cNvPr>
            <p:cNvSpPr/>
            <p:nvPr/>
          </p:nvSpPr>
          <p:spPr>
            <a:xfrm>
              <a:off x="693213" y="1183729"/>
              <a:ext cx="250269" cy="22490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8454DD-2135-452D-926F-A255230A32F6}"/>
                </a:ext>
              </a:extLst>
            </p:cNvPr>
            <p:cNvSpPr/>
            <p:nvPr/>
          </p:nvSpPr>
          <p:spPr>
            <a:xfrm>
              <a:off x="6021319" y="2030647"/>
              <a:ext cx="997695" cy="10938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 w="190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2502F1-D4E8-4093-9300-8B44C830E310}"/>
                </a:ext>
              </a:extLst>
            </p:cNvPr>
            <p:cNvSpPr/>
            <p:nvPr/>
          </p:nvSpPr>
          <p:spPr>
            <a:xfrm>
              <a:off x="5370180" y="2028686"/>
              <a:ext cx="674946" cy="1095371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190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4C92D2-1849-47FB-AD24-D6BB8A4454D7}"/>
                </a:ext>
              </a:extLst>
            </p:cNvPr>
            <p:cNvSpPr/>
            <p:nvPr/>
          </p:nvSpPr>
          <p:spPr>
            <a:xfrm>
              <a:off x="4409347" y="2028686"/>
              <a:ext cx="958070" cy="1093646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26B59B-08FB-426A-B252-B064FB1EDD40}"/>
                </a:ext>
              </a:extLst>
            </p:cNvPr>
            <p:cNvSpPr/>
            <p:nvPr/>
          </p:nvSpPr>
          <p:spPr>
            <a:xfrm>
              <a:off x="3342411" y="2028698"/>
              <a:ext cx="1066949" cy="1095782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6751AF-A44B-4988-B29A-4F69AA7F63AB}"/>
                </a:ext>
              </a:extLst>
            </p:cNvPr>
            <p:cNvSpPr/>
            <p:nvPr/>
          </p:nvSpPr>
          <p:spPr>
            <a:xfrm>
              <a:off x="2274368" y="2028698"/>
              <a:ext cx="1068555" cy="1095782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9DBFAD-3CF5-413C-99C8-9D2C51A202F1}"/>
                </a:ext>
              </a:extLst>
            </p:cNvPr>
            <p:cNvSpPr/>
            <p:nvPr/>
          </p:nvSpPr>
          <p:spPr>
            <a:xfrm>
              <a:off x="1377934" y="2033418"/>
              <a:ext cx="900729" cy="1091062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56B59C-C2C9-4B26-A125-4C5B82CA07DB}"/>
                </a:ext>
              </a:extLst>
            </p:cNvPr>
            <p:cNvSpPr/>
            <p:nvPr/>
          </p:nvSpPr>
          <p:spPr>
            <a:xfrm>
              <a:off x="502795" y="2044716"/>
              <a:ext cx="884017" cy="107976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90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BA942-5B65-447B-B1A9-1F27C812A1F0}"/>
                </a:ext>
              </a:extLst>
            </p:cNvPr>
            <p:cNvSpPr txBox="1"/>
            <p:nvPr/>
          </p:nvSpPr>
          <p:spPr>
            <a:xfrm>
              <a:off x="449921" y="2107893"/>
              <a:ext cx="988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Spill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to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Memory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3C03CB-32D4-4B17-BA3F-DF0C19E628E5}"/>
                </a:ext>
              </a:extLst>
            </p:cNvPr>
            <p:cNvSpPr txBox="1"/>
            <p:nvPr/>
          </p:nvSpPr>
          <p:spPr>
            <a:xfrm>
              <a:off x="1313154" y="2114268"/>
              <a:ext cx="1025985" cy="103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5000"/>
                </a:lnSpc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Routing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via PEs</a:t>
              </a:r>
            </a:p>
            <a:p>
              <a:pPr algn="ctr" defTabSz="457200">
                <a:lnSpc>
                  <a:spcPct val="85000"/>
                </a:lnSpc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and/or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Registers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A88FAF-8312-4AFA-978C-B7959F3B4207}"/>
                </a:ext>
              </a:extLst>
            </p:cNvPr>
            <p:cNvSpPr txBox="1"/>
            <p:nvPr/>
          </p:nvSpPr>
          <p:spPr>
            <a:xfrm>
              <a:off x="2207831" y="2140235"/>
              <a:ext cx="1264833" cy="984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Spill to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other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distributed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RFs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DF3B76-7E2F-4304-9F8D-DE41C2FA8089}"/>
                </a:ext>
              </a:extLst>
            </p:cNvPr>
            <p:cNvSpPr txBox="1"/>
            <p:nvPr/>
          </p:nvSpPr>
          <p:spPr>
            <a:xfrm>
              <a:off x="4364490" y="2278945"/>
              <a:ext cx="10477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Re-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Compute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0490B2-FA76-4223-AA4D-5C392EC78E4B}"/>
                </a:ext>
              </a:extLst>
            </p:cNvPr>
            <p:cNvSpPr txBox="1"/>
            <p:nvPr/>
          </p:nvSpPr>
          <p:spPr>
            <a:xfrm>
              <a:off x="5324940" y="2129528"/>
              <a:ext cx="7384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Route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via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PE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6F3BED-9DCE-4FBF-B762-8171DBC22995}"/>
                </a:ext>
              </a:extLst>
            </p:cNvPr>
            <p:cNvSpPr txBox="1"/>
            <p:nvPr/>
          </p:nvSpPr>
          <p:spPr>
            <a:xfrm>
              <a:off x="6031625" y="2081381"/>
              <a:ext cx="10374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Change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Schedule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Time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41E480-B990-42AD-A7DB-0049E8F4BDA1}"/>
                </a:ext>
              </a:extLst>
            </p:cNvPr>
            <p:cNvSpPr/>
            <p:nvPr/>
          </p:nvSpPr>
          <p:spPr>
            <a:xfrm>
              <a:off x="1008466" y="1262071"/>
              <a:ext cx="1319308" cy="483288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EB64AB-3338-40D1-8355-A48FBA665FA2}"/>
                </a:ext>
              </a:extLst>
            </p:cNvPr>
            <p:cNvSpPr txBox="1"/>
            <p:nvPr/>
          </p:nvSpPr>
          <p:spPr>
            <a:xfrm>
              <a:off x="947278" y="1218435"/>
              <a:ext cx="1334285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Routing </a:t>
              </a:r>
            </a:p>
            <a:p>
              <a:pPr algn="ctr" defTabSz="457200">
                <a:lnSpc>
                  <a:spcPct val="80000"/>
                </a:lnSpc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Strategy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FC3B06CC-2145-459B-BFC0-54B2EFCAFC25}"/>
                </a:ext>
              </a:extLst>
            </p:cNvPr>
            <p:cNvCxnSpPr>
              <a:cxnSpLocks/>
              <a:stCxn id="4" idx="1"/>
              <a:endCxn id="21" idx="1"/>
            </p:cNvCxnSpPr>
            <p:nvPr/>
          </p:nvCxnSpPr>
          <p:spPr>
            <a:xfrm rot="10800000" flipV="1">
              <a:off x="947279" y="1010677"/>
              <a:ext cx="1742699" cy="503224"/>
            </a:xfrm>
            <a:prstGeom prst="bentConnector3">
              <a:avLst>
                <a:gd name="adj1" fmla="val 121557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063145-8394-43EE-A200-BAB2A6339F78}"/>
                </a:ext>
              </a:extLst>
            </p:cNvPr>
            <p:cNvSpPr txBox="1"/>
            <p:nvPr/>
          </p:nvSpPr>
          <p:spPr>
            <a:xfrm>
              <a:off x="3315155" y="2013159"/>
              <a:ext cx="1155252" cy="120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Load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Read-Only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Data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From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Memory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06C1EBA-AEA9-4825-8208-166A7C19BCFA}"/>
                </a:ext>
              </a:extLst>
            </p:cNvPr>
            <p:cNvCxnSpPr>
              <a:cxnSpLocks/>
            </p:cNvCxnSpPr>
            <p:nvPr/>
          </p:nvCxnSpPr>
          <p:spPr>
            <a:xfrm>
              <a:off x="2336468" y="1506493"/>
              <a:ext cx="48502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4161A4-5E92-4A47-BC91-E31B6140D0BD}"/>
                </a:ext>
              </a:extLst>
            </p:cNvPr>
            <p:cNvSpPr txBox="1"/>
            <p:nvPr/>
          </p:nvSpPr>
          <p:spPr>
            <a:xfrm>
              <a:off x="737559" y="110034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FA34AD-C1AA-4C70-8457-0940E54BB886}"/>
                </a:ext>
              </a:extLst>
            </p:cNvPr>
            <p:cNvSpPr/>
            <p:nvPr/>
          </p:nvSpPr>
          <p:spPr>
            <a:xfrm>
              <a:off x="2516425" y="1211552"/>
              <a:ext cx="250269" cy="22490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420003-1F46-4024-BF36-540E20089AEB}"/>
                </a:ext>
              </a:extLst>
            </p:cNvPr>
            <p:cNvSpPr txBox="1"/>
            <p:nvPr/>
          </p:nvSpPr>
          <p:spPr>
            <a:xfrm>
              <a:off x="2561065" y="1133983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9F8A59-8983-42BB-980C-9AAFDFC7C4FF}"/>
                </a:ext>
              </a:extLst>
            </p:cNvPr>
            <p:cNvSpPr/>
            <p:nvPr/>
          </p:nvSpPr>
          <p:spPr>
            <a:xfrm>
              <a:off x="4445940" y="1178708"/>
              <a:ext cx="250269" cy="22490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278E4-042E-47BF-B670-EEB40FD8E94B}"/>
                </a:ext>
              </a:extLst>
            </p:cNvPr>
            <p:cNvSpPr txBox="1"/>
            <p:nvPr/>
          </p:nvSpPr>
          <p:spPr>
            <a:xfrm>
              <a:off x="4499202" y="111091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A59AB7-82CE-4495-82DB-400BD2BC5218}"/>
                </a:ext>
              </a:extLst>
            </p:cNvPr>
            <p:cNvSpPr/>
            <p:nvPr/>
          </p:nvSpPr>
          <p:spPr>
            <a:xfrm>
              <a:off x="2827883" y="1262073"/>
              <a:ext cx="1463671" cy="49622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677121-4604-4C50-B716-5362A17FD63D}"/>
                </a:ext>
              </a:extLst>
            </p:cNvPr>
            <p:cNvSpPr txBox="1"/>
            <p:nvPr/>
          </p:nvSpPr>
          <p:spPr>
            <a:xfrm>
              <a:off x="2769124" y="1320239"/>
              <a:ext cx="1581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Re-Schedule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D4C72D-FFAE-46C6-95E8-7CD9D3D48910}"/>
                </a:ext>
              </a:extLst>
            </p:cNvPr>
            <p:cNvCxnSpPr>
              <a:cxnSpLocks/>
            </p:cNvCxnSpPr>
            <p:nvPr/>
          </p:nvCxnSpPr>
          <p:spPr>
            <a:xfrm>
              <a:off x="4291554" y="1497174"/>
              <a:ext cx="48502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9B700-7FF3-4F1C-8C64-6AD0FFE657D5}"/>
                </a:ext>
              </a:extLst>
            </p:cNvPr>
            <p:cNvSpPr/>
            <p:nvPr/>
          </p:nvSpPr>
          <p:spPr>
            <a:xfrm>
              <a:off x="502795" y="1742056"/>
              <a:ext cx="6472168" cy="297941"/>
            </a:xfrm>
            <a:custGeom>
              <a:avLst/>
              <a:gdLst>
                <a:gd name="connsiteX0" fmla="*/ 0 w 6512312"/>
                <a:gd name="connsiteY0" fmla="*/ 642310 h 642310"/>
                <a:gd name="connsiteX1" fmla="*/ 517416 w 6512312"/>
                <a:gd name="connsiteY1" fmla="*/ 0 h 642310"/>
                <a:gd name="connsiteX2" fmla="*/ 1846642 w 6512312"/>
                <a:gd name="connsiteY2" fmla="*/ 0 h 642310"/>
                <a:gd name="connsiteX3" fmla="*/ 6512312 w 6512312"/>
                <a:gd name="connsiteY3" fmla="*/ 633389 h 642310"/>
                <a:gd name="connsiteX4" fmla="*/ 0 w 6512312"/>
                <a:gd name="connsiteY4" fmla="*/ 642310 h 6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2312" h="642310">
                  <a:moveTo>
                    <a:pt x="0" y="642310"/>
                  </a:moveTo>
                  <a:lnTo>
                    <a:pt x="517416" y="0"/>
                  </a:lnTo>
                  <a:lnTo>
                    <a:pt x="1846642" y="0"/>
                  </a:lnTo>
                  <a:lnTo>
                    <a:pt x="6512312" y="633389"/>
                  </a:lnTo>
                  <a:lnTo>
                    <a:pt x="0" y="642310"/>
                  </a:lnTo>
                  <a:close/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929F64-613B-4646-989D-D2CDE6C4A1C1}"/>
                </a:ext>
              </a:extLst>
            </p:cNvPr>
            <p:cNvSpPr txBox="1"/>
            <p:nvPr/>
          </p:nvSpPr>
          <p:spPr>
            <a:xfrm>
              <a:off x="4752570" y="1225407"/>
              <a:ext cx="1319413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Place &amp; </a:t>
              </a:r>
              <a:b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Route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F99B548C-D330-4FC2-AE5C-2EDEFF566169}"/>
                </a:ext>
              </a:extLst>
            </p:cNvPr>
            <p:cNvCxnSpPr>
              <a:cxnSpLocks/>
              <a:stCxn id="5" idx="3"/>
              <a:endCxn id="4" idx="3"/>
            </p:cNvCxnSpPr>
            <p:nvPr/>
          </p:nvCxnSpPr>
          <p:spPr>
            <a:xfrm flipH="1" flipV="1">
              <a:off x="4359695" y="1010677"/>
              <a:ext cx="1736284" cy="499504"/>
            </a:xfrm>
            <a:prstGeom prst="bentConnector3">
              <a:avLst>
                <a:gd name="adj1" fmla="val -13166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D04341-F056-48CA-96A8-19F33179637B}"/>
                </a:ext>
              </a:extLst>
            </p:cNvPr>
            <p:cNvSpPr txBox="1"/>
            <p:nvPr/>
          </p:nvSpPr>
          <p:spPr>
            <a:xfrm>
              <a:off x="2689984" y="822960"/>
              <a:ext cx="166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Failure Analysis</a:t>
              </a: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930F17F-6315-4447-A4CB-FC8A063F69D5}"/>
              </a:ext>
            </a:extLst>
          </p:cNvPr>
          <p:cNvSpPr txBox="1">
            <a:spLocks/>
          </p:cNvSpPr>
          <p:nvPr/>
        </p:nvSpPr>
        <p:spPr>
          <a:xfrm>
            <a:off x="434155" y="3520305"/>
            <a:ext cx="11323689" cy="2637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For selected routing strategy, DDG is modified and re-scheduled.</a:t>
            </a:r>
          </a:p>
          <a:p>
            <a:pPr lvl="1"/>
            <a:r>
              <a:rPr lang="en-US" sz="2000" dirty="0"/>
              <a:t>Additional constraints: for spilling data to memory, a store must occur before a load!</a:t>
            </a:r>
          </a:p>
          <a:p>
            <a:r>
              <a:rPr lang="en-US" sz="2200" dirty="0"/>
              <a:t>Check whether the opted strategy(</a:t>
            </a:r>
            <a:r>
              <a:rPr lang="en-US" sz="2200" dirty="0" err="1"/>
              <a:t>ies</a:t>
            </a:r>
            <a:r>
              <a:rPr lang="en-US" sz="2200" dirty="0"/>
              <a:t>) routed the targeted data dependency. </a:t>
            </a:r>
          </a:p>
          <a:p>
            <a:pPr lvl="1"/>
            <a:r>
              <a:rPr lang="en-US" sz="2000" dirty="0"/>
              <a:t>For multiple strategies being successful, choose the one which maps more operations, and requires minimum PEs to map.</a:t>
            </a:r>
          </a:p>
          <a:p>
            <a:pPr lvl="2"/>
            <a:r>
              <a:rPr lang="en-US" sz="2000" dirty="0"/>
              <a:t>Take new modified and mapped graph, and try mapping remaining dependencies at targeted II.</a:t>
            </a:r>
          </a:p>
          <a:p>
            <a:pPr lvl="1"/>
            <a:r>
              <a:rPr lang="en-US" sz="2000" dirty="0"/>
              <a:t>If no strategy can route a dependency, need to increase II by 1, and start over.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F3C114-F83C-4E18-8456-A200612B9E92}"/>
              </a:ext>
            </a:extLst>
          </p:cNvPr>
          <p:cNvSpPr txBox="1"/>
          <p:nvPr/>
        </p:nvSpPr>
        <p:spPr>
          <a:xfrm>
            <a:off x="7210827" y="2355119"/>
            <a:ext cx="48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example, we can choose to first map the DDG with routing via registers. Then, for any unmapped data dependency, explore different routing options.</a:t>
            </a: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C6AA5CAB-0CD6-4286-B40C-51004539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925E-4771-424D-8ED3-D121E3810A54}" type="datetime1">
              <a:rPr lang="en-US" smtClean="0"/>
              <a:t>7/8/2018</a:t>
            </a:fld>
            <a:endParaRPr lang="en-US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EB5355A-56BD-41F3-8DC9-AA601FF7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9BF3-5574-4826-825C-F4E5E7F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Loops on CGRAs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4E9F-A24C-4C48-8E40-571C289ABB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419083" y="880226"/>
            <a:ext cx="4691030" cy="1157963"/>
          </a:xfrm>
        </p:spPr>
        <p:txBody>
          <a:bodyPr>
            <a:normAutofit/>
          </a:bodyPr>
          <a:lstStyle/>
          <a:p>
            <a:r>
              <a:rPr lang="en-US" sz="2400" dirty="0"/>
              <a:t>Iterative Modulo Scheduling</a:t>
            </a:r>
          </a:p>
          <a:p>
            <a:pPr lvl="1"/>
            <a:r>
              <a:rPr lang="en-US" sz="2000" dirty="0"/>
              <a:t>Each loop iteration is executed</a:t>
            </a:r>
            <a:br>
              <a:rPr lang="en-US" sz="2000" dirty="0"/>
            </a:br>
            <a:r>
              <a:rPr lang="en-US" sz="2000" dirty="0"/>
              <a:t>at II cycles [Bob Rau, MICRO 1994]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89C1E-E79E-4E52-BE2C-B9945474D59F}"/>
              </a:ext>
            </a:extLst>
          </p:cNvPr>
          <p:cNvSpPr txBox="1"/>
          <p:nvPr/>
        </p:nvSpPr>
        <p:spPr>
          <a:xfrm rot="5400000">
            <a:off x="7262963" y="2710849"/>
            <a:ext cx="73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II =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5D9E32-1CC8-427B-9E72-D2E29E1A5DCA}"/>
              </a:ext>
            </a:extLst>
          </p:cNvPr>
          <p:cNvGrpSpPr/>
          <p:nvPr/>
        </p:nvGrpSpPr>
        <p:grpSpPr>
          <a:xfrm>
            <a:off x="3299424" y="937844"/>
            <a:ext cx="993436" cy="1680932"/>
            <a:chOff x="290599" y="82781"/>
            <a:chExt cx="795789" cy="137317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EAAE824-6187-4273-8747-04B5374A0678}"/>
                </a:ext>
              </a:extLst>
            </p:cNvPr>
            <p:cNvSpPr/>
            <p:nvPr/>
          </p:nvSpPr>
          <p:spPr>
            <a:xfrm>
              <a:off x="699156" y="82781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E537621-76C7-4BD9-8CA7-0084FB7463AD}"/>
                </a:ext>
              </a:extLst>
            </p:cNvPr>
            <p:cNvCxnSpPr>
              <a:cxnSpLocks/>
              <a:stCxn id="74" idx="3"/>
              <a:endCxn id="76" idx="7"/>
            </p:cNvCxnSpPr>
            <p:nvPr/>
          </p:nvCxnSpPr>
          <p:spPr>
            <a:xfrm flipH="1">
              <a:off x="578901" y="373503"/>
              <a:ext cx="169720" cy="2699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DB3073F-7441-43B4-9CB4-1CF922691453}"/>
                </a:ext>
              </a:extLst>
            </p:cNvPr>
            <p:cNvSpPr/>
            <p:nvPr/>
          </p:nvSpPr>
          <p:spPr>
            <a:xfrm>
              <a:off x="290599" y="593575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8FDD4CA-AA38-47D5-9961-47E8D0959B0A}"/>
                </a:ext>
              </a:extLst>
            </p:cNvPr>
            <p:cNvCxnSpPr>
              <a:cxnSpLocks/>
              <a:stCxn id="74" idx="4"/>
            </p:cNvCxnSpPr>
            <p:nvPr/>
          </p:nvCxnSpPr>
          <p:spPr>
            <a:xfrm flipH="1">
              <a:off x="865110" y="423383"/>
              <a:ext cx="2930" cy="17106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0A17B05-5B65-456A-B3D6-3662D16E7FAA}"/>
                </a:ext>
              </a:extLst>
            </p:cNvPr>
            <p:cNvSpPr/>
            <p:nvPr/>
          </p:nvSpPr>
          <p:spPr>
            <a:xfrm>
              <a:off x="725586" y="590242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D31B3D1-73CB-48C3-8EC9-8FE1FB9D7591}"/>
                </a:ext>
              </a:extLst>
            </p:cNvPr>
            <p:cNvSpPr txBox="1"/>
            <p:nvPr/>
          </p:nvSpPr>
          <p:spPr>
            <a:xfrm>
              <a:off x="382944" y="180072"/>
              <a:ext cx="386798" cy="3017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4C6C26F-7760-4345-A31D-1B66EA3FF70D}"/>
                </a:ext>
              </a:extLst>
            </p:cNvPr>
            <p:cNvCxnSpPr>
              <a:cxnSpLocks/>
              <a:stCxn id="76" idx="0"/>
              <a:endCxn id="74" idx="2"/>
            </p:cNvCxnSpPr>
            <p:nvPr/>
          </p:nvCxnSpPr>
          <p:spPr>
            <a:xfrm flipV="1">
              <a:off x="459483" y="253083"/>
              <a:ext cx="239673" cy="3404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5137EF8-1452-40E8-8A5B-510AD2210BA4}"/>
                </a:ext>
              </a:extLst>
            </p:cNvPr>
            <p:cNvCxnSpPr>
              <a:cxnSpLocks/>
              <a:stCxn id="78" idx="4"/>
            </p:cNvCxnSpPr>
            <p:nvPr/>
          </p:nvCxnSpPr>
          <p:spPr>
            <a:xfrm flipH="1">
              <a:off x="888146" y="930844"/>
              <a:ext cx="6324" cy="1887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F0EDB17-E10D-4502-AD22-066BDE1F44F5}"/>
                </a:ext>
              </a:extLst>
            </p:cNvPr>
            <p:cNvSpPr/>
            <p:nvPr/>
          </p:nvSpPr>
          <p:spPr>
            <a:xfrm>
              <a:off x="748621" y="1115356"/>
              <a:ext cx="337767" cy="34060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2ED58D-4B15-4121-A20D-66D671115E67}"/>
              </a:ext>
            </a:extLst>
          </p:cNvPr>
          <p:cNvGrpSpPr/>
          <p:nvPr/>
        </p:nvGrpSpPr>
        <p:grpSpPr>
          <a:xfrm>
            <a:off x="681679" y="3085864"/>
            <a:ext cx="1541444" cy="476893"/>
            <a:chOff x="211344" y="2527495"/>
            <a:chExt cx="1541444" cy="47689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339CE6-6C7A-4F62-A6CE-3A60E43FEAA2}"/>
                </a:ext>
              </a:extLst>
            </p:cNvPr>
            <p:cNvGrpSpPr/>
            <p:nvPr/>
          </p:nvGrpSpPr>
          <p:grpSpPr>
            <a:xfrm>
              <a:off x="211344" y="2527495"/>
              <a:ext cx="638916" cy="461665"/>
              <a:chOff x="621796" y="2166913"/>
              <a:chExt cx="638916" cy="46166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6708C03-5236-4B70-B87A-6E25F58CABD7}"/>
                  </a:ext>
                </a:extLst>
              </p:cNvPr>
              <p:cNvSpPr txBox="1"/>
              <p:nvPr/>
            </p:nvSpPr>
            <p:spPr>
              <a:xfrm>
                <a:off x="783208" y="216691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58E33A2-8235-437E-B007-BAC701053815}"/>
                  </a:ext>
                </a:extLst>
              </p:cNvPr>
              <p:cNvSpPr/>
              <p:nvPr/>
            </p:nvSpPr>
            <p:spPr>
              <a:xfrm>
                <a:off x="621796" y="2175295"/>
                <a:ext cx="638916" cy="436362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EAE5368-1EE3-4784-A511-7E3897A36A76}"/>
                </a:ext>
              </a:extLst>
            </p:cNvPr>
            <p:cNvGrpSpPr/>
            <p:nvPr/>
          </p:nvGrpSpPr>
          <p:grpSpPr>
            <a:xfrm>
              <a:off x="1125677" y="2535312"/>
              <a:ext cx="627111" cy="469076"/>
              <a:chOff x="574899" y="2190874"/>
              <a:chExt cx="627111" cy="46907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5EBC4B9-E88B-4D49-9200-230E79184514}"/>
                  </a:ext>
                </a:extLst>
              </p:cNvPr>
              <p:cNvSpPr txBox="1"/>
              <p:nvPr/>
            </p:nvSpPr>
            <p:spPr>
              <a:xfrm>
                <a:off x="724300" y="21982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3A6CEFA-F67E-4D35-894A-2EDA7D083124}"/>
                  </a:ext>
                </a:extLst>
              </p:cNvPr>
              <p:cNvSpPr/>
              <p:nvPr/>
            </p:nvSpPr>
            <p:spPr>
              <a:xfrm>
                <a:off x="574899" y="2190874"/>
                <a:ext cx="627111" cy="436927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5149DB-C8DE-458D-9DA4-65ED89F32140}"/>
                </a:ext>
              </a:extLst>
            </p:cNvPr>
            <p:cNvCxnSpPr>
              <a:cxnSpLocks/>
            </p:cNvCxnSpPr>
            <p:nvPr/>
          </p:nvCxnSpPr>
          <p:spPr>
            <a:xfrm>
              <a:off x="850260" y="2751424"/>
              <a:ext cx="287846" cy="0"/>
            </a:xfrm>
            <a:prstGeom prst="straightConnector1">
              <a:avLst/>
            </a:prstGeom>
            <a:solidFill>
              <a:srgbClr val="25479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F0F345B-28C8-48D7-81CC-F0260F471CA1}"/>
              </a:ext>
            </a:extLst>
          </p:cNvPr>
          <p:cNvSpPr/>
          <p:nvPr/>
        </p:nvSpPr>
        <p:spPr>
          <a:xfrm>
            <a:off x="5984320" y="1547390"/>
            <a:ext cx="591202" cy="49079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151E04-77BC-46A9-9BFE-CAF481941A15}"/>
              </a:ext>
            </a:extLst>
          </p:cNvPr>
          <p:cNvCxnSpPr>
            <a:cxnSpLocks/>
          </p:cNvCxnSpPr>
          <p:nvPr/>
        </p:nvCxnSpPr>
        <p:spPr>
          <a:xfrm>
            <a:off x="6570635" y="1805385"/>
            <a:ext cx="1929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D9FD2-D7A6-4D88-A74A-2854D448E5E2}"/>
              </a:ext>
            </a:extLst>
          </p:cNvPr>
          <p:cNvSpPr/>
          <p:nvPr/>
        </p:nvSpPr>
        <p:spPr>
          <a:xfrm>
            <a:off x="6746070" y="1545221"/>
            <a:ext cx="591202" cy="49296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552020-51AD-4137-9715-8F4BD4B11E4B}"/>
              </a:ext>
            </a:extLst>
          </p:cNvPr>
          <p:cNvSpPr/>
          <p:nvPr/>
        </p:nvSpPr>
        <p:spPr>
          <a:xfrm>
            <a:off x="6040985" y="1584508"/>
            <a:ext cx="452528" cy="412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BF24C-6874-4726-B9D0-062FB7ECBA96}"/>
              </a:ext>
            </a:extLst>
          </p:cNvPr>
          <p:cNvSpPr txBox="1"/>
          <p:nvPr/>
        </p:nvSpPr>
        <p:spPr>
          <a:xfrm>
            <a:off x="6063239" y="1231214"/>
            <a:ext cx="585543" cy="369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6F3C3-F974-4100-A95F-6462F7981AA9}"/>
              </a:ext>
            </a:extLst>
          </p:cNvPr>
          <p:cNvSpPr/>
          <p:nvPr/>
        </p:nvSpPr>
        <p:spPr>
          <a:xfrm>
            <a:off x="5984972" y="2277916"/>
            <a:ext cx="591202" cy="49079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F76B00-8D89-4AE8-B19D-5E40FDD6BD7C}"/>
              </a:ext>
            </a:extLst>
          </p:cNvPr>
          <p:cNvCxnSpPr>
            <a:cxnSpLocks/>
          </p:cNvCxnSpPr>
          <p:nvPr/>
        </p:nvCxnSpPr>
        <p:spPr>
          <a:xfrm>
            <a:off x="6557220" y="2535911"/>
            <a:ext cx="1929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16A749B-82C6-4407-965C-C1378323E734}"/>
              </a:ext>
            </a:extLst>
          </p:cNvPr>
          <p:cNvSpPr/>
          <p:nvPr/>
        </p:nvSpPr>
        <p:spPr>
          <a:xfrm>
            <a:off x="6746723" y="2277918"/>
            <a:ext cx="591202" cy="49280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F20276-F81E-4535-AF28-1A3FEA402C49}"/>
              </a:ext>
            </a:extLst>
          </p:cNvPr>
          <p:cNvSpPr/>
          <p:nvPr/>
        </p:nvSpPr>
        <p:spPr>
          <a:xfrm>
            <a:off x="6041637" y="2315034"/>
            <a:ext cx="452528" cy="412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DCE100C-7682-43FD-8C5F-C52054097AB8}"/>
              </a:ext>
            </a:extLst>
          </p:cNvPr>
          <p:cNvSpPr/>
          <p:nvPr/>
        </p:nvSpPr>
        <p:spPr>
          <a:xfrm>
            <a:off x="6801636" y="2311062"/>
            <a:ext cx="452528" cy="412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A2C7D5-28A9-4279-91D1-51820AB396EE}"/>
              </a:ext>
            </a:extLst>
          </p:cNvPr>
          <p:cNvSpPr/>
          <p:nvPr/>
        </p:nvSpPr>
        <p:spPr>
          <a:xfrm>
            <a:off x="5984320" y="3056108"/>
            <a:ext cx="591202" cy="49079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6BC06A-5E6A-486A-915A-DDE97031B515}"/>
              </a:ext>
            </a:extLst>
          </p:cNvPr>
          <p:cNvCxnSpPr>
            <a:cxnSpLocks/>
          </p:cNvCxnSpPr>
          <p:nvPr/>
        </p:nvCxnSpPr>
        <p:spPr>
          <a:xfrm>
            <a:off x="6570635" y="3314103"/>
            <a:ext cx="192951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45526E8-65C9-43AC-B53B-EDA8B23A0D95}"/>
              </a:ext>
            </a:extLst>
          </p:cNvPr>
          <p:cNvSpPr/>
          <p:nvPr/>
        </p:nvSpPr>
        <p:spPr>
          <a:xfrm>
            <a:off x="6746070" y="3056108"/>
            <a:ext cx="591202" cy="4908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ADA919-13D1-4636-866A-2A9ADA5C4D64}"/>
              </a:ext>
            </a:extLst>
          </p:cNvPr>
          <p:cNvSpPr/>
          <p:nvPr/>
        </p:nvSpPr>
        <p:spPr>
          <a:xfrm>
            <a:off x="6040985" y="3093226"/>
            <a:ext cx="452528" cy="412225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9525" cap="flat" cmpd="sng" algn="ctr">
            <a:solidFill>
              <a:srgbClr val="FFC000">
                <a:lumMod val="50000"/>
              </a:srgbClr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8A150BB-0E7F-40CC-AC39-230C1DCAEF7F}"/>
              </a:ext>
            </a:extLst>
          </p:cNvPr>
          <p:cNvSpPr/>
          <p:nvPr/>
        </p:nvSpPr>
        <p:spPr>
          <a:xfrm>
            <a:off x="6800983" y="3089253"/>
            <a:ext cx="452528" cy="412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D89503-1210-4360-AA2C-B4627E96C43E}"/>
              </a:ext>
            </a:extLst>
          </p:cNvPr>
          <p:cNvCxnSpPr>
            <a:cxnSpLocks/>
            <a:stCxn id="14" idx="4"/>
            <a:endCxn id="28" idx="0"/>
          </p:cNvCxnSpPr>
          <p:nvPr/>
        </p:nvCxnSpPr>
        <p:spPr>
          <a:xfrm>
            <a:off x="6267249" y="1996735"/>
            <a:ext cx="652" cy="3183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29EC78-918E-47FE-B388-C28C9D7E18AE}"/>
              </a:ext>
            </a:extLst>
          </p:cNvPr>
          <p:cNvCxnSpPr>
            <a:cxnSpLocks/>
            <a:stCxn id="14" idx="5"/>
            <a:endCxn id="33" idx="1"/>
          </p:cNvCxnSpPr>
          <p:nvPr/>
        </p:nvCxnSpPr>
        <p:spPr>
          <a:xfrm>
            <a:off x="6427242" y="1936364"/>
            <a:ext cx="440665" cy="4350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9FE526-A319-4F4B-8B99-882193A05F6F}"/>
              </a:ext>
            </a:extLst>
          </p:cNvPr>
          <p:cNvCxnSpPr>
            <a:cxnSpLocks/>
            <a:stCxn id="33" idx="4"/>
            <a:endCxn id="43" idx="0"/>
          </p:cNvCxnSpPr>
          <p:nvPr/>
        </p:nvCxnSpPr>
        <p:spPr>
          <a:xfrm flipH="1">
            <a:off x="7027248" y="2723287"/>
            <a:ext cx="652" cy="36596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B00B2F-CC79-4A8C-BE5B-6E5DA40B2599}"/>
              </a:ext>
            </a:extLst>
          </p:cNvPr>
          <p:cNvSpPr txBox="1"/>
          <p:nvPr/>
        </p:nvSpPr>
        <p:spPr>
          <a:xfrm>
            <a:off x="5838002" y="2731274"/>
            <a:ext cx="618951" cy="369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03ECBD-7CEC-4FFE-BAC6-ED23B80D426E}"/>
              </a:ext>
            </a:extLst>
          </p:cNvPr>
          <p:cNvSpPr txBox="1"/>
          <p:nvPr/>
        </p:nvSpPr>
        <p:spPr>
          <a:xfrm>
            <a:off x="5472162" y="112950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2C15A5-BDB1-40E0-831E-19E8A990CB2C}"/>
              </a:ext>
            </a:extLst>
          </p:cNvPr>
          <p:cNvSpPr txBox="1"/>
          <p:nvPr/>
        </p:nvSpPr>
        <p:spPr>
          <a:xfrm>
            <a:off x="5570522" y="1651914"/>
            <a:ext cx="30168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0887A2-A9A6-4E62-9CE9-5901802BDE58}"/>
              </a:ext>
            </a:extLst>
          </p:cNvPr>
          <p:cNvCxnSpPr>
            <a:cxnSpLocks/>
          </p:cNvCxnSpPr>
          <p:nvPr/>
        </p:nvCxnSpPr>
        <p:spPr>
          <a:xfrm>
            <a:off x="5854883" y="1480270"/>
            <a:ext cx="0" cy="21493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27CB21E-4341-43B6-8BC3-EC2ACEE1D40D}"/>
              </a:ext>
            </a:extLst>
          </p:cNvPr>
          <p:cNvSpPr txBox="1"/>
          <p:nvPr/>
        </p:nvSpPr>
        <p:spPr>
          <a:xfrm>
            <a:off x="5569864" y="2332508"/>
            <a:ext cx="30168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0B0739-43EE-49AA-B705-E9055F3CD6DD}"/>
              </a:ext>
            </a:extLst>
          </p:cNvPr>
          <p:cNvSpPr txBox="1"/>
          <p:nvPr/>
        </p:nvSpPr>
        <p:spPr>
          <a:xfrm>
            <a:off x="5563923" y="314725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5F34925-351C-4DD3-A05A-90B215F86A64}"/>
              </a:ext>
            </a:extLst>
          </p:cNvPr>
          <p:cNvSpPr txBox="1"/>
          <p:nvPr/>
        </p:nvSpPr>
        <p:spPr>
          <a:xfrm>
            <a:off x="380014" y="909049"/>
            <a:ext cx="343882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0;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i&lt;1000;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= B - 4;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 = A + L;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A * 3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 = C + 7;</a:t>
            </a:r>
          </a:p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83849C-68D1-4362-9ECE-4C96FFE266E8}"/>
              </a:ext>
            </a:extLst>
          </p:cNvPr>
          <p:cNvGrpSpPr/>
          <p:nvPr/>
        </p:nvGrpSpPr>
        <p:grpSpPr>
          <a:xfrm>
            <a:off x="98490" y="1517228"/>
            <a:ext cx="391558" cy="1151824"/>
            <a:chOff x="114787" y="936849"/>
            <a:chExt cx="391558" cy="115182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7BB9F1F-7878-47BF-B648-82D62D07DF01}"/>
                </a:ext>
              </a:extLst>
            </p:cNvPr>
            <p:cNvGrpSpPr/>
            <p:nvPr/>
          </p:nvGrpSpPr>
          <p:grpSpPr>
            <a:xfrm>
              <a:off x="114787" y="936849"/>
              <a:ext cx="391558" cy="908500"/>
              <a:chOff x="118251" y="963842"/>
              <a:chExt cx="391558" cy="90850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869E456-2B26-4116-8033-3A0AD4C8FF76}"/>
                  </a:ext>
                </a:extLst>
              </p:cNvPr>
              <p:cNvSpPr txBox="1"/>
              <p:nvPr/>
            </p:nvSpPr>
            <p:spPr>
              <a:xfrm>
                <a:off x="118251" y="963842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FF0000"/>
                    </a:solidFill>
                    <a:latin typeface="Calibri" panose="020F0502020204030204"/>
                  </a:rPr>
                  <a:t>a: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6C3DC7-B65B-4DE3-BCF7-93F19EEBB79B}"/>
                  </a:ext>
                </a:extLst>
              </p:cNvPr>
              <p:cNvSpPr txBox="1"/>
              <p:nvPr/>
            </p:nvSpPr>
            <p:spPr>
              <a:xfrm>
                <a:off x="121561" y="1220830"/>
                <a:ext cx="3882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FF0000"/>
                    </a:solidFill>
                    <a:latin typeface="Calibri" panose="020F0502020204030204"/>
                  </a:rPr>
                  <a:t>b: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53E0A1C-27A9-45EB-8DA0-05ED71C7649B}"/>
                  </a:ext>
                </a:extLst>
              </p:cNvPr>
              <p:cNvSpPr txBox="1"/>
              <p:nvPr/>
            </p:nvSpPr>
            <p:spPr>
              <a:xfrm>
                <a:off x="144279" y="1472232"/>
                <a:ext cx="362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FF0000"/>
                    </a:solidFill>
                    <a:latin typeface="Calibri" panose="020F0502020204030204"/>
                  </a:rPr>
                  <a:t>c:</a:t>
                </a: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C5E1BD-F0E7-4AE9-B503-27873F77BB01}"/>
                </a:ext>
              </a:extLst>
            </p:cNvPr>
            <p:cNvSpPr txBox="1"/>
            <p:nvPr/>
          </p:nvSpPr>
          <p:spPr>
            <a:xfrm>
              <a:off x="114787" y="1688563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srgbClr val="FF0000"/>
                  </a:solidFill>
                  <a:latin typeface="Calibri" panose="020F0502020204030204"/>
                </a:rPr>
                <a:t>d: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36BAE9A-999C-486F-BB44-B65CB91F06A6}"/>
              </a:ext>
            </a:extLst>
          </p:cNvPr>
          <p:cNvSpPr/>
          <p:nvPr/>
        </p:nvSpPr>
        <p:spPr>
          <a:xfrm>
            <a:off x="610994" y="1629669"/>
            <a:ext cx="1821586" cy="940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274686-A2CB-49F0-BEB4-868A1BFA1B24}"/>
              </a:ext>
            </a:extLst>
          </p:cNvPr>
          <p:cNvSpPr txBox="1"/>
          <p:nvPr/>
        </p:nvSpPr>
        <p:spPr>
          <a:xfrm>
            <a:off x="847123" y="2667731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Sample Loop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146591-A1F6-4764-A325-C70074458B14}"/>
              </a:ext>
            </a:extLst>
          </p:cNvPr>
          <p:cNvSpPr txBox="1"/>
          <p:nvPr/>
        </p:nvSpPr>
        <p:spPr>
          <a:xfrm>
            <a:off x="3550719" y="267285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DDG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E3438F3-48E3-4BC5-9379-47A855A86D2E}"/>
              </a:ext>
            </a:extLst>
          </p:cNvPr>
          <p:cNvGrpSpPr/>
          <p:nvPr/>
        </p:nvGrpSpPr>
        <p:grpSpPr>
          <a:xfrm>
            <a:off x="4148863" y="742037"/>
            <a:ext cx="1851789" cy="1898777"/>
            <a:chOff x="4784960" y="755289"/>
            <a:chExt cx="1851789" cy="189877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C4835B3-745F-4282-A122-D447EC4AFAAC}"/>
                </a:ext>
              </a:extLst>
            </p:cNvPr>
            <p:cNvSpPr txBox="1"/>
            <p:nvPr/>
          </p:nvSpPr>
          <p:spPr>
            <a:xfrm>
              <a:off x="4784960" y="755289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Modulo Schedule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C7147AA-9C17-4BB1-A647-CE057E87E895}"/>
                </a:ext>
              </a:extLst>
            </p:cNvPr>
            <p:cNvSpPr txBox="1"/>
            <p:nvPr/>
          </p:nvSpPr>
          <p:spPr>
            <a:xfrm>
              <a:off x="5078831" y="9849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DD3C6C-F40A-481B-ADED-4A5B5BF7ED2F}"/>
                </a:ext>
              </a:extLst>
            </p:cNvPr>
            <p:cNvSpPr txBox="1"/>
            <p:nvPr/>
          </p:nvSpPr>
          <p:spPr>
            <a:xfrm>
              <a:off x="5079900" y="15370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BAAD6DB-E281-4EA6-9779-D17195D9C147}"/>
                </a:ext>
              </a:extLst>
            </p:cNvPr>
            <p:cNvSpPr txBox="1"/>
            <p:nvPr/>
          </p:nvSpPr>
          <p:spPr>
            <a:xfrm>
              <a:off x="5081501" y="22847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65460AF-6C80-4935-AAD7-CCA70136CDB1}"/>
              </a:ext>
            </a:extLst>
          </p:cNvPr>
          <p:cNvSpPr txBox="1"/>
          <p:nvPr/>
        </p:nvSpPr>
        <p:spPr>
          <a:xfrm>
            <a:off x="932825" y="3547529"/>
            <a:ext cx="111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1x2 CGRA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19F88C46-C97F-4CA5-A93C-88F082CC3C57}"/>
              </a:ext>
            </a:extLst>
          </p:cNvPr>
          <p:cNvSpPr txBox="1">
            <a:spLocks/>
          </p:cNvSpPr>
          <p:nvPr/>
        </p:nvSpPr>
        <p:spPr>
          <a:xfrm>
            <a:off x="2318662" y="2939054"/>
            <a:ext cx="3250999" cy="10906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4 operations to map on 2 PEs =&gt; minimum initiation interval (MII) is 2 cycles.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7FDEB73-55D8-4FBB-A73F-37F236B8704C}"/>
              </a:ext>
            </a:extLst>
          </p:cNvPr>
          <p:cNvCxnSpPr>
            <a:cxnSpLocks/>
            <a:stCxn id="28" idx="4"/>
            <a:endCxn id="39" idx="0"/>
          </p:cNvCxnSpPr>
          <p:nvPr/>
        </p:nvCxnSpPr>
        <p:spPr>
          <a:xfrm flipH="1">
            <a:off x="6267249" y="2727259"/>
            <a:ext cx="652" cy="3659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1D99398-B1AC-4171-9B15-85B800D6D662}"/>
              </a:ext>
            </a:extLst>
          </p:cNvPr>
          <p:cNvCxnSpPr>
            <a:cxnSpLocks/>
          </p:cNvCxnSpPr>
          <p:nvPr/>
        </p:nvCxnSpPr>
        <p:spPr>
          <a:xfrm>
            <a:off x="7475397" y="2277916"/>
            <a:ext cx="0" cy="128722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6021F860-632A-4876-ACF7-5CE9455B7673}"/>
              </a:ext>
            </a:extLst>
          </p:cNvPr>
          <p:cNvSpPr txBox="1">
            <a:spLocks/>
          </p:cNvSpPr>
          <p:nvPr/>
        </p:nvSpPr>
        <p:spPr>
          <a:xfrm>
            <a:off x="7745947" y="2204325"/>
            <a:ext cx="4344540" cy="1157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Software Pipelining</a:t>
            </a:r>
          </a:p>
          <a:p>
            <a:pPr lvl="1"/>
            <a:r>
              <a:rPr lang="en-US" sz="2000" dirty="0"/>
              <a:t>Operations from 2 different iterations execute simultaneously</a:t>
            </a:r>
          </a:p>
          <a:p>
            <a:endParaRPr lang="en-US" sz="2400" dirty="0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4CDFACC7-25C7-44A1-9EE8-28BAC6CDCED0}"/>
              </a:ext>
            </a:extLst>
          </p:cNvPr>
          <p:cNvSpPr txBox="1">
            <a:spLocks/>
          </p:cNvSpPr>
          <p:nvPr/>
        </p:nvSpPr>
        <p:spPr>
          <a:xfrm>
            <a:off x="474943" y="3942184"/>
            <a:ext cx="11330370" cy="23357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The Code Generation Battle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performance (loop execution time) critically depends on the mapping obtained by compiler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Mapping problem</a:t>
            </a:r>
            <a:r>
              <a:rPr lang="en-US" sz="2000" dirty="0"/>
              <a:t> boils down to </a:t>
            </a:r>
            <a:r>
              <a:rPr lang="en-US" sz="2000" b="1" dirty="0"/>
              <a:t>routing problem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 a temporal-spatial solution set, if all the dependent operations are placed on those PEs which can directly communicate the resultant values at time being, mapping (placement) is trivial.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Routing is needed when the dependent operations can be scheduled at a distant time, or operations cannot be mapped due to resource constraints.</a:t>
            </a:r>
          </a:p>
        </p:txBody>
      </p:sp>
      <p:sp>
        <p:nvSpPr>
          <p:cNvPr id="121" name="Date Placeholder 120">
            <a:extLst>
              <a:ext uri="{FF2B5EF4-FFF2-40B4-BE49-F238E27FC236}">
                <a16:creationId xmlns:a16="http://schemas.microsoft.com/office/drawing/2014/main" id="{371B36CB-1D5C-4FED-98CD-968140D3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43965"/>
            <a:ext cx="1312064" cy="365760"/>
          </a:xfrm>
        </p:spPr>
        <p:txBody>
          <a:bodyPr/>
          <a:lstStyle/>
          <a:p>
            <a:fld id="{9DC1296B-3863-4EA7-A3F8-6473A6CB6EB9}" type="datetime1">
              <a:rPr lang="en-US" smtClean="0"/>
              <a:t>7/8/2018</a:t>
            </a:fld>
            <a:endParaRPr lang="en-US" dirty="0"/>
          </a:p>
        </p:txBody>
      </p:sp>
      <p:sp>
        <p:nvSpPr>
          <p:cNvPr id="122" name="Slide Number Placeholder 121">
            <a:extLst>
              <a:ext uri="{FF2B5EF4-FFF2-40B4-BE49-F238E27FC236}">
                <a16:creationId xmlns:a16="http://schemas.microsoft.com/office/drawing/2014/main" id="{46677239-4B02-458D-9350-5ACF8D35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animBg="1"/>
      <p:bldP spid="12" grpId="0" animBg="1"/>
      <p:bldP spid="14" grpId="0" animBg="1"/>
      <p:bldP spid="22" grpId="0"/>
      <p:bldP spid="23" grpId="0" animBg="1"/>
      <p:bldP spid="26" grpId="0" animBg="1"/>
      <p:bldP spid="28" grpId="0" animBg="1"/>
      <p:bldP spid="33" grpId="0" animBg="1"/>
      <p:bldP spid="34" grpId="0" animBg="1"/>
      <p:bldP spid="37" grpId="0" animBg="1"/>
      <p:bldP spid="39" grpId="0" animBg="1"/>
      <p:bldP spid="43" grpId="0" animBg="1"/>
      <p:bldP spid="47" grpId="0"/>
      <p:bldP spid="48" grpId="0"/>
      <p:bldP spid="49" grpId="0"/>
      <p:bldP spid="51" grpId="0"/>
      <p:bldP spid="52" grpId="0"/>
      <p:bldP spid="91" grpId="0" animBg="1"/>
      <p:bldP spid="93" grpId="0"/>
      <p:bldP spid="99" grpId="0"/>
      <p:bldP spid="103" grpId="0"/>
      <p:bldP spid="117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6407-2672-42AF-B22E-A81A543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96A7E-9DD0-41E9-AA83-B5D8E067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6980C-9255-43BD-8155-27E412BA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E6BE5-020F-447B-904B-0F0B79902F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326105"/>
            <a:ext cx="11507624" cy="224589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4000" dirty="0"/>
              <a:t>What are the Various </a:t>
            </a:r>
          </a:p>
          <a:p>
            <a:pPr marL="0" indent="0" algn="ctr">
              <a:lnSpc>
                <a:spcPct val="95000"/>
              </a:lnSpc>
              <a:buNone/>
            </a:pPr>
            <a:r>
              <a:rPr lang="en-US" sz="4000" dirty="0"/>
              <a:t>Routing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57214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5F20-0CA2-44BC-80F3-176CE243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1" y="0"/>
            <a:ext cx="12192000" cy="822959"/>
          </a:xfrm>
        </p:spPr>
        <p:txBody>
          <a:bodyPr/>
          <a:lstStyle/>
          <a:p>
            <a:r>
              <a:rPr lang="en-US" dirty="0"/>
              <a:t>Routing Data Dependency via PEs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9C8FF7-BA2F-49BA-9A7F-9D149081ACC8}"/>
              </a:ext>
            </a:extLst>
          </p:cNvPr>
          <p:cNvGrpSpPr/>
          <p:nvPr/>
        </p:nvGrpSpPr>
        <p:grpSpPr>
          <a:xfrm>
            <a:off x="1783116" y="4395910"/>
            <a:ext cx="1513768" cy="523220"/>
            <a:chOff x="6236580" y="3961889"/>
            <a:chExt cx="1513768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52645-9CD9-4AE0-8723-961593275620}"/>
                </a:ext>
              </a:extLst>
            </p:cNvPr>
            <p:cNvSpPr txBox="1"/>
            <p:nvPr/>
          </p:nvSpPr>
          <p:spPr>
            <a:xfrm>
              <a:off x="6373292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BAFE80-279C-4965-B498-A5DCB22AE713}"/>
                </a:ext>
              </a:extLst>
            </p:cNvPr>
            <p:cNvCxnSpPr>
              <a:cxnSpLocks/>
            </p:cNvCxnSpPr>
            <p:nvPr/>
          </p:nvCxnSpPr>
          <p:spPr>
            <a:xfrm>
              <a:off x="6834250" y="4217596"/>
              <a:ext cx="304589" cy="0"/>
            </a:xfrm>
            <a:prstGeom prst="straightConnector1">
              <a:avLst/>
            </a:prstGeom>
            <a:solidFill>
              <a:srgbClr val="25479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872148-6748-45F9-8EC9-2360D11936CE}"/>
                </a:ext>
              </a:extLst>
            </p:cNvPr>
            <p:cNvSpPr/>
            <p:nvPr/>
          </p:nvSpPr>
          <p:spPr>
            <a:xfrm>
              <a:off x="6236580" y="4049058"/>
              <a:ext cx="60850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B33167-3100-4A97-B4B2-8635E44F6A39}"/>
                </a:ext>
              </a:extLst>
            </p:cNvPr>
            <p:cNvSpPr txBox="1"/>
            <p:nvPr/>
          </p:nvSpPr>
          <p:spPr>
            <a:xfrm>
              <a:off x="7264356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6D2290-FD59-4936-9B9B-51AE19A79E0B}"/>
                </a:ext>
              </a:extLst>
            </p:cNvPr>
            <p:cNvSpPr/>
            <p:nvPr/>
          </p:nvSpPr>
          <p:spPr>
            <a:xfrm>
              <a:off x="7142597" y="4049058"/>
              <a:ext cx="60775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994F04B-8E9D-406E-8901-1ACE91C39338}"/>
              </a:ext>
            </a:extLst>
          </p:cNvPr>
          <p:cNvSpPr txBox="1"/>
          <p:nvPr/>
        </p:nvSpPr>
        <p:spPr>
          <a:xfrm>
            <a:off x="2319691" y="111083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DDG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068F3-AEBD-4322-AC55-EE74CB59C13B}"/>
              </a:ext>
            </a:extLst>
          </p:cNvPr>
          <p:cNvSpPr txBox="1"/>
          <p:nvPr/>
        </p:nvSpPr>
        <p:spPr>
          <a:xfrm>
            <a:off x="869062" y="926136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3)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D787189-EE11-4C93-B0F8-A2AC3ED549BA}"/>
              </a:ext>
            </a:extLst>
          </p:cNvPr>
          <p:cNvGrpSpPr/>
          <p:nvPr/>
        </p:nvGrpSpPr>
        <p:grpSpPr>
          <a:xfrm>
            <a:off x="1377886" y="1685895"/>
            <a:ext cx="329458" cy="2406193"/>
            <a:chOff x="1377886" y="1685895"/>
            <a:chExt cx="329458" cy="24061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4B4A3C-BEBA-4BCA-8273-4B7510DD0F91}"/>
                </a:ext>
              </a:extLst>
            </p:cNvPr>
            <p:cNvSpPr txBox="1"/>
            <p:nvPr/>
          </p:nvSpPr>
          <p:spPr>
            <a:xfrm>
              <a:off x="1392834" y="168589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A563BF-85E8-4060-9A63-107BFDB81998}"/>
                </a:ext>
              </a:extLst>
            </p:cNvPr>
            <p:cNvSpPr txBox="1"/>
            <p:nvPr/>
          </p:nvSpPr>
          <p:spPr>
            <a:xfrm>
              <a:off x="1377886" y="298991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F89A74-5419-4299-AA08-11556A8B4081}"/>
                </a:ext>
              </a:extLst>
            </p:cNvPr>
            <p:cNvSpPr txBox="1"/>
            <p:nvPr/>
          </p:nvSpPr>
          <p:spPr>
            <a:xfrm>
              <a:off x="1392834" y="369197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AE720C-77A9-49A9-A570-ADDD35093C20}"/>
                </a:ext>
              </a:extLst>
            </p:cNvPr>
            <p:cNvSpPr txBox="1"/>
            <p:nvPr/>
          </p:nvSpPr>
          <p:spPr>
            <a:xfrm>
              <a:off x="1392834" y="22782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DA71447-7701-4025-8BD9-16389A6E07C1}"/>
              </a:ext>
            </a:extLst>
          </p:cNvPr>
          <p:cNvSpPr txBox="1"/>
          <p:nvPr/>
        </p:nvSpPr>
        <p:spPr>
          <a:xfrm>
            <a:off x="1959975" y="4953181"/>
            <a:ext cx="121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1x2 CGRA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889B60-26C6-4B1F-9396-58F42F996BE9}"/>
              </a:ext>
            </a:extLst>
          </p:cNvPr>
          <p:cNvSpPr/>
          <p:nvPr/>
        </p:nvSpPr>
        <p:spPr>
          <a:xfrm>
            <a:off x="4038505" y="1453707"/>
            <a:ext cx="691231" cy="53023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2D729C-CC0B-44AD-998B-BCBF7112DD05}"/>
              </a:ext>
            </a:extLst>
          </p:cNvPr>
          <p:cNvSpPr txBox="1"/>
          <p:nvPr/>
        </p:nvSpPr>
        <p:spPr>
          <a:xfrm>
            <a:off x="3385555" y="1126143"/>
            <a:ext cx="66396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C8357B-A246-404F-845C-9F1570CF5573}"/>
              </a:ext>
            </a:extLst>
          </p:cNvPr>
          <p:cNvSpPr txBox="1"/>
          <p:nvPr/>
        </p:nvSpPr>
        <p:spPr>
          <a:xfrm>
            <a:off x="3493599" y="1568609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B7F832-9DEC-4C00-A52F-70A0D25BEB8C}"/>
              </a:ext>
            </a:extLst>
          </p:cNvPr>
          <p:cNvCxnSpPr>
            <a:cxnSpLocks/>
          </p:cNvCxnSpPr>
          <p:nvPr/>
        </p:nvCxnSpPr>
        <p:spPr>
          <a:xfrm>
            <a:off x="3854798" y="1444488"/>
            <a:ext cx="4116" cy="26823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03F3B0-FB0C-407E-B794-F188A76F8846}"/>
              </a:ext>
            </a:extLst>
          </p:cNvPr>
          <p:cNvSpPr txBox="1"/>
          <p:nvPr/>
        </p:nvSpPr>
        <p:spPr>
          <a:xfrm>
            <a:off x="3481447" y="2235171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2FFFA0-1DE2-461E-AB69-842C01493A0B}"/>
              </a:ext>
            </a:extLst>
          </p:cNvPr>
          <p:cNvCxnSpPr>
            <a:cxnSpLocks/>
          </p:cNvCxnSpPr>
          <p:nvPr/>
        </p:nvCxnSpPr>
        <p:spPr>
          <a:xfrm>
            <a:off x="4739082" y="1753256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80AF58-2C8A-45D7-8F16-B9E8C24386DD}"/>
              </a:ext>
            </a:extLst>
          </p:cNvPr>
          <p:cNvSpPr/>
          <p:nvPr/>
        </p:nvSpPr>
        <p:spPr>
          <a:xfrm>
            <a:off x="4933732" y="1444488"/>
            <a:ext cx="684181" cy="53945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FE6ECE-9D20-4749-958A-546C78CADED6}"/>
              </a:ext>
            </a:extLst>
          </p:cNvPr>
          <p:cNvSpPr/>
          <p:nvPr/>
        </p:nvSpPr>
        <p:spPr>
          <a:xfrm>
            <a:off x="4040725" y="2193582"/>
            <a:ext cx="675016" cy="52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FD045D-7718-48BC-9E2E-968BFE50097C}"/>
              </a:ext>
            </a:extLst>
          </p:cNvPr>
          <p:cNvCxnSpPr>
            <a:cxnSpLocks/>
          </p:cNvCxnSpPr>
          <p:nvPr/>
        </p:nvCxnSpPr>
        <p:spPr>
          <a:xfrm>
            <a:off x="4730367" y="2475283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D362A33-C5F8-44DB-A822-D797FD55E38B}"/>
              </a:ext>
            </a:extLst>
          </p:cNvPr>
          <p:cNvSpPr/>
          <p:nvPr/>
        </p:nvSpPr>
        <p:spPr>
          <a:xfrm>
            <a:off x="4921218" y="2192566"/>
            <a:ext cx="696161" cy="5285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266C72-1B7F-4FB7-B49A-CD68984307E9}"/>
              </a:ext>
            </a:extLst>
          </p:cNvPr>
          <p:cNvSpPr/>
          <p:nvPr/>
        </p:nvSpPr>
        <p:spPr>
          <a:xfrm>
            <a:off x="4048534" y="2912463"/>
            <a:ext cx="681202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A57342-0E78-4A37-8144-992EF0AD78E6}"/>
              </a:ext>
            </a:extLst>
          </p:cNvPr>
          <p:cNvCxnSpPr>
            <a:cxnSpLocks/>
          </p:cNvCxnSpPr>
          <p:nvPr/>
        </p:nvCxnSpPr>
        <p:spPr>
          <a:xfrm>
            <a:off x="4744926" y="3183824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747C08-1CBF-4293-BAF5-E0DFFC5CB8C5}"/>
              </a:ext>
            </a:extLst>
          </p:cNvPr>
          <p:cNvSpPr/>
          <p:nvPr/>
        </p:nvSpPr>
        <p:spPr>
          <a:xfrm>
            <a:off x="4914435" y="2910206"/>
            <a:ext cx="702943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91C326-369A-41C8-ADAD-3AA606B0DEB2}"/>
              </a:ext>
            </a:extLst>
          </p:cNvPr>
          <p:cNvSpPr/>
          <p:nvPr/>
        </p:nvSpPr>
        <p:spPr>
          <a:xfrm>
            <a:off x="4161400" y="2251962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69E74F-C8C2-407B-A0A1-55A5517E73BF}"/>
              </a:ext>
            </a:extLst>
          </p:cNvPr>
          <p:cNvCxnSpPr>
            <a:cxnSpLocks/>
            <a:stCxn id="68" idx="4"/>
            <a:endCxn id="60" idx="0"/>
          </p:cNvCxnSpPr>
          <p:nvPr/>
        </p:nvCxnSpPr>
        <p:spPr>
          <a:xfrm flipH="1">
            <a:off x="4372073" y="1917390"/>
            <a:ext cx="1726" cy="3345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4347C9A-D628-4B63-911A-62EB2D5BFE49}"/>
              </a:ext>
            </a:extLst>
          </p:cNvPr>
          <p:cNvSpPr txBox="1"/>
          <p:nvPr/>
        </p:nvSpPr>
        <p:spPr>
          <a:xfrm>
            <a:off x="3497183" y="2905225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5883AC-B2B7-4815-9A09-22BB132E89D9}"/>
              </a:ext>
            </a:extLst>
          </p:cNvPr>
          <p:cNvSpPr/>
          <p:nvPr/>
        </p:nvSpPr>
        <p:spPr>
          <a:xfrm>
            <a:off x="4154767" y="2991188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76EC0-C62A-4051-B71B-296904A4DC6E}"/>
              </a:ext>
            </a:extLst>
          </p:cNvPr>
          <p:cNvCxnSpPr>
            <a:cxnSpLocks/>
            <a:stCxn id="60" idx="4"/>
            <a:endCxn id="66" idx="0"/>
          </p:cNvCxnSpPr>
          <p:nvPr/>
        </p:nvCxnSpPr>
        <p:spPr>
          <a:xfrm flipH="1">
            <a:off x="4365438" y="2653464"/>
            <a:ext cx="6632" cy="337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8EC74D2-CCCF-4D42-B3A6-050A2EA0B4C3}"/>
              </a:ext>
            </a:extLst>
          </p:cNvPr>
          <p:cNvSpPr/>
          <p:nvPr/>
        </p:nvSpPr>
        <p:spPr>
          <a:xfrm>
            <a:off x="4175349" y="1525487"/>
            <a:ext cx="396900" cy="3919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90AAAB-111E-4A70-8027-21565C0C90AE}"/>
              </a:ext>
            </a:extLst>
          </p:cNvPr>
          <p:cNvCxnSpPr>
            <a:cxnSpLocks/>
            <a:stCxn id="68" idx="5"/>
            <a:endCxn id="65" idx="1"/>
          </p:cNvCxnSpPr>
          <p:nvPr/>
        </p:nvCxnSpPr>
        <p:spPr>
          <a:xfrm>
            <a:off x="4514124" y="1859997"/>
            <a:ext cx="584776" cy="47793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24A9E46-EC22-419A-8273-F614DF3F1D51}"/>
              </a:ext>
            </a:extLst>
          </p:cNvPr>
          <p:cNvSpPr/>
          <p:nvPr/>
        </p:nvSpPr>
        <p:spPr>
          <a:xfrm>
            <a:off x="5036976" y="2279653"/>
            <a:ext cx="422841" cy="397925"/>
          </a:xfrm>
          <a:prstGeom prst="ellipse">
            <a:avLst/>
          </a:prstGeom>
          <a:solidFill>
            <a:srgbClr val="D1D5D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E7CBD8-9B67-41E1-899B-7C345B333089}"/>
              </a:ext>
            </a:extLst>
          </p:cNvPr>
          <p:cNvCxnSpPr>
            <a:cxnSpLocks/>
            <a:stCxn id="65" idx="4"/>
            <a:endCxn id="182" idx="0"/>
          </p:cNvCxnSpPr>
          <p:nvPr/>
        </p:nvCxnSpPr>
        <p:spPr>
          <a:xfrm flipH="1">
            <a:off x="5242273" y="2677578"/>
            <a:ext cx="6124" cy="278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A85F1C0-0263-476F-A262-57BE3066BEE8}"/>
              </a:ext>
            </a:extLst>
          </p:cNvPr>
          <p:cNvSpPr txBox="1"/>
          <p:nvPr/>
        </p:nvSpPr>
        <p:spPr>
          <a:xfrm>
            <a:off x="5019944" y="2178605"/>
            <a:ext cx="447557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AC3891F-0769-469B-9E8D-03870E0A69C3}"/>
              </a:ext>
            </a:extLst>
          </p:cNvPr>
          <p:cNvSpPr txBox="1"/>
          <p:nvPr/>
        </p:nvSpPr>
        <p:spPr>
          <a:xfrm>
            <a:off x="6406879" y="1326459"/>
            <a:ext cx="254146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achieve a mapping,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route a → d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033D56-8998-4C47-B585-B2BCA721CFB1}"/>
              </a:ext>
            </a:extLst>
          </p:cNvPr>
          <p:cNvGrpSpPr/>
          <p:nvPr/>
        </p:nvGrpSpPr>
        <p:grpSpPr>
          <a:xfrm>
            <a:off x="6365839" y="1861915"/>
            <a:ext cx="3369433" cy="837152"/>
            <a:chOff x="3131897" y="5628492"/>
            <a:chExt cx="3369433" cy="83715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D36C62-D964-41C1-B387-4EF18DA1A7BC}"/>
                </a:ext>
              </a:extLst>
            </p:cNvPr>
            <p:cNvSpPr txBox="1"/>
            <p:nvPr/>
          </p:nvSpPr>
          <p:spPr>
            <a:xfrm>
              <a:off x="3435619" y="5628492"/>
              <a:ext cx="3065711" cy="83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Insert a routing operation</a:t>
              </a:r>
              <a:b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Place it on an empty PE slot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(EMS[1],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EPIMap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[2])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E91D9F-7AE9-495D-B33E-AE294536EA95}"/>
                </a:ext>
              </a:extLst>
            </p:cNvPr>
            <p:cNvSpPr txBox="1"/>
            <p:nvPr/>
          </p:nvSpPr>
          <p:spPr>
            <a:xfrm>
              <a:off x="3131897" y="56348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9FB8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►</a:t>
              </a:r>
              <a:endParaRPr lang="en-US" sz="2000" dirty="0">
                <a:solidFill>
                  <a:srgbClr val="9FB8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CB1865A-EDBD-46DC-AD35-4AE61F3CFE7F}"/>
              </a:ext>
            </a:extLst>
          </p:cNvPr>
          <p:cNvSpPr txBox="1"/>
          <p:nvPr/>
        </p:nvSpPr>
        <p:spPr>
          <a:xfrm>
            <a:off x="4433804" y="100906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P&amp;R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D2AB5-E329-422C-A9A3-083B45A5C206}"/>
              </a:ext>
            </a:extLst>
          </p:cNvPr>
          <p:cNvSpPr txBox="1"/>
          <p:nvPr/>
        </p:nvSpPr>
        <p:spPr>
          <a:xfrm>
            <a:off x="539343" y="5725904"/>
            <a:ext cx="1118374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[1]  H. Park et al., Edge-centric modulo scheduling for coarse-grained reconfigurable architectures. In PACT, 2008.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[2]  M.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Hamzeh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Epimap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using epimorphism to map applications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DAC, 2012.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E0C1BF-947D-4351-920B-9A09C27F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5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F9CAAE-10A3-4487-9E2C-CDA0882E3251}"/>
              </a:ext>
            </a:extLst>
          </p:cNvPr>
          <p:cNvGrpSpPr/>
          <p:nvPr/>
        </p:nvGrpSpPr>
        <p:grpSpPr>
          <a:xfrm>
            <a:off x="2327566" y="1664019"/>
            <a:ext cx="651831" cy="2446166"/>
            <a:chOff x="1491340" y="1600267"/>
            <a:chExt cx="651831" cy="24461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7B850D-A2A1-4316-B48F-F0F9D3FD2FCC}"/>
                </a:ext>
              </a:extLst>
            </p:cNvPr>
            <p:cNvSpPr/>
            <p:nvPr/>
          </p:nvSpPr>
          <p:spPr>
            <a:xfrm>
              <a:off x="1511658" y="2920734"/>
              <a:ext cx="469509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4270A8-C7CC-4C79-8C16-78F61CFCFBBD}"/>
                </a:ext>
              </a:extLst>
            </p:cNvPr>
            <p:cNvSpPr/>
            <p:nvPr/>
          </p:nvSpPr>
          <p:spPr>
            <a:xfrm>
              <a:off x="1492208" y="1600267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A48265-5462-4D2D-A93D-4BE43BE2D8E1}"/>
                </a:ext>
              </a:extLst>
            </p:cNvPr>
            <p:cNvCxnSpPr>
              <a:cxnSpLocks/>
              <a:stCxn id="10" idx="4"/>
              <a:endCxn id="7" idx="0"/>
            </p:cNvCxnSpPr>
            <p:nvPr/>
          </p:nvCxnSpPr>
          <p:spPr>
            <a:xfrm>
              <a:off x="1740466" y="2686515"/>
              <a:ext cx="5947" cy="2342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C5087B-0521-429D-BBE6-46309B1F0B92}"/>
                </a:ext>
              </a:extLst>
            </p:cNvPr>
            <p:cNvSpPr/>
            <p:nvPr/>
          </p:nvSpPr>
          <p:spPr>
            <a:xfrm>
              <a:off x="1491340" y="2254262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49F9C4-7E55-4B5A-85F8-367FE9E5F63B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 flipH="1">
              <a:off x="1740466" y="2032520"/>
              <a:ext cx="868" cy="2217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E465B84-8B9A-46F2-AA67-9B1D127329A3}"/>
                </a:ext>
              </a:extLst>
            </p:cNvPr>
            <p:cNvSpPr/>
            <p:nvPr/>
          </p:nvSpPr>
          <p:spPr>
            <a:xfrm>
              <a:off x="1496068" y="3614180"/>
              <a:ext cx="493523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C933D59-113B-4536-98C4-BAB9D12A0C67}"/>
                </a:ext>
              </a:extLst>
            </p:cNvPr>
            <p:cNvCxnSpPr>
              <a:cxnSpLocks/>
              <a:stCxn id="7" idx="4"/>
              <a:endCxn id="169" idx="0"/>
            </p:cNvCxnSpPr>
            <p:nvPr/>
          </p:nvCxnSpPr>
          <p:spPr>
            <a:xfrm flipH="1">
              <a:off x="1742830" y="3352987"/>
              <a:ext cx="3583" cy="2611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DAC1D10-A7F7-446A-95FA-2785D0D3B419}"/>
                </a:ext>
              </a:extLst>
            </p:cNvPr>
            <p:cNvSpPr/>
            <p:nvPr/>
          </p:nvSpPr>
          <p:spPr>
            <a:xfrm>
              <a:off x="1898366" y="1888790"/>
              <a:ext cx="244805" cy="1789373"/>
            </a:xfrm>
            <a:custGeom>
              <a:avLst/>
              <a:gdLst>
                <a:gd name="connsiteX0" fmla="*/ 50800 w 220693"/>
                <a:gd name="connsiteY0" fmla="*/ 0 h 1778000"/>
                <a:gd name="connsiteX1" fmla="*/ 220133 w 220693"/>
                <a:gd name="connsiteY1" fmla="*/ 609600 h 1778000"/>
                <a:gd name="connsiteX2" fmla="*/ 0 w 220693"/>
                <a:gd name="connsiteY2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3" h="1778000">
                  <a:moveTo>
                    <a:pt x="50800" y="0"/>
                  </a:moveTo>
                  <a:cubicBezTo>
                    <a:pt x="139700" y="156633"/>
                    <a:pt x="228600" y="313267"/>
                    <a:pt x="220133" y="609600"/>
                  </a:cubicBezTo>
                  <a:cubicBezTo>
                    <a:pt x="211666" y="905933"/>
                    <a:pt x="105833" y="1341966"/>
                    <a:pt x="0" y="17780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E805E6C-B212-4C90-BADB-E51090D0165F}"/>
              </a:ext>
            </a:extLst>
          </p:cNvPr>
          <p:cNvSpPr/>
          <p:nvPr/>
        </p:nvSpPr>
        <p:spPr>
          <a:xfrm>
            <a:off x="4048534" y="3604883"/>
            <a:ext cx="681202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82DDBFE-1440-4CFA-8C15-BDDE3E3979C1}"/>
              </a:ext>
            </a:extLst>
          </p:cNvPr>
          <p:cNvSpPr/>
          <p:nvPr/>
        </p:nvSpPr>
        <p:spPr>
          <a:xfrm>
            <a:off x="4914435" y="3602626"/>
            <a:ext cx="702943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C4823DD-2AE5-4253-9F4E-9A5E1F1935FC}"/>
              </a:ext>
            </a:extLst>
          </p:cNvPr>
          <p:cNvSpPr txBox="1"/>
          <p:nvPr/>
        </p:nvSpPr>
        <p:spPr>
          <a:xfrm>
            <a:off x="3480905" y="364909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EC87A6E-7EB2-48AC-A767-BAE5D1327D6C}"/>
              </a:ext>
            </a:extLst>
          </p:cNvPr>
          <p:cNvSpPr/>
          <p:nvPr/>
        </p:nvSpPr>
        <p:spPr>
          <a:xfrm>
            <a:off x="5003110" y="3644450"/>
            <a:ext cx="493523" cy="432253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B6D73CC-9781-4EDB-B17A-23E51D3D8984}"/>
              </a:ext>
            </a:extLst>
          </p:cNvPr>
          <p:cNvSpPr/>
          <p:nvPr/>
        </p:nvSpPr>
        <p:spPr>
          <a:xfrm>
            <a:off x="5020043" y="2956171"/>
            <a:ext cx="444460" cy="442733"/>
          </a:xfrm>
          <a:prstGeom prst="ellipse">
            <a:avLst/>
          </a:prstGeom>
          <a:solidFill>
            <a:srgbClr val="D1D5D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7CAB483-4BEA-489F-B9B7-7E77C2C438E3}"/>
              </a:ext>
            </a:extLst>
          </p:cNvPr>
          <p:cNvSpPr txBox="1"/>
          <p:nvPr/>
        </p:nvSpPr>
        <p:spPr>
          <a:xfrm>
            <a:off x="4977463" y="2902852"/>
            <a:ext cx="532518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rr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CFC2392B-983E-463F-B363-A6A6586F65AC}"/>
              </a:ext>
            </a:extLst>
          </p:cNvPr>
          <p:cNvCxnSpPr>
            <a:cxnSpLocks/>
            <a:stCxn id="182" idx="4"/>
            <a:endCxn id="176" idx="0"/>
          </p:cNvCxnSpPr>
          <p:nvPr/>
        </p:nvCxnSpPr>
        <p:spPr>
          <a:xfrm>
            <a:off x="5242273" y="3398904"/>
            <a:ext cx="7599" cy="2455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69576613-FBBF-4541-9DCE-F36603D6ABB7}"/>
              </a:ext>
            </a:extLst>
          </p:cNvPr>
          <p:cNvSpPr/>
          <p:nvPr/>
        </p:nvSpPr>
        <p:spPr>
          <a:xfrm>
            <a:off x="4161400" y="3677932"/>
            <a:ext cx="379849" cy="387558"/>
          </a:xfrm>
          <a:prstGeom prst="ellipse">
            <a:avLst/>
          </a:prstGeom>
          <a:solidFill>
            <a:srgbClr val="FFC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959B5E4-2B75-444E-B625-0301420364E0}"/>
              </a:ext>
            </a:extLst>
          </p:cNvPr>
          <p:cNvCxnSpPr>
            <a:cxnSpLocks/>
            <a:stCxn id="66" idx="5"/>
            <a:endCxn id="176" idx="1"/>
          </p:cNvCxnSpPr>
          <p:nvPr/>
        </p:nvCxnSpPr>
        <p:spPr>
          <a:xfrm>
            <a:off x="4514408" y="3333891"/>
            <a:ext cx="560977" cy="3738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6B467122-8BB0-4B73-B8FF-05C0DD16D0B3}"/>
              </a:ext>
            </a:extLst>
          </p:cNvPr>
          <p:cNvSpPr/>
          <p:nvPr/>
        </p:nvSpPr>
        <p:spPr>
          <a:xfrm>
            <a:off x="2734595" y="1969478"/>
            <a:ext cx="244805" cy="1789373"/>
          </a:xfrm>
          <a:custGeom>
            <a:avLst/>
            <a:gdLst>
              <a:gd name="connsiteX0" fmla="*/ 50800 w 220693"/>
              <a:gd name="connsiteY0" fmla="*/ 0 h 1778000"/>
              <a:gd name="connsiteX1" fmla="*/ 220133 w 220693"/>
              <a:gd name="connsiteY1" fmla="*/ 609600 h 1778000"/>
              <a:gd name="connsiteX2" fmla="*/ 0 w 220693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93" h="1778000">
                <a:moveTo>
                  <a:pt x="50800" y="0"/>
                </a:moveTo>
                <a:cubicBezTo>
                  <a:pt x="139700" y="156633"/>
                  <a:pt x="228600" y="313267"/>
                  <a:pt x="220133" y="609600"/>
                </a:cubicBezTo>
                <a:cubicBezTo>
                  <a:pt x="211666" y="905933"/>
                  <a:pt x="105833" y="1341966"/>
                  <a:pt x="0" y="17780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ate Placeholder 4">
            <a:extLst>
              <a:ext uri="{FF2B5EF4-FFF2-40B4-BE49-F238E27FC236}">
                <a16:creationId xmlns:a16="http://schemas.microsoft.com/office/drawing/2014/main" id="{33274D09-42AD-4160-A45E-A5C77D27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3" grpId="0"/>
      <p:bldP spid="44" grpId="0"/>
      <p:bldP spid="46" grpId="0"/>
      <p:bldP spid="48" grpId="0" animBg="1"/>
      <p:bldP spid="50" grpId="0" animBg="1"/>
      <p:bldP spid="53" grpId="0" animBg="1"/>
      <p:bldP spid="55" grpId="0" animBg="1"/>
      <p:bldP spid="58" grpId="0" animBg="1"/>
      <p:bldP spid="60" grpId="0" animBg="1"/>
      <p:bldP spid="64" grpId="0"/>
      <p:bldP spid="66" grpId="0" animBg="1"/>
      <p:bldP spid="68" grpId="0" animBg="1"/>
      <p:bldP spid="65" grpId="0" animBg="1"/>
      <p:bldP spid="70" grpId="0"/>
      <p:bldP spid="76" grpId="0"/>
      <p:bldP spid="97" grpId="0"/>
      <p:bldP spid="3" grpId="0"/>
      <p:bldP spid="172" grpId="0" animBg="1"/>
      <p:bldP spid="173" grpId="0" animBg="1"/>
      <p:bldP spid="175" grpId="0"/>
      <p:bldP spid="176" grpId="0" animBg="1"/>
      <p:bldP spid="182" grpId="0" animBg="1"/>
      <p:bldP spid="181" grpId="0"/>
      <p:bldP spid="61" grpId="0" animBg="1"/>
      <p:bldP spid="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9D1B-A713-4796-9405-C450292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Data Dependency via Registers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4AB9-F783-4A2F-A13E-C663911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6</a:t>
            </a:fld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9B6CA6-01BB-4EC0-B18D-3E70C3492152}"/>
              </a:ext>
            </a:extLst>
          </p:cNvPr>
          <p:cNvSpPr txBox="1"/>
          <p:nvPr/>
        </p:nvSpPr>
        <p:spPr>
          <a:xfrm>
            <a:off x="536673" y="5572413"/>
            <a:ext cx="111837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[3]  L.  Chen et al., Graph minor approach for application mapping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ACM TRETS, 2014.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[4]  M.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Hamzeh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Register-aware application mapping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DAC, 2013.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182D050-946D-4EA0-AEB7-E465D0AE773A}"/>
              </a:ext>
            </a:extLst>
          </p:cNvPr>
          <p:cNvSpPr txBox="1"/>
          <p:nvPr/>
        </p:nvSpPr>
        <p:spPr>
          <a:xfrm>
            <a:off x="2997123" y="117603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DDG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A304304-E22F-4F24-87C2-FA44D1E47808}"/>
              </a:ext>
            </a:extLst>
          </p:cNvPr>
          <p:cNvSpPr txBox="1"/>
          <p:nvPr/>
        </p:nvSpPr>
        <p:spPr>
          <a:xfrm>
            <a:off x="1337948" y="1007377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2)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0160848-4BBC-4B6C-B810-AE5D2BDDC1FD}"/>
              </a:ext>
            </a:extLst>
          </p:cNvPr>
          <p:cNvGrpSpPr/>
          <p:nvPr/>
        </p:nvGrpSpPr>
        <p:grpSpPr>
          <a:xfrm>
            <a:off x="1846772" y="1767136"/>
            <a:ext cx="329458" cy="2406193"/>
            <a:chOff x="1377886" y="1685895"/>
            <a:chExt cx="329458" cy="2406193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8239012-9D94-4CAB-A47B-979DA8365187}"/>
                </a:ext>
              </a:extLst>
            </p:cNvPr>
            <p:cNvSpPr txBox="1"/>
            <p:nvPr/>
          </p:nvSpPr>
          <p:spPr>
            <a:xfrm>
              <a:off x="1392834" y="168589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328E3E2-217C-456F-8244-247170BBC29A}"/>
                </a:ext>
              </a:extLst>
            </p:cNvPr>
            <p:cNvSpPr txBox="1"/>
            <p:nvPr/>
          </p:nvSpPr>
          <p:spPr>
            <a:xfrm>
              <a:off x="1377886" y="298991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D68C3F3-46A1-4751-B73E-7828CA7609CB}"/>
                </a:ext>
              </a:extLst>
            </p:cNvPr>
            <p:cNvSpPr txBox="1"/>
            <p:nvPr/>
          </p:nvSpPr>
          <p:spPr>
            <a:xfrm>
              <a:off x="1392834" y="369197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17538C5-4338-4588-86B7-3508D2944BED}"/>
                </a:ext>
              </a:extLst>
            </p:cNvPr>
            <p:cNvSpPr txBox="1"/>
            <p:nvPr/>
          </p:nvSpPr>
          <p:spPr>
            <a:xfrm>
              <a:off x="1392834" y="22782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3EA256F-614B-453D-ADE0-76C8C9EBD192}"/>
              </a:ext>
            </a:extLst>
          </p:cNvPr>
          <p:cNvGrpSpPr/>
          <p:nvPr/>
        </p:nvGrpSpPr>
        <p:grpSpPr>
          <a:xfrm>
            <a:off x="3004998" y="1729218"/>
            <a:ext cx="651831" cy="2446166"/>
            <a:chOff x="1491340" y="1600267"/>
            <a:chExt cx="651831" cy="244616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6FDAEB4-60E6-4746-9653-8D3FB6F741A6}"/>
                </a:ext>
              </a:extLst>
            </p:cNvPr>
            <p:cNvSpPr/>
            <p:nvPr/>
          </p:nvSpPr>
          <p:spPr>
            <a:xfrm>
              <a:off x="1511658" y="2920734"/>
              <a:ext cx="469509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210F366-A0BA-4404-AF33-E56FDEAD7D43}"/>
                </a:ext>
              </a:extLst>
            </p:cNvPr>
            <p:cNvSpPr/>
            <p:nvPr/>
          </p:nvSpPr>
          <p:spPr>
            <a:xfrm>
              <a:off x="1492208" y="1600267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3D48ECE-4AEE-465F-99A0-340B1D31BF43}"/>
                </a:ext>
              </a:extLst>
            </p:cNvPr>
            <p:cNvCxnSpPr>
              <a:cxnSpLocks/>
              <a:stCxn id="123" idx="4"/>
              <a:endCxn id="120" idx="0"/>
            </p:cNvCxnSpPr>
            <p:nvPr/>
          </p:nvCxnSpPr>
          <p:spPr>
            <a:xfrm>
              <a:off x="1740466" y="2686515"/>
              <a:ext cx="5947" cy="2342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2E81DC5-47B1-44E8-A96C-12ED55785D90}"/>
                </a:ext>
              </a:extLst>
            </p:cNvPr>
            <p:cNvSpPr/>
            <p:nvPr/>
          </p:nvSpPr>
          <p:spPr>
            <a:xfrm>
              <a:off x="1491340" y="2254262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F285838-EADE-463E-A394-3DADC894499C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 flipH="1">
              <a:off x="1740466" y="2032520"/>
              <a:ext cx="868" cy="2217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2E24320-2F54-4DFE-9265-3CA4ECB30DFD}"/>
                </a:ext>
              </a:extLst>
            </p:cNvPr>
            <p:cNvSpPr/>
            <p:nvPr/>
          </p:nvSpPr>
          <p:spPr>
            <a:xfrm>
              <a:off x="1496068" y="3614180"/>
              <a:ext cx="493523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54399DC-ABB0-4283-9F3B-1C71F89F19C7}"/>
                </a:ext>
              </a:extLst>
            </p:cNvPr>
            <p:cNvCxnSpPr>
              <a:cxnSpLocks/>
              <a:stCxn id="120" idx="4"/>
              <a:endCxn id="125" idx="0"/>
            </p:cNvCxnSpPr>
            <p:nvPr/>
          </p:nvCxnSpPr>
          <p:spPr>
            <a:xfrm flipH="1">
              <a:off x="1742830" y="3352987"/>
              <a:ext cx="3583" cy="2611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C8E6008-E084-4C90-8D60-82C82E9F7F3D}"/>
                </a:ext>
              </a:extLst>
            </p:cNvPr>
            <p:cNvSpPr/>
            <p:nvPr/>
          </p:nvSpPr>
          <p:spPr>
            <a:xfrm>
              <a:off x="1898366" y="1888790"/>
              <a:ext cx="244805" cy="1789373"/>
            </a:xfrm>
            <a:custGeom>
              <a:avLst/>
              <a:gdLst>
                <a:gd name="connsiteX0" fmla="*/ 50800 w 220693"/>
                <a:gd name="connsiteY0" fmla="*/ 0 h 1778000"/>
                <a:gd name="connsiteX1" fmla="*/ 220133 w 220693"/>
                <a:gd name="connsiteY1" fmla="*/ 609600 h 1778000"/>
                <a:gd name="connsiteX2" fmla="*/ 0 w 220693"/>
                <a:gd name="connsiteY2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3" h="1778000">
                  <a:moveTo>
                    <a:pt x="50800" y="0"/>
                  </a:moveTo>
                  <a:cubicBezTo>
                    <a:pt x="139700" y="156633"/>
                    <a:pt x="228600" y="313267"/>
                    <a:pt x="220133" y="609600"/>
                  </a:cubicBezTo>
                  <a:cubicBezTo>
                    <a:pt x="211666" y="905933"/>
                    <a:pt x="105833" y="1341966"/>
                    <a:pt x="0" y="17780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72AB6FC-6D2E-4692-8761-B3B655E5A28E}"/>
              </a:ext>
            </a:extLst>
          </p:cNvPr>
          <p:cNvSpPr/>
          <p:nvPr/>
        </p:nvSpPr>
        <p:spPr>
          <a:xfrm>
            <a:off x="3412027" y="2034677"/>
            <a:ext cx="244805" cy="1789373"/>
          </a:xfrm>
          <a:custGeom>
            <a:avLst/>
            <a:gdLst>
              <a:gd name="connsiteX0" fmla="*/ 50800 w 220693"/>
              <a:gd name="connsiteY0" fmla="*/ 0 h 1778000"/>
              <a:gd name="connsiteX1" fmla="*/ 220133 w 220693"/>
              <a:gd name="connsiteY1" fmla="*/ 609600 h 1778000"/>
              <a:gd name="connsiteX2" fmla="*/ 0 w 220693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93" h="1778000">
                <a:moveTo>
                  <a:pt x="50800" y="0"/>
                </a:moveTo>
                <a:cubicBezTo>
                  <a:pt x="139700" y="156633"/>
                  <a:pt x="228600" y="313267"/>
                  <a:pt x="220133" y="609600"/>
                </a:cubicBezTo>
                <a:cubicBezTo>
                  <a:pt x="211666" y="905933"/>
                  <a:pt x="105833" y="1341966"/>
                  <a:pt x="0" y="17780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E07EC2F-6A73-4995-B16A-B609DF44D7E0}"/>
              </a:ext>
            </a:extLst>
          </p:cNvPr>
          <p:cNvCxnSpPr>
            <a:cxnSpLocks/>
          </p:cNvCxnSpPr>
          <p:nvPr/>
        </p:nvCxnSpPr>
        <p:spPr>
          <a:xfrm>
            <a:off x="3395029" y="3900700"/>
            <a:ext cx="10717" cy="668971"/>
          </a:xfrm>
          <a:prstGeom prst="line">
            <a:avLst/>
          </a:prstGeom>
          <a:noFill/>
          <a:ln w="6350" cap="flat" cmpd="sng" algn="ctr">
            <a:noFill/>
            <a:prstDash val="sysDash"/>
            <a:miter lim="800000"/>
          </a:ln>
          <a:effectLst/>
        </p:spPr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AC9DB38-2886-4424-8B13-D090227F668B}"/>
              </a:ext>
            </a:extLst>
          </p:cNvPr>
          <p:cNvGrpSpPr/>
          <p:nvPr/>
        </p:nvGrpSpPr>
        <p:grpSpPr>
          <a:xfrm>
            <a:off x="6038820" y="1881123"/>
            <a:ext cx="960378" cy="699342"/>
            <a:chOff x="380713" y="2110538"/>
            <a:chExt cx="960378" cy="69934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814989E-8647-4B22-9A1D-CD3479E74BD3}"/>
                </a:ext>
              </a:extLst>
            </p:cNvPr>
            <p:cNvSpPr/>
            <p:nvPr/>
          </p:nvSpPr>
          <p:spPr>
            <a:xfrm>
              <a:off x="380713" y="2127835"/>
              <a:ext cx="880000" cy="58681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E131DC4-F387-4497-AE8C-082094C389B5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59C0AFA-6DA1-4C5C-A6BE-C32E19C05690}"/>
                </a:ext>
              </a:extLst>
            </p:cNvPr>
            <p:cNvSpPr/>
            <p:nvPr/>
          </p:nvSpPr>
          <p:spPr>
            <a:xfrm>
              <a:off x="877410" y="2126660"/>
              <a:ext cx="417816" cy="583867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B857169-8019-45E5-A9EB-05586D4F700A}"/>
                </a:ext>
              </a:extLst>
            </p:cNvPr>
            <p:cNvCxnSpPr>
              <a:cxnSpLocks/>
              <a:stCxn id="160" idx="1"/>
              <a:endCxn id="160" idx="3"/>
            </p:cNvCxnSpPr>
            <p:nvPr/>
          </p:nvCxnSpPr>
          <p:spPr>
            <a:xfrm>
              <a:off x="877410" y="2418594"/>
              <a:ext cx="4178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95E1AB7-9830-4FA6-8BF2-B94E700E176A}"/>
                </a:ext>
              </a:extLst>
            </p:cNvPr>
            <p:cNvSpPr txBox="1"/>
            <p:nvPr/>
          </p:nvSpPr>
          <p:spPr>
            <a:xfrm>
              <a:off x="798003" y="2440548"/>
              <a:ext cx="543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4764195-A4B5-4E83-943E-2FA3B0598B25}"/>
              </a:ext>
            </a:extLst>
          </p:cNvPr>
          <p:cNvGrpSpPr/>
          <p:nvPr/>
        </p:nvGrpSpPr>
        <p:grpSpPr>
          <a:xfrm>
            <a:off x="7243322" y="1897063"/>
            <a:ext cx="1052298" cy="685969"/>
            <a:chOff x="303145" y="2110538"/>
            <a:chExt cx="1052298" cy="685969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9A7F0BF-7D4A-473B-96B6-F8822D9E9E04}"/>
                </a:ext>
              </a:extLst>
            </p:cNvPr>
            <p:cNvSpPr/>
            <p:nvPr/>
          </p:nvSpPr>
          <p:spPr>
            <a:xfrm>
              <a:off x="303145" y="2127834"/>
              <a:ext cx="957568" cy="5761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AC4EB3E-8C2C-4298-B6C8-779747AEFB09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49A651-AD1A-435E-A639-08EC6CCC18EA}"/>
                </a:ext>
              </a:extLst>
            </p:cNvPr>
            <p:cNvSpPr/>
            <p:nvPr/>
          </p:nvSpPr>
          <p:spPr>
            <a:xfrm>
              <a:off x="877410" y="2126682"/>
              <a:ext cx="401066" cy="583846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1D4E926-BBB2-4D5C-A5AE-FFD490662685}"/>
                </a:ext>
              </a:extLst>
            </p:cNvPr>
            <p:cNvCxnSpPr>
              <a:cxnSpLocks/>
              <a:stCxn id="154" idx="1"/>
              <a:endCxn id="154" idx="3"/>
            </p:cNvCxnSpPr>
            <p:nvPr/>
          </p:nvCxnSpPr>
          <p:spPr>
            <a:xfrm>
              <a:off x="877410" y="2418605"/>
              <a:ext cx="4010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757DCBC-6C06-4AE3-B291-7285E6C6AFA9}"/>
                </a:ext>
              </a:extLst>
            </p:cNvPr>
            <p:cNvSpPr txBox="1"/>
            <p:nvPr/>
          </p:nvSpPr>
          <p:spPr>
            <a:xfrm>
              <a:off x="812355" y="2427175"/>
              <a:ext cx="543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51EAAB73-00CD-4623-B805-98017A43BCE9}"/>
              </a:ext>
            </a:extLst>
          </p:cNvPr>
          <p:cNvSpPr txBox="1"/>
          <p:nvPr/>
        </p:nvSpPr>
        <p:spPr>
          <a:xfrm>
            <a:off x="5384148" y="1459679"/>
            <a:ext cx="66396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85D955A-2455-4CF5-AC9B-2EF49517CFF3}"/>
              </a:ext>
            </a:extLst>
          </p:cNvPr>
          <p:cNvSpPr txBox="1"/>
          <p:nvPr/>
        </p:nvSpPr>
        <p:spPr>
          <a:xfrm>
            <a:off x="5492137" y="2013844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FE2A3FC-C098-4AF6-9B42-59A215BDF9B0}"/>
              </a:ext>
            </a:extLst>
          </p:cNvPr>
          <p:cNvCxnSpPr>
            <a:cxnSpLocks/>
          </p:cNvCxnSpPr>
          <p:nvPr/>
        </p:nvCxnSpPr>
        <p:spPr>
          <a:xfrm>
            <a:off x="5853391" y="1874276"/>
            <a:ext cx="0" cy="31197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D2D9B967-0C6B-40E7-9EAC-AE2604822E7B}"/>
              </a:ext>
            </a:extLst>
          </p:cNvPr>
          <p:cNvSpPr txBox="1"/>
          <p:nvPr/>
        </p:nvSpPr>
        <p:spPr>
          <a:xfrm>
            <a:off x="5495542" y="2808627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E1ECC3C0-7EB7-4ACB-A1B1-52BE23603450}"/>
              </a:ext>
            </a:extLst>
          </p:cNvPr>
          <p:cNvSpPr/>
          <p:nvPr/>
        </p:nvSpPr>
        <p:spPr>
          <a:xfrm>
            <a:off x="7331089" y="2846291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04CC5098-49A1-4AAE-9D29-EA00B4195F12}"/>
              </a:ext>
            </a:extLst>
          </p:cNvPr>
          <p:cNvCxnSpPr>
            <a:cxnSpLocks/>
            <a:stCxn id="187" idx="5"/>
            <a:endCxn id="182" idx="1"/>
          </p:cNvCxnSpPr>
          <p:nvPr/>
        </p:nvCxnSpPr>
        <p:spPr>
          <a:xfrm>
            <a:off x="6433106" y="2363581"/>
            <a:ext cx="959688" cy="54150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8CEC2735-8C90-4FC5-899D-D524F5AE34D8}"/>
              </a:ext>
            </a:extLst>
          </p:cNvPr>
          <p:cNvSpPr txBox="1"/>
          <p:nvPr/>
        </p:nvSpPr>
        <p:spPr>
          <a:xfrm>
            <a:off x="5498117" y="3576856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8603C9A5-200F-4B0B-8ACB-CCDC24475DF3}"/>
              </a:ext>
            </a:extLst>
          </p:cNvPr>
          <p:cNvSpPr/>
          <p:nvPr/>
        </p:nvSpPr>
        <p:spPr>
          <a:xfrm>
            <a:off x="7324359" y="3589445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8BFECDD1-8747-46EC-A2A0-9DABC245DB98}"/>
              </a:ext>
            </a:extLst>
          </p:cNvPr>
          <p:cNvCxnSpPr>
            <a:cxnSpLocks/>
            <a:stCxn id="182" idx="4"/>
            <a:endCxn id="185" idx="0"/>
          </p:cNvCxnSpPr>
          <p:nvPr/>
        </p:nvCxnSpPr>
        <p:spPr>
          <a:xfrm flipH="1">
            <a:off x="7535032" y="3247792"/>
            <a:ext cx="6730" cy="3416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7" name="Oval 186">
            <a:extLst>
              <a:ext uri="{FF2B5EF4-FFF2-40B4-BE49-F238E27FC236}">
                <a16:creationId xmlns:a16="http://schemas.microsoft.com/office/drawing/2014/main" id="{003155D8-ED26-4C0F-B6DE-E61977EA9A4C}"/>
              </a:ext>
            </a:extLst>
          </p:cNvPr>
          <p:cNvSpPr/>
          <p:nvPr/>
        </p:nvSpPr>
        <p:spPr>
          <a:xfrm>
            <a:off x="6094331" y="2029071"/>
            <a:ext cx="396900" cy="3919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48418ED-4ABE-4635-B87B-41BD8919A016}"/>
              </a:ext>
            </a:extLst>
          </p:cNvPr>
          <p:cNvSpPr txBox="1"/>
          <p:nvPr/>
        </p:nvSpPr>
        <p:spPr>
          <a:xfrm>
            <a:off x="6432397" y="134259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P&amp;R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9D06BA0-04DC-4CEC-8F1A-EF32DE77CB13}"/>
              </a:ext>
            </a:extLst>
          </p:cNvPr>
          <p:cNvSpPr txBox="1"/>
          <p:nvPr/>
        </p:nvSpPr>
        <p:spPr>
          <a:xfrm>
            <a:off x="5478987" y="4430911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A250C6E-12F2-49F1-98CF-939DF9F0346E}"/>
              </a:ext>
            </a:extLst>
          </p:cNvPr>
          <p:cNvSpPr/>
          <p:nvPr/>
        </p:nvSpPr>
        <p:spPr>
          <a:xfrm>
            <a:off x="6110917" y="4386656"/>
            <a:ext cx="424600" cy="432253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5C33AB41-3D43-4E52-B959-D43CD856AF65}"/>
              </a:ext>
            </a:extLst>
          </p:cNvPr>
          <p:cNvSpPr/>
          <p:nvPr/>
        </p:nvSpPr>
        <p:spPr>
          <a:xfrm>
            <a:off x="6096874" y="3619486"/>
            <a:ext cx="379849" cy="387558"/>
          </a:xfrm>
          <a:prstGeom prst="ellipse">
            <a:avLst/>
          </a:prstGeom>
          <a:solidFill>
            <a:srgbClr val="FFC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FE96BB5-EF8C-4564-8648-B36515682A79}"/>
              </a:ext>
            </a:extLst>
          </p:cNvPr>
          <p:cNvGrpSpPr/>
          <p:nvPr/>
        </p:nvGrpSpPr>
        <p:grpSpPr>
          <a:xfrm>
            <a:off x="6048112" y="2706027"/>
            <a:ext cx="928327" cy="604115"/>
            <a:chOff x="366899" y="2110538"/>
            <a:chExt cx="928327" cy="604115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2FB75ED-19E4-49E8-B23E-B2823B1892AF}"/>
                </a:ext>
              </a:extLst>
            </p:cNvPr>
            <p:cNvSpPr/>
            <p:nvPr/>
          </p:nvSpPr>
          <p:spPr>
            <a:xfrm>
              <a:off x="366899" y="2127835"/>
              <a:ext cx="893813" cy="58681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860B1A4F-86C5-46F3-A988-972AFDA495B0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8F59003-B3A5-422C-BA62-488FEDD72FC0}"/>
                </a:ext>
              </a:extLst>
            </p:cNvPr>
            <p:cNvSpPr/>
            <p:nvPr/>
          </p:nvSpPr>
          <p:spPr>
            <a:xfrm>
              <a:off x="877410" y="2126660"/>
              <a:ext cx="417816" cy="583867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2CA9175-12CA-4828-BAB7-F759933B5DAE}"/>
                </a:ext>
              </a:extLst>
            </p:cNvPr>
            <p:cNvCxnSpPr>
              <a:cxnSpLocks/>
              <a:stCxn id="248" idx="1"/>
              <a:endCxn id="248" idx="3"/>
            </p:cNvCxnSpPr>
            <p:nvPr/>
          </p:nvCxnSpPr>
          <p:spPr>
            <a:xfrm>
              <a:off x="877410" y="2418594"/>
              <a:ext cx="4178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D7CBDD5-C683-4BA2-B786-B6473F34A786}"/>
              </a:ext>
            </a:extLst>
          </p:cNvPr>
          <p:cNvGrpSpPr/>
          <p:nvPr/>
        </p:nvGrpSpPr>
        <p:grpSpPr>
          <a:xfrm>
            <a:off x="7243322" y="2721967"/>
            <a:ext cx="998437" cy="599990"/>
            <a:chOff x="280039" y="2110538"/>
            <a:chExt cx="998437" cy="599990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26B0C527-883B-4384-9601-EAF93FAF2940}"/>
                </a:ext>
              </a:extLst>
            </p:cNvPr>
            <p:cNvSpPr/>
            <p:nvPr/>
          </p:nvSpPr>
          <p:spPr>
            <a:xfrm>
              <a:off x="280039" y="2127834"/>
              <a:ext cx="980673" cy="5761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4AC13D0-8A73-4049-AC6B-901FEA7A29A1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BAA0391-DB84-48A5-A4A0-27597EF6AF2C}"/>
                </a:ext>
              </a:extLst>
            </p:cNvPr>
            <p:cNvSpPr/>
            <p:nvPr/>
          </p:nvSpPr>
          <p:spPr>
            <a:xfrm>
              <a:off x="877410" y="2126682"/>
              <a:ext cx="401066" cy="583846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F8E5C3F-CEB3-4EBE-93A8-BAA30944B162}"/>
                </a:ext>
              </a:extLst>
            </p:cNvPr>
            <p:cNvCxnSpPr>
              <a:cxnSpLocks/>
              <a:stCxn id="242" idx="1"/>
              <a:endCxn id="242" idx="3"/>
            </p:cNvCxnSpPr>
            <p:nvPr/>
          </p:nvCxnSpPr>
          <p:spPr>
            <a:xfrm>
              <a:off x="877410" y="2418605"/>
              <a:ext cx="4010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66F96E68-9B53-4F0F-B0B1-8ABFA5DA736A}"/>
              </a:ext>
            </a:extLst>
          </p:cNvPr>
          <p:cNvSpPr txBox="1"/>
          <p:nvPr/>
        </p:nvSpPr>
        <p:spPr>
          <a:xfrm>
            <a:off x="6511550" y="2703736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2416D5F-007E-4CE3-B3FE-59C940F63F06}"/>
              </a:ext>
            </a:extLst>
          </p:cNvPr>
          <p:cNvGrpSpPr/>
          <p:nvPr/>
        </p:nvGrpSpPr>
        <p:grpSpPr>
          <a:xfrm>
            <a:off x="6048112" y="3493629"/>
            <a:ext cx="943787" cy="604115"/>
            <a:chOff x="351439" y="2110538"/>
            <a:chExt cx="943787" cy="604115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9FBE744-E00A-425F-969B-9C2DD78D5C98}"/>
                </a:ext>
              </a:extLst>
            </p:cNvPr>
            <p:cNvSpPr/>
            <p:nvPr/>
          </p:nvSpPr>
          <p:spPr>
            <a:xfrm>
              <a:off x="351439" y="2127835"/>
              <a:ext cx="909273" cy="58681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2DB899F-DEA5-4EA7-8802-37701D9814EF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45D319-D92A-49C4-B461-95061C1F0B67}"/>
                </a:ext>
              </a:extLst>
            </p:cNvPr>
            <p:cNvSpPr/>
            <p:nvPr/>
          </p:nvSpPr>
          <p:spPr>
            <a:xfrm>
              <a:off x="877410" y="2126660"/>
              <a:ext cx="417816" cy="583867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AF10E19-314C-4983-91AA-587C68AC12D9}"/>
                </a:ext>
              </a:extLst>
            </p:cNvPr>
            <p:cNvCxnSpPr>
              <a:cxnSpLocks/>
              <a:stCxn id="266" idx="1"/>
              <a:endCxn id="266" idx="3"/>
            </p:cNvCxnSpPr>
            <p:nvPr/>
          </p:nvCxnSpPr>
          <p:spPr>
            <a:xfrm>
              <a:off x="877410" y="2418594"/>
              <a:ext cx="4178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E9807BF-86C3-4512-A660-9AAF6FEF91C3}"/>
              </a:ext>
            </a:extLst>
          </p:cNvPr>
          <p:cNvGrpSpPr/>
          <p:nvPr/>
        </p:nvGrpSpPr>
        <p:grpSpPr>
          <a:xfrm>
            <a:off x="7243322" y="3509569"/>
            <a:ext cx="1013897" cy="599990"/>
            <a:chOff x="264579" y="2110538"/>
            <a:chExt cx="1013897" cy="599990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47D9B7B9-1A91-4F44-8A91-4627D7D4E7F1}"/>
                </a:ext>
              </a:extLst>
            </p:cNvPr>
            <p:cNvSpPr/>
            <p:nvPr/>
          </p:nvSpPr>
          <p:spPr>
            <a:xfrm>
              <a:off x="264579" y="2127834"/>
              <a:ext cx="996133" cy="5761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4200D4A-41D1-40DA-B3C9-F486675FFB4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FC475C8-61F3-489F-92F4-4C496DD43303}"/>
                </a:ext>
              </a:extLst>
            </p:cNvPr>
            <p:cNvSpPr/>
            <p:nvPr/>
          </p:nvSpPr>
          <p:spPr>
            <a:xfrm>
              <a:off x="877410" y="2126682"/>
              <a:ext cx="401066" cy="583846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1BA8A8-CE2F-42FA-9114-1CE692F24174}"/>
                </a:ext>
              </a:extLst>
            </p:cNvPr>
            <p:cNvCxnSpPr>
              <a:cxnSpLocks/>
              <a:stCxn id="260" idx="1"/>
              <a:endCxn id="260" idx="3"/>
            </p:cNvCxnSpPr>
            <p:nvPr/>
          </p:nvCxnSpPr>
          <p:spPr>
            <a:xfrm>
              <a:off x="877410" y="2418605"/>
              <a:ext cx="4010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B03635E-29EC-47B7-BDE3-F77BFB5F1549}"/>
              </a:ext>
            </a:extLst>
          </p:cNvPr>
          <p:cNvGrpSpPr/>
          <p:nvPr/>
        </p:nvGrpSpPr>
        <p:grpSpPr>
          <a:xfrm>
            <a:off x="6052850" y="4294728"/>
            <a:ext cx="956355" cy="604115"/>
            <a:chOff x="338871" y="2110538"/>
            <a:chExt cx="956355" cy="604115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8905781C-D2E7-4BDE-802D-F11D396DBCAE}"/>
                </a:ext>
              </a:extLst>
            </p:cNvPr>
            <p:cNvSpPr/>
            <p:nvPr/>
          </p:nvSpPr>
          <p:spPr>
            <a:xfrm>
              <a:off x="338871" y="2127835"/>
              <a:ext cx="921842" cy="58681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E6C5005-0093-4827-86A8-95E8CF773C2B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858181A-3D78-40D2-B037-234C5D00103B}"/>
                </a:ext>
              </a:extLst>
            </p:cNvPr>
            <p:cNvSpPr/>
            <p:nvPr/>
          </p:nvSpPr>
          <p:spPr>
            <a:xfrm>
              <a:off x="877410" y="2126660"/>
              <a:ext cx="417816" cy="583867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925771B-14BE-4870-B13A-EF5CD33E10F1}"/>
                </a:ext>
              </a:extLst>
            </p:cNvPr>
            <p:cNvCxnSpPr>
              <a:cxnSpLocks/>
              <a:stCxn id="284" idx="1"/>
              <a:endCxn id="284" idx="3"/>
            </p:cNvCxnSpPr>
            <p:nvPr/>
          </p:nvCxnSpPr>
          <p:spPr>
            <a:xfrm>
              <a:off x="877410" y="2418594"/>
              <a:ext cx="4178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4D75B70-ED75-4641-A745-A0629DAABBC6}"/>
              </a:ext>
            </a:extLst>
          </p:cNvPr>
          <p:cNvGrpSpPr/>
          <p:nvPr/>
        </p:nvGrpSpPr>
        <p:grpSpPr>
          <a:xfrm>
            <a:off x="7239278" y="4310668"/>
            <a:ext cx="1035247" cy="599990"/>
            <a:chOff x="243229" y="2110538"/>
            <a:chExt cx="1035247" cy="599990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6FB1156-A97E-4895-ADC3-5588BF7A6D2A}"/>
                </a:ext>
              </a:extLst>
            </p:cNvPr>
            <p:cNvSpPr/>
            <p:nvPr/>
          </p:nvSpPr>
          <p:spPr>
            <a:xfrm>
              <a:off x="243229" y="2127834"/>
              <a:ext cx="1017483" cy="5761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A4211CF-705D-47B3-8470-686BA69470AB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5E1C602C-FD49-43E6-92A7-85EBB51EFB14}"/>
                </a:ext>
              </a:extLst>
            </p:cNvPr>
            <p:cNvSpPr/>
            <p:nvPr/>
          </p:nvSpPr>
          <p:spPr>
            <a:xfrm>
              <a:off x="877410" y="2126682"/>
              <a:ext cx="401066" cy="583846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B742D83-8D11-437A-951C-80392E18829A}"/>
                </a:ext>
              </a:extLst>
            </p:cNvPr>
            <p:cNvCxnSpPr>
              <a:cxnSpLocks/>
              <a:stCxn id="278" idx="1"/>
              <a:endCxn id="278" idx="3"/>
            </p:cNvCxnSpPr>
            <p:nvPr/>
          </p:nvCxnSpPr>
          <p:spPr>
            <a:xfrm>
              <a:off x="877410" y="2418605"/>
              <a:ext cx="4010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DF64E17-E578-4896-87D9-FB87CCDCF581}"/>
              </a:ext>
            </a:extLst>
          </p:cNvPr>
          <p:cNvCxnSpPr>
            <a:cxnSpLocks/>
            <a:stCxn id="185" idx="3"/>
            <a:endCxn id="196" idx="7"/>
          </p:cNvCxnSpPr>
          <p:nvPr/>
        </p:nvCxnSpPr>
        <p:spPr>
          <a:xfrm flipH="1">
            <a:off x="6473336" y="3932148"/>
            <a:ext cx="912728" cy="5178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CF978573-A6AB-42E6-B464-E9740A72C08F}"/>
              </a:ext>
            </a:extLst>
          </p:cNvPr>
          <p:cNvCxnSpPr>
            <a:cxnSpLocks/>
          </p:cNvCxnSpPr>
          <p:nvPr/>
        </p:nvCxnSpPr>
        <p:spPr>
          <a:xfrm>
            <a:off x="6950904" y="2184128"/>
            <a:ext cx="27889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67646168-1FA1-42E2-BED3-B4275F98FBD4}"/>
              </a:ext>
            </a:extLst>
          </p:cNvPr>
          <p:cNvCxnSpPr>
            <a:cxnSpLocks/>
          </p:cNvCxnSpPr>
          <p:nvPr/>
        </p:nvCxnSpPr>
        <p:spPr>
          <a:xfrm>
            <a:off x="6991009" y="3010298"/>
            <a:ext cx="27889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8B33B45E-5F3C-41AF-96B4-DE00566F5706}"/>
              </a:ext>
            </a:extLst>
          </p:cNvPr>
          <p:cNvCxnSpPr>
            <a:cxnSpLocks/>
          </p:cNvCxnSpPr>
          <p:nvPr/>
        </p:nvCxnSpPr>
        <p:spPr>
          <a:xfrm>
            <a:off x="6974967" y="3796361"/>
            <a:ext cx="27889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211EC829-D862-458B-BB5B-0482D33DC3B8}"/>
              </a:ext>
            </a:extLst>
          </p:cNvPr>
          <p:cNvCxnSpPr>
            <a:cxnSpLocks/>
          </p:cNvCxnSpPr>
          <p:nvPr/>
        </p:nvCxnSpPr>
        <p:spPr>
          <a:xfrm>
            <a:off x="6960379" y="4599526"/>
            <a:ext cx="278899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8" name="Oval 317">
            <a:extLst>
              <a:ext uri="{FF2B5EF4-FFF2-40B4-BE49-F238E27FC236}">
                <a16:creationId xmlns:a16="http://schemas.microsoft.com/office/drawing/2014/main" id="{82523E59-2BE7-40E7-9EAB-C8DED8E99622}"/>
              </a:ext>
            </a:extLst>
          </p:cNvPr>
          <p:cNvSpPr/>
          <p:nvPr/>
        </p:nvSpPr>
        <p:spPr>
          <a:xfrm>
            <a:off x="7338842" y="4429626"/>
            <a:ext cx="379849" cy="387558"/>
          </a:xfrm>
          <a:prstGeom prst="ellipse">
            <a:avLst/>
          </a:prstGeom>
          <a:solidFill>
            <a:srgbClr val="FFC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D8DDCF68-4B6C-494D-AC7D-C74FF5476F22}"/>
              </a:ext>
            </a:extLst>
          </p:cNvPr>
          <p:cNvSpPr txBox="1"/>
          <p:nvPr/>
        </p:nvSpPr>
        <p:spPr>
          <a:xfrm>
            <a:off x="6502908" y="1861510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2A96A061-F810-437C-92EF-7B90D8B06349}"/>
              </a:ext>
            </a:extLst>
          </p:cNvPr>
          <p:cNvSpPr txBox="1"/>
          <p:nvPr/>
        </p:nvSpPr>
        <p:spPr>
          <a:xfrm>
            <a:off x="6535517" y="3482174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88C09D7-7316-4C74-8C46-53A78C897BBB}"/>
              </a:ext>
            </a:extLst>
          </p:cNvPr>
          <p:cNvSpPr txBox="1"/>
          <p:nvPr/>
        </p:nvSpPr>
        <p:spPr>
          <a:xfrm>
            <a:off x="6535517" y="3770275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2D3E2CF0-094C-4A88-980D-18D81EA8DFCB}"/>
              </a:ext>
            </a:extLst>
          </p:cNvPr>
          <p:cNvSpPr txBox="1"/>
          <p:nvPr/>
        </p:nvSpPr>
        <p:spPr>
          <a:xfrm>
            <a:off x="6565296" y="4284302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9DA3036E-0A13-4215-96E9-D8C2A8879209}"/>
              </a:ext>
            </a:extLst>
          </p:cNvPr>
          <p:cNvSpPr txBox="1"/>
          <p:nvPr/>
        </p:nvSpPr>
        <p:spPr>
          <a:xfrm>
            <a:off x="6552057" y="4556181"/>
            <a:ext cx="5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9D7C6B4A-893C-43BD-96B6-A95AA3058138}"/>
              </a:ext>
            </a:extLst>
          </p:cNvPr>
          <p:cNvCxnSpPr>
            <a:cxnSpLocks/>
          </p:cNvCxnSpPr>
          <p:nvPr/>
        </p:nvCxnSpPr>
        <p:spPr>
          <a:xfrm>
            <a:off x="6441077" y="3958372"/>
            <a:ext cx="959688" cy="541508"/>
          </a:xfrm>
          <a:prstGeom prst="straightConnector1">
            <a:avLst/>
          </a:prstGeom>
          <a:noFill/>
          <a:ln w="63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73F12097-3412-4F50-BA74-CBEEFCC93803}"/>
              </a:ext>
            </a:extLst>
          </p:cNvPr>
          <p:cNvSpPr/>
          <p:nvPr/>
        </p:nvSpPr>
        <p:spPr>
          <a:xfrm>
            <a:off x="6287101" y="1846603"/>
            <a:ext cx="368519" cy="197949"/>
          </a:xfrm>
          <a:custGeom>
            <a:avLst/>
            <a:gdLst>
              <a:gd name="connsiteX0" fmla="*/ 0 w 288758"/>
              <a:gd name="connsiteY0" fmla="*/ 193087 h 193087"/>
              <a:gd name="connsiteX1" fmla="*/ 48126 w 288758"/>
              <a:gd name="connsiteY1" fmla="*/ 582 h 193087"/>
              <a:gd name="connsiteX2" fmla="*/ 288758 w 288758"/>
              <a:gd name="connsiteY2" fmla="*/ 144961 h 19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193087">
                <a:moveTo>
                  <a:pt x="0" y="193087"/>
                </a:moveTo>
                <a:cubicBezTo>
                  <a:pt x="0" y="100845"/>
                  <a:pt x="0" y="8603"/>
                  <a:pt x="48126" y="582"/>
                </a:cubicBezTo>
                <a:cubicBezTo>
                  <a:pt x="96252" y="-7439"/>
                  <a:pt x="192505" y="68761"/>
                  <a:pt x="288758" y="14496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23CB003F-CBC7-4D92-BAF8-D08331358779}"/>
              </a:ext>
            </a:extLst>
          </p:cNvPr>
          <p:cNvSpPr/>
          <p:nvPr/>
        </p:nvSpPr>
        <p:spPr>
          <a:xfrm flipH="1">
            <a:off x="6342525" y="4229126"/>
            <a:ext cx="368519" cy="197949"/>
          </a:xfrm>
          <a:custGeom>
            <a:avLst/>
            <a:gdLst>
              <a:gd name="connsiteX0" fmla="*/ 0 w 288758"/>
              <a:gd name="connsiteY0" fmla="*/ 193087 h 193087"/>
              <a:gd name="connsiteX1" fmla="*/ 48126 w 288758"/>
              <a:gd name="connsiteY1" fmla="*/ 582 h 193087"/>
              <a:gd name="connsiteX2" fmla="*/ 288758 w 288758"/>
              <a:gd name="connsiteY2" fmla="*/ 144961 h 19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193087">
                <a:moveTo>
                  <a:pt x="0" y="193087"/>
                </a:moveTo>
                <a:cubicBezTo>
                  <a:pt x="0" y="100845"/>
                  <a:pt x="0" y="8603"/>
                  <a:pt x="48126" y="582"/>
                </a:cubicBezTo>
                <a:cubicBezTo>
                  <a:pt x="96252" y="-7439"/>
                  <a:pt x="192505" y="68761"/>
                  <a:pt x="288758" y="14496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859A29BC-49B7-4A97-AC39-53E960CBC3A7}"/>
              </a:ext>
            </a:extLst>
          </p:cNvPr>
          <p:cNvCxnSpPr>
            <a:stCxn id="200" idx="6"/>
          </p:cNvCxnSpPr>
          <p:nvPr/>
        </p:nvCxnSpPr>
        <p:spPr>
          <a:xfrm>
            <a:off x="6476723" y="3813265"/>
            <a:ext cx="165998" cy="1776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50A8931-67B9-4B8D-9D82-9A94C5548D82}"/>
              </a:ext>
            </a:extLst>
          </p:cNvPr>
          <p:cNvGrpSpPr/>
          <p:nvPr/>
        </p:nvGrpSpPr>
        <p:grpSpPr>
          <a:xfrm>
            <a:off x="1763336" y="4521229"/>
            <a:ext cx="960378" cy="699342"/>
            <a:chOff x="380713" y="2110538"/>
            <a:chExt cx="960378" cy="69934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31BBC0D-22C1-4F32-9A9E-258B652142D4}"/>
                </a:ext>
              </a:extLst>
            </p:cNvPr>
            <p:cNvSpPr/>
            <p:nvPr/>
          </p:nvSpPr>
          <p:spPr>
            <a:xfrm>
              <a:off x="380713" y="2127835"/>
              <a:ext cx="880000" cy="58681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8290A71-9E80-433D-9813-DCA3244A4BB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5591301B-2D8B-4179-9EEA-822825C4C0B4}"/>
                </a:ext>
              </a:extLst>
            </p:cNvPr>
            <p:cNvSpPr/>
            <p:nvPr/>
          </p:nvSpPr>
          <p:spPr>
            <a:xfrm>
              <a:off x="877410" y="2126660"/>
              <a:ext cx="417816" cy="583867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E4D0DB43-06FA-41FD-85F5-02B2CCC211D4}"/>
                </a:ext>
              </a:extLst>
            </p:cNvPr>
            <p:cNvCxnSpPr>
              <a:cxnSpLocks/>
              <a:stCxn id="334" idx="1"/>
              <a:endCxn id="334" idx="3"/>
            </p:cNvCxnSpPr>
            <p:nvPr/>
          </p:nvCxnSpPr>
          <p:spPr>
            <a:xfrm>
              <a:off x="877410" y="2418594"/>
              <a:ext cx="4178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86CB6FA-B76A-4EA3-80D3-F34A6D4EF296}"/>
                </a:ext>
              </a:extLst>
            </p:cNvPr>
            <p:cNvSpPr txBox="1"/>
            <p:nvPr/>
          </p:nvSpPr>
          <p:spPr>
            <a:xfrm>
              <a:off x="798003" y="2440548"/>
              <a:ext cx="543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4A5D2B2-04C1-4455-B115-3C314A085A64}"/>
              </a:ext>
            </a:extLst>
          </p:cNvPr>
          <p:cNvGrpSpPr/>
          <p:nvPr/>
        </p:nvGrpSpPr>
        <p:grpSpPr>
          <a:xfrm>
            <a:off x="2967838" y="4537169"/>
            <a:ext cx="1052298" cy="685969"/>
            <a:chOff x="303145" y="2110538"/>
            <a:chExt cx="1052298" cy="685969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864A9A1B-8661-45F4-ABFF-5AB4A67D40D3}"/>
                </a:ext>
              </a:extLst>
            </p:cNvPr>
            <p:cNvSpPr/>
            <p:nvPr/>
          </p:nvSpPr>
          <p:spPr>
            <a:xfrm>
              <a:off x="303145" y="2127834"/>
              <a:ext cx="957568" cy="5761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CD25746-D88C-43A4-8839-4F45D9DEC79F}"/>
                </a:ext>
              </a:extLst>
            </p:cNvPr>
            <p:cNvCxnSpPr>
              <a:cxnSpLocks/>
            </p:cNvCxnSpPr>
            <p:nvPr/>
          </p:nvCxnSpPr>
          <p:spPr>
            <a:xfrm>
              <a:off x="877410" y="2110538"/>
              <a:ext cx="0" cy="5934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A4B9DC59-82BE-4183-ACF4-77E306524E6B}"/>
                </a:ext>
              </a:extLst>
            </p:cNvPr>
            <p:cNvSpPr/>
            <p:nvPr/>
          </p:nvSpPr>
          <p:spPr>
            <a:xfrm>
              <a:off x="877410" y="2126682"/>
              <a:ext cx="401066" cy="583846"/>
            </a:xfrm>
            <a:prstGeom prst="rect">
              <a:avLst/>
            </a:prstGeom>
            <a:solidFill>
              <a:srgbClr val="FFEBAB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ACE7420-67A7-4A72-9F88-8AB72C9A623E}"/>
                </a:ext>
              </a:extLst>
            </p:cNvPr>
            <p:cNvCxnSpPr>
              <a:cxnSpLocks/>
              <a:stCxn id="340" idx="1"/>
              <a:endCxn id="340" idx="3"/>
            </p:cNvCxnSpPr>
            <p:nvPr/>
          </p:nvCxnSpPr>
          <p:spPr>
            <a:xfrm>
              <a:off x="877410" y="2418605"/>
              <a:ext cx="4010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A76AA01-34C4-42CB-8CE5-639800DE0C22}"/>
                </a:ext>
              </a:extLst>
            </p:cNvPr>
            <p:cNvSpPr txBox="1"/>
            <p:nvPr/>
          </p:nvSpPr>
          <p:spPr>
            <a:xfrm>
              <a:off x="812355" y="2427175"/>
              <a:ext cx="543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B2292900-4328-4C54-BDE9-F1E381F57916}"/>
              </a:ext>
            </a:extLst>
          </p:cNvPr>
          <p:cNvSpPr txBox="1"/>
          <p:nvPr/>
        </p:nvSpPr>
        <p:spPr>
          <a:xfrm>
            <a:off x="1785968" y="4591708"/>
            <a:ext cx="450027" cy="74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AA3CA9FC-095E-4150-A0F9-DDBB2865B9E1}"/>
              </a:ext>
            </a:extLst>
          </p:cNvPr>
          <p:cNvSpPr txBox="1"/>
          <p:nvPr/>
        </p:nvSpPr>
        <p:spPr>
          <a:xfrm>
            <a:off x="2270794" y="4480568"/>
            <a:ext cx="58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R1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32E7149-15CF-466A-B677-E2EBFA800330}"/>
              </a:ext>
            </a:extLst>
          </p:cNvPr>
          <p:cNvSpPr txBox="1"/>
          <p:nvPr/>
        </p:nvSpPr>
        <p:spPr>
          <a:xfrm>
            <a:off x="3069896" y="45891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33D7A3B-9F78-4E92-BB9A-4A5BF920F2D7}"/>
              </a:ext>
            </a:extLst>
          </p:cNvPr>
          <p:cNvSpPr txBox="1"/>
          <p:nvPr/>
        </p:nvSpPr>
        <p:spPr>
          <a:xfrm>
            <a:off x="3530099" y="4506471"/>
            <a:ext cx="58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R1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3426C912-E68A-459D-975B-22FF2BA191D5}"/>
              </a:ext>
            </a:extLst>
          </p:cNvPr>
          <p:cNvSpPr txBox="1"/>
          <p:nvPr/>
        </p:nvSpPr>
        <p:spPr>
          <a:xfrm>
            <a:off x="2262607" y="4793398"/>
            <a:ext cx="58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R2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42EDB5A-4DCC-482D-BB82-321ED84115A4}"/>
              </a:ext>
            </a:extLst>
          </p:cNvPr>
          <p:cNvSpPr txBox="1"/>
          <p:nvPr/>
        </p:nvSpPr>
        <p:spPr>
          <a:xfrm>
            <a:off x="3522505" y="4799198"/>
            <a:ext cx="58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R2</a:t>
            </a:r>
          </a:p>
        </p:txBody>
      </p:sp>
      <p:sp>
        <p:nvSpPr>
          <p:cNvPr id="115" name="Date Placeholder 4">
            <a:extLst>
              <a:ext uri="{FF2B5EF4-FFF2-40B4-BE49-F238E27FC236}">
                <a16:creationId xmlns:a16="http://schemas.microsoft.com/office/drawing/2014/main" id="{9CA6BA1F-ADBE-4833-8372-2FE4854B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09" grpId="0"/>
      <p:bldP spid="128" grpId="0" animBg="1"/>
      <p:bldP spid="170" grpId="0"/>
      <p:bldP spid="171" grpId="0"/>
      <p:bldP spid="173" grpId="0"/>
      <p:bldP spid="182" grpId="0" animBg="1"/>
      <p:bldP spid="184" grpId="0"/>
      <p:bldP spid="185" grpId="0" animBg="1"/>
      <p:bldP spid="187" grpId="0" animBg="1"/>
      <p:bldP spid="192" grpId="0"/>
      <p:bldP spid="195" grpId="0"/>
      <p:bldP spid="196" grpId="0" animBg="1"/>
      <p:bldP spid="200" grpId="0" animBg="1"/>
      <p:bldP spid="251" grpId="0"/>
      <p:bldP spid="318" grpId="0" animBg="1"/>
      <p:bldP spid="319" grpId="0"/>
      <p:bldP spid="320" grpId="0"/>
      <p:bldP spid="321" grpId="0"/>
      <p:bldP spid="322" grpId="0"/>
      <p:bldP spid="323" grpId="0"/>
      <p:bldP spid="326" grpId="0" animBg="1"/>
      <p:bldP spid="3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985-298C-4853-8918-E8B142C3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Data Dependency via Memory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7C1D3A5-AAE4-428F-9A78-71951F587615}"/>
              </a:ext>
            </a:extLst>
          </p:cNvPr>
          <p:cNvSpPr txBox="1"/>
          <p:nvPr/>
        </p:nvSpPr>
        <p:spPr>
          <a:xfrm>
            <a:off x="404190" y="5629776"/>
            <a:ext cx="1138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[5]  S. Yin et al., Memory-aware loop mapping on coarse-grained reconfigurable architectures. IEEE TVLSI,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D194-3BCA-4911-BE83-8E2C1133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7</a:t>
            </a:fld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86A770-37D5-4428-9ACC-8AA617EC6FCB}"/>
              </a:ext>
            </a:extLst>
          </p:cNvPr>
          <p:cNvGrpSpPr/>
          <p:nvPr/>
        </p:nvGrpSpPr>
        <p:grpSpPr>
          <a:xfrm>
            <a:off x="1783116" y="4395910"/>
            <a:ext cx="1513768" cy="523220"/>
            <a:chOff x="6236580" y="3961889"/>
            <a:chExt cx="1513768" cy="523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3BEDF41-3574-4DB9-BA57-475AE86DE505}"/>
                </a:ext>
              </a:extLst>
            </p:cNvPr>
            <p:cNvSpPr txBox="1"/>
            <p:nvPr/>
          </p:nvSpPr>
          <p:spPr>
            <a:xfrm>
              <a:off x="6373292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9C6DB62-E1FC-411D-827E-DEA89D2C4E2E}"/>
                </a:ext>
              </a:extLst>
            </p:cNvPr>
            <p:cNvCxnSpPr>
              <a:cxnSpLocks/>
            </p:cNvCxnSpPr>
            <p:nvPr/>
          </p:nvCxnSpPr>
          <p:spPr>
            <a:xfrm>
              <a:off x="6834250" y="4217596"/>
              <a:ext cx="304589" cy="0"/>
            </a:xfrm>
            <a:prstGeom prst="straightConnector1">
              <a:avLst/>
            </a:prstGeom>
            <a:solidFill>
              <a:srgbClr val="25479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E08DE55-FAB0-46C5-8A9B-4DC0CA1AADBD}"/>
                </a:ext>
              </a:extLst>
            </p:cNvPr>
            <p:cNvSpPr/>
            <p:nvPr/>
          </p:nvSpPr>
          <p:spPr>
            <a:xfrm>
              <a:off x="6236580" y="4049058"/>
              <a:ext cx="60850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7CDBE53-F3D4-4875-BA0D-AE2268C1D9A6}"/>
                </a:ext>
              </a:extLst>
            </p:cNvPr>
            <p:cNvSpPr txBox="1"/>
            <p:nvPr/>
          </p:nvSpPr>
          <p:spPr>
            <a:xfrm>
              <a:off x="7264356" y="3961889"/>
              <a:ext cx="367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D84EB75-903C-48BA-9E35-FF3EA2F126ED}"/>
                </a:ext>
              </a:extLst>
            </p:cNvPr>
            <p:cNvSpPr/>
            <p:nvPr/>
          </p:nvSpPr>
          <p:spPr>
            <a:xfrm>
              <a:off x="7142597" y="4049058"/>
              <a:ext cx="607751" cy="34234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697B142-03D7-4AE9-933D-F05B741FFCEE}"/>
              </a:ext>
            </a:extLst>
          </p:cNvPr>
          <p:cNvSpPr txBox="1"/>
          <p:nvPr/>
        </p:nvSpPr>
        <p:spPr>
          <a:xfrm>
            <a:off x="2319691" y="111083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DDG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77FB1B6-D301-4461-A519-5B0488145CFF}"/>
              </a:ext>
            </a:extLst>
          </p:cNvPr>
          <p:cNvSpPr txBox="1"/>
          <p:nvPr/>
        </p:nvSpPr>
        <p:spPr>
          <a:xfrm>
            <a:off x="869062" y="926136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= 3)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375F32F-0919-4520-996C-9695E5CF0E4A}"/>
              </a:ext>
            </a:extLst>
          </p:cNvPr>
          <p:cNvGrpSpPr/>
          <p:nvPr/>
        </p:nvGrpSpPr>
        <p:grpSpPr>
          <a:xfrm>
            <a:off x="1377886" y="1685895"/>
            <a:ext cx="329458" cy="2406193"/>
            <a:chOff x="1377886" y="1685895"/>
            <a:chExt cx="329458" cy="24061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7D44E9-51BC-4725-B166-4EDCAFECAFEF}"/>
                </a:ext>
              </a:extLst>
            </p:cNvPr>
            <p:cNvSpPr txBox="1"/>
            <p:nvPr/>
          </p:nvSpPr>
          <p:spPr>
            <a:xfrm>
              <a:off x="1392834" y="168589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C2B12B1-3C8C-4CC3-B105-290F18DD923F}"/>
                </a:ext>
              </a:extLst>
            </p:cNvPr>
            <p:cNvSpPr txBox="1"/>
            <p:nvPr/>
          </p:nvSpPr>
          <p:spPr>
            <a:xfrm>
              <a:off x="1377886" y="298991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0585239-700A-4DBD-A90A-90BCFAC1C667}"/>
                </a:ext>
              </a:extLst>
            </p:cNvPr>
            <p:cNvSpPr txBox="1"/>
            <p:nvPr/>
          </p:nvSpPr>
          <p:spPr>
            <a:xfrm>
              <a:off x="1392834" y="369197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67DDD1-601E-440C-8247-B618F5C8A486}"/>
                </a:ext>
              </a:extLst>
            </p:cNvPr>
            <p:cNvSpPr txBox="1"/>
            <p:nvPr/>
          </p:nvSpPr>
          <p:spPr>
            <a:xfrm>
              <a:off x="1392834" y="22782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D5E78C4-0E95-41FD-9EBE-FB4F90834DD6}"/>
              </a:ext>
            </a:extLst>
          </p:cNvPr>
          <p:cNvSpPr txBox="1"/>
          <p:nvPr/>
        </p:nvSpPr>
        <p:spPr>
          <a:xfrm>
            <a:off x="1959975" y="4953181"/>
            <a:ext cx="121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1x2 CGRA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D5DD4C2-8701-4708-BAE1-A7192FDEB5D3}"/>
              </a:ext>
            </a:extLst>
          </p:cNvPr>
          <p:cNvSpPr/>
          <p:nvPr/>
        </p:nvSpPr>
        <p:spPr>
          <a:xfrm>
            <a:off x="4038505" y="1453707"/>
            <a:ext cx="691231" cy="53023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1D4BAC0-5CC6-4478-BF28-31183F641D3F}"/>
              </a:ext>
            </a:extLst>
          </p:cNvPr>
          <p:cNvSpPr txBox="1"/>
          <p:nvPr/>
        </p:nvSpPr>
        <p:spPr>
          <a:xfrm>
            <a:off x="3385555" y="1126143"/>
            <a:ext cx="66396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1A1000F-679A-488D-9E58-0DF413DDFF3C}"/>
              </a:ext>
            </a:extLst>
          </p:cNvPr>
          <p:cNvSpPr txBox="1"/>
          <p:nvPr/>
        </p:nvSpPr>
        <p:spPr>
          <a:xfrm>
            <a:off x="3493599" y="1568609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43A2C81-CC99-4112-BE13-6AEB09F8D1C5}"/>
              </a:ext>
            </a:extLst>
          </p:cNvPr>
          <p:cNvCxnSpPr>
            <a:cxnSpLocks/>
          </p:cNvCxnSpPr>
          <p:nvPr/>
        </p:nvCxnSpPr>
        <p:spPr>
          <a:xfrm>
            <a:off x="3854798" y="1444488"/>
            <a:ext cx="4116" cy="26823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82A79E8-A917-4B1D-B9A1-0E172C30848C}"/>
              </a:ext>
            </a:extLst>
          </p:cNvPr>
          <p:cNvSpPr txBox="1"/>
          <p:nvPr/>
        </p:nvSpPr>
        <p:spPr>
          <a:xfrm>
            <a:off x="3481447" y="2235171"/>
            <a:ext cx="31451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4B662D6-52F5-45B6-B212-9ABDC2CF97BD}"/>
              </a:ext>
            </a:extLst>
          </p:cNvPr>
          <p:cNvCxnSpPr>
            <a:cxnSpLocks/>
          </p:cNvCxnSpPr>
          <p:nvPr/>
        </p:nvCxnSpPr>
        <p:spPr>
          <a:xfrm>
            <a:off x="4739082" y="1753256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CC9C226-2A6C-46AB-876A-1879A31D1824}"/>
              </a:ext>
            </a:extLst>
          </p:cNvPr>
          <p:cNvSpPr/>
          <p:nvPr/>
        </p:nvSpPr>
        <p:spPr>
          <a:xfrm>
            <a:off x="4933732" y="1444488"/>
            <a:ext cx="684181" cy="53945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43CF2C3-7557-4656-B06B-D36EACF2E79F}"/>
              </a:ext>
            </a:extLst>
          </p:cNvPr>
          <p:cNvSpPr/>
          <p:nvPr/>
        </p:nvSpPr>
        <p:spPr>
          <a:xfrm>
            <a:off x="4040725" y="2193582"/>
            <a:ext cx="675016" cy="52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C9D0D57-E12D-4FC0-A9E8-C784015B2A9D}"/>
              </a:ext>
            </a:extLst>
          </p:cNvPr>
          <p:cNvCxnSpPr>
            <a:cxnSpLocks/>
          </p:cNvCxnSpPr>
          <p:nvPr/>
        </p:nvCxnSpPr>
        <p:spPr>
          <a:xfrm>
            <a:off x="4730367" y="2475283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069A509-B103-42A4-8BBF-41FAA64EF037}"/>
              </a:ext>
            </a:extLst>
          </p:cNvPr>
          <p:cNvSpPr/>
          <p:nvPr/>
        </p:nvSpPr>
        <p:spPr>
          <a:xfrm>
            <a:off x="4921218" y="2192566"/>
            <a:ext cx="696161" cy="5285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BD5BAA-A9A5-484E-8916-7C819F0DB5D2}"/>
              </a:ext>
            </a:extLst>
          </p:cNvPr>
          <p:cNvSpPr/>
          <p:nvPr/>
        </p:nvSpPr>
        <p:spPr>
          <a:xfrm>
            <a:off x="4048534" y="2912463"/>
            <a:ext cx="681202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CFF1BCE-968E-4DC0-AD35-1DC7DD1E1F5C}"/>
              </a:ext>
            </a:extLst>
          </p:cNvPr>
          <p:cNvCxnSpPr>
            <a:cxnSpLocks/>
          </p:cNvCxnSpPr>
          <p:nvPr/>
        </p:nvCxnSpPr>
        <p:spPr>
          <a:xfrm>
            <a:off x="4744926" y="3183824"/>
            <a:ext cx="194145" cy="0"/>
          </a:xfrm>
          <a:prstGeom prst="straightConnector1">
            <a:avLst/>
          </a:prstGeom>
          <a:solidFill>
            <a:srgbClr val="254793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E35D25-5E31-4B5D-A634-8F53846695DA}"/>
              </a:ext>
            </a:extLst>
          </p:cNvPr>
          <p:cNvSpPr/>
          <p:nvPr/>
        </p:nvSpPr>
        <p:spPr>
          <a:xfrm>
            <a:off x="4914435" y="2910206"/>
            <a:ext cx="702943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E072B34-D826-4A82-99AF-ED49F74AEC58}"/>
              </a:ext>
            </a:extLst>
          </p:cNvPr>
          <p:cNvSpPr/>
          <p:nvPr/>
        </p:nvSpPr>
        <p:spPr>
          <a:xfrm>
            <a:off x="4161400" y="2251962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1F5352D-3E17-4547-A16F-248B1E0E40EF}"/>
              </a:ext>
            </a:extLst>
          </p:cNvPr>
          <p:cNvCxnSpPr>
            <a:cxnSpLocks/>
            <a:stCxn id="138" idx="4"/>
            <a:endCxn id="133" idx="0"/>
          </p:cNvCxnSpPr>
          <p:nvPr/>
        </p:nvCxnSpPr>
        <p:spPr>
          <a:xfrm flipH="1">
            <a:off x="4372073" y="1917390"/>
            <a:ext cx="1726" cy="3345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BDE8229C-1D58-43D9-8EA7-A9B618468F00}"/>
              </a:ext>
            </a:extLst>
          </p:cNvPr>
          <p:cNvSpPr txBox="1"/>
          <p:nvPr/>
        </p:nvSpPr>
        <p:spPr>
          <a:xfrm>
            <a:off x="3497183" y="2905225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2AC1004-E6EA-4849-BCD5-86E223179B79}"/>
              </a:ext>
            </a:extLst>
          </p:cNvPr>
          <p:cNvSpPr/>
          <p:nvPr/>
        </p:nvSpPr>
        <p:spPr>
          <a:xfrm>
            <a:off x="4154767" y="2991188"/>
            <a:ext cx="421346" cy="401501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291059C-60A4-4414-A52B-3F668A024F27}"/>
              </a:ext>
            </a:extLst>
          </p:cNvPr>
          <p:cNvCxnSpPr>
            <a:cxnSpLocks/>
            <a:stCxn id="133" idx="4"/>
            <a:endCxn id="136" idx="0"/>
          </p:cNvCxnSpPr>
          <p:nvPr/>
        </p:nvCxnSpPr>
        <p:spPr>
          <a:xfrm flipH="1">
            <a:off x="4365438" y="2653464"/>
            <a:ext cx="6632" cy="337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0EA43468-7F61-45A7-96A3-3B74211DF6EF}"/>
              </a:ext>
            </a:extLst>
          </p:cNvPr>
          <p:cNvSpPr/>
          <p:nvPr/>
        </p:nvSpPr>
        <p:spPr>
          <a:xfrm>
            <a:off x="4175349" y="1525487"/>
            <a:ext cx="396900" cy="3919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639AD4A-DD1C-4591-BD98-78488E4DDB0D}"/>
              </a:ext>
            </a:extLst>
          </p:cNvPr>
          <p:cNvCxnSpPr>
            <a:cxnSpLocks/>
            <a:stCxn id="138" idx="5"/>
            <a:endCxn id="140" idx="1"/>
          </p:cNvCxnSpPr>
          <p:nvPr/>
        </p:nvCxnSpPr>
        <p:spPr>
          <a:xfrm>
            <a:off x="4514124" y="1859997"/>
            <a:ext cx="584776" cy="47793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B786D4AD-933C-4A33-8AFC-15DF2663F8AE}"/>
              </a:ext>
            </a:extLst>
          </p:cNvPr>
          <p:cNvSpPr/>
          <p:nvPr/>
        </p:nvSpPr>
        <p:spPr>
          <a:xfrm>
            <a:off x="5036976" y="2279653"/>
            <a:ext cx="422841" cy="397925"/>
          </a:xfrm>
          <a:prstGeom prst="ellipse">
            <a:avLst/>
          </a:prstGeom>
          <a:solidFill>
            <a:srgbClr val="D1D5D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B912EA5-B4A7-49CF-A885-A4D21D0C5057}"/>
              </a:ext>
            </a:extLst>
          </p:cNvPr>
          <p:cNvSpPr txBox="1"/>
          <p:nvPr/>
        </p:nvSpPr>
        <p:spPr>
          <a:xfrm>
            <a:off x="5019944" y="2178605"/>
            <a:ext cx="473206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S</a:t>
            </a:r>
            <a:r>
              <a:rPr kumimoji="0" lang="en-US" sz="28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E47BBF7-0A49-484F-A55B-A5BC18824637}"/>
              </a:ext>
            </a:extLst>
          </p:cNvPr>
          <p:cNvSpPr txBox="1"/>
          <p:nvPr/>
        </p:nvSpPr>
        <p:spPr>
          <a:xfrm>
            <a:off x="4433804" y="100906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P&amp;R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AD8818C-0597-47CA-A474-5D5C12D85DFB}"/>
              </a:ext>
            </a:extLst>
          </p:cNvPr>
          <p:cNvGrpSpPr/>
          <p:nvPr/>
        </p:nvGrpSpPr>
        <p:grpSpPr>
          <a:xfrm>
            <a:off x="2327566" y="1664019"/>
            <a:ext cx="651831" cy="2446166"/>
            <a:chOff x="1491340" y="1600267"/>
            <a:chExt cx="651831" cy="2446166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1A4DD94-F68B-47D8-B01C-A88DB7F83C45}"/>
                </a:ext>
              </a:extLst>
            </p:cNvPr>
            <p:cNvSpPr/>
            <p:nvPr/>
          </p:nvSpPr>
          <p:spPr>
            <a:xfrm>
              <a:off x="1511658" y="2920734"/>
              <a:ext cx="469509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9A958F0-2FE4-4FF4-BC65-824713D7CF57}"/>
                </a:ext>
              </a:extLst>
            </p:cNvPr>
            <p:cNvSpPr/>
            <p:nvPr/>
          </p:nvSpPr>
          <p:spPr>
            <a:xfrm>
              <a:off x="1492208" y="1600267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AD87CDB-9415-4711-A64B-CA50A05E2F69}"/>
                </a:ext>
              </a:extLst>
            </p:cNvPr>
            <p:cNvCxnSpPr>
              <a:cxnSpLocks/>
              <a:stCxn id="148" idx="4"/>
              <a:endCxn id="145" idx="0"/>
            </p:cNvCxnSpPr>
            <p:nvPr/>
          </p:nvCxnSpPr>
          <p:spPr>
            <a:xfrm>
              <a:off x="1740466" y="2686515"/>
              <a:ext cx="5947" cy="2342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726069D-A135-4042-9D1A-60FEF44FF8DF}"/>
                </a:ext>
              </a:extLst>
            </p:cNvPr>
            <p:cNvSpPr/>
            <p:nvPr/>
          </p:nvSpPr>
          <p:spPr>
            <a:xfrm>
              <a:off x="1491340" y="2254262"/>
              <a:ext cx="498251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D4A9B604-BA6A-4812-8AFB-2E83BDB145F8}"/>
                </a:ext>
              </a:extLst>
            </p:cNvPr>
            <p:cNvCxnSpPr>
              <a:cxnSpLocks/>
              <a:stCxn id="146" idx="4"/>
              <a:endCxn id="148" idx="0"/>
            </p:cNvCxnSpPr>
            <p:nvPr/>
          </p:nvCxnSpPr>
          <p:spPr>
            <a:xfrm flipH="1">
              <a:off x="1740466" y="2032520"/>
              <a:ext cx="868" cy="2217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93CE576-428D-4200-9AB1-BEB969FD6298}"/>
                </a:ext>
              </a:extLst>
            </p:cNvPr>
            <p:cNvSpPr/>
            <p:nvPr/>
          </p:nvSpPr>
          <p:spPr>
            <a:xfrm>
              <a:off x="1496068" y="3614180"/>
              <a:ext cx="493523" cy="43225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reflection endPos="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5B198220-5487-4E38-8294-93A656089CF5}"/>
                </a:ext>
              </a:extLst>
            </p:cNvPr>
            <p:cNvCxnSpPr>
              <a:cxnSpLocks/>
              <a:stCxn id="145" idx="4"/>
              <a:endCxn id="150" idx="0"/>
            </p:cNvCxnSpPr>
            <p:nvPr/>
          </p:nvCxnSpPr>
          <p:spPr>
            <a:xfrm flipH="1">
              <a:off x="1742830" y="3352987"/>
              <a:ext cx="3583" cy="2611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B6001D9-B73F-4689-8CA5-1A3599B4A723}"/>
                </a:ext>
              </a:extLst>
            </p:cNvPr>
            <p:cNvSpPr/>
            <p:nvPr/>
          </p:nvSpPr>
          <p:spPr>
            <a:xfrm>
              <a:off x="1898366" y="1888790"/>
              <a:ext cx="244805" cy="1789373"/>
            </a:xfrm>
            <a:custGeom>
              <a:avLst/>
              <a:gdLst>
                <a:gd name="connsiteX0" fmla="*/ 50800 w 220693"/>
                <a:gd name="connsiteY0" fmla="*/ 0 h 1778000"/>
                <a:gd name="connsiteX1" fmla="*/ 220133 w 220693"/>
                <a:gd name="connsiteY1" fmla="*/ 609600 h 1778000"/>
                <a:gd name="connsiteX2" fmla="*/ 0 w 220693"/>
                <a:gd name="connsiteY2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3" h="1778000">
                  <a:moveTo>
                    <a:pt x="50800" y="0"/>
                  </a:moveTo>
                  <a:cubicBezTo>
                    <a:pt x="139700" y="156633"/>
                    <a:pt x="228600" y="313267"/>
                    <a:pt x="220133" y="609600"/>
                  </a:cubicBezTo>
                  <a:cubicBezTo>
                    <a:pt x="211666" y="905933"/>
                    <a:pt x="105833" y="1341966"/>
                    <a:pt x="0" y="17780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B23F514-5AFA-4F6B-BBDF-458E76501AEA}"/>
              </a:ext>
            </a:extLst>
          </p:cNvPr>
          <p:cNvSpPr/>
          <p:nvPr/>
        </p:nvSpPr>
        <p:spPr>
          <a:xfrm>
            <a:off x="4048534" y="3604883"/>
            <a:ext cx="681202" cy="5259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5023CA6-4A5C-4518-B8C7-85723AA6AD21}"/>
              </a:ext>
            </a:extLst>
          </p:cNvPr>
          <p:cNvSpPr/>
          <p:nvPr/>
        </p:nvSpPr>
        <p:spPr>
          <a:xfrm>
            <a:off x="4914435" y="3602626"/>
            <a:ext cx="702943" cy="52419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5696AA5-851F-42F7-B188-4E9315C1490D}"/>
              </a:ext>
            </a:extLst>
          </p:cNvPr>
          <p:cNvSpPr txBox="1"/>
          <p:nvPr/>
        </p:nvSpPr>
        <p:spPr>
          <a:xfrm>
            <a:off x="3480905" y="364909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982423B-C132-4C81-B16B-5D36D67F5B86}"/>
              </a:ext>
            </a:extLst>
          </p:cNvPr>
          <p:cNvSpPr/>
          <p:nvPr/>
        </p:nvSpPr>
        <p:spPr>
          <a:xfrm>
            <a:off x="5003110" y="3644450"/>
            <a:ext cx="493523" cy="432253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4B80C223-EECD-4FDE-B80E-9FC6B0EFF1B7}"/>
              </a:ext>
            </a:extLst>
          </p:cNvPr>
          <p:cNvSpPr/>
          <p:nvPr/>
        </p:nvSpPr>
        <p:spPr>
          <a:xfrm>
            <a:off x="5020043" y="2956171"/>
            <a:ext cx="444460" cy="442733"/>
          </a:xfrm>
          <a:prstGeom prst="ellipse">
            <a:avLst/>
          </a:prstGeom>
          <a:solidFill>
            <a:srgbClr val="D1D5D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C0D6095-148A-4154-814F-583B713FAAF3}"/>
              </a:ext>
            </a:extLst>
          </p:cNvPr>
          <p:cNvSpPr txBox="1"/>
          <p:nvPr/>
        </p:nvSpPr>
        <p:spPr>
          <a:xfrm>
            <a:off x="5025620" y="2869881"/>
            <a:ext cx="455574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L</a:t>
            </a:r>
            <a:r>
              <a:rPr kumimoji="0" lang="en-US" sz="28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E6C6CD1-895A-411E-A916-59A3EB5BAB3F}"/>
              </a:ext>
            </a:extLst>
          </p:cNvPr>
          <p:cNvCxnSpPr>
            <a:cxnSpLocks/>
            <a:stCxn id="157" idx="4"/>
            <a:endCxn id="156" idx="0"/>
          </p:cNvCxnSpPr>
          <p:nvPr/>
        </p:nvCxnSpPr>
        <p:spPr>
          <a:xfrm>
            <a:off x="5242273" y="3398904"/>
            <a:ext cx="7599" cy="2455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FE2E7D04-4CBD-4EA5-B0B1-CC8A3E44761C}"/>
              </a:ext>
            </a:extLst>
          </p:cNvPr>
          <p:cNvSpPr/>
          <p:nvPr/>
        </p:nvSpPr>
        <p:spPr>
          <a:xfrm>
            <a:off x="4161400" y="3677932"/>
            <a:ext cx="379849" cy="387558"/>
          </a:xfrm>
          <a:prstGeom prst="ellipse">
            <a:avLst/>
          </a:prstGeom>
          <a:solidFill>
            <a:srgbClr val="FFC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C906ABF-0A69-4D99-9E54-1C323196026C}"/>
              </a:ext>
            </a:extLst>
          </p:cNvPr>
          <p:cNvCxnSpPr>
            <a:cxnSpLocks/>
            <a:stCxn id="136" idx="5"/>
            <a:endCxn id="156" idx="1"/>
          </p:cNvCxnSpPr>
          <p:nvPr/>
        </p:nvCxnSpPr>
        <p:spPr>
          <a:xfrm>
            <a:off x="4514408" y="3333891"/>
            <a:ext cx="560977" cy="3738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60B9F5C9-405E-4BBE-B1B5-A01A5BA57D0A}"/>
              </a:ext>
            </a:extLst>
          </p:cNvPr>
          <p:cNvSpPr/>
          <p:nvPr/>
        </p:nvSpPr>
        <p:spPr>
          <a:xfrm>
            <a:off x="2734595" y="1969478"/>
            <a:ext cx="244805" cy="1789373"/>
          </a:xfrm>
          <a:custGeom>
            <a:avLst/>
            <a:gdLst>
              <a:gd name="connsiteX0" fmla="*/ 50800 w 220693"/>
              <a:gd name="connsiteY0" fmla="*/ 0 h 1778000"/>
              <a:gd name="connsiteX1" fmla="*/ 220133 w 220693"/>
              <a:gd name="connsiteY1" fmla="*/ 609600 h 1778000"/>
              <a:gd name="connsiteX2" fmla="*/ 0 w 220693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93" h="1778000">
                <a:moveTo>
                  <a:pt x="50800" y="0"/>
                </a:moveTo>
                <a:cubicBezTo>
                  <a:pt x="139700" y="156633"/>
                  <a:pt x="228600" y="313267"/>
                  <a:pt x="220133" y="609600"/>
                </a:cubicBezTo>
                <a:cubicBezTo>
                  <a:pt x="211666" y="905933"/>
                  <a:pt x="105833" y="1341966"/>
                  <a:pt x="0" y="17780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te Placeholder 4">
            <a:extLst>
              <a:ext uri="{FF2B5EF4-FFF2-40B4-BE49-F238E27FC236}">
                <a16:creationId xmlns:a16="http://schemas.microsoft.com/office/drawing/2014/main" id="{182B4454-41E1-44BD-B667-A3A9F738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0" y="6356350"/>
            <a:ext cx="1312064" cy="365760"/>
          </a:xfrm>
        </p:spPr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113" grpId="0"/>
      <p:bldP spid="120" grpId="0" animBg="1"/>
      <p:bldP spid="121" grpId="0"/>
      <p:bldP spid="122" grpId="0"/>
      <p:bldP spid="124" grpId="0"/>
      <p:bldP spid="126" grpId="0" animBg="1"/>
      <p:bldP spid="127" grpId="0" animBg="1"/>
      <p:bldP spid="129" grpId="0" animBg="1"/>
      <p:bldP spid="130" grpId="0" animBg="1"/>
      <p:bldP spid="132" grpId="0" animBg="1"/>
      <p:bldP spid="133" grpId="0" animBg="1"/>
      <p:bldP spid="135" grpId="0"/>
      <p:bldP spid="136" grpId="0" animBg="1"/>
      <p:bldP spid="138" grpId="0" animBg="1"/>
      <p:bldP spid="140" grpId="0" animBg="1"/>
      <p:bldP spid="142" grpId="0"/>
      <p:bldP spid="143" grpId="0"/>
      <p:bldP spid="153" grpId="0" animBg="1"/>
      <p:bldP spid="154" grpId="0" animBg="1"/>
      <p:bldP spid="155" grpId="0"/>
      <p:bldP spid="156" grpId="0" animBg="1"/>
      <p:bldP spid="157" grpId="0" animBg="1"/>
      <p:bldP spid="158" grpId="0"/>
      <p:bldP spid="160" grpId="0" animBg="1"/>
      <p:bldP spid="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9784-996D-4151-9B7E-197FEC30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Impact of Ad-hoc Routing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A0A51-5634-4C08-9E76-B5D8067B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1"/>
          <a:stretch/>
        </p:blipFill>
        <p:spPr>
          <a:xfrm>
            <a:off x="6838122" y="1033670"/>
            <a:ext cx="5167105" cy="3097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5B8794-AAC5-4FC5-948A-D63EA1B2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1" y="1141550"/>
            <a:ext cx="6337593" cy="300824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1434FA-E63D-4BF1-A5EE-D752E31841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4413510"/>
            <a:ext cx="11507624" cy="185476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/>
              <a:t>For the top performance-critical loops from 8 </a:t>
            </a:r>
            <a:r>
              <a:rPr lang="en-US" sz="2400" dirty="0" err="1"/>
              <a:t>MiBench</a:t>
            </a:r>
            <a:r>
              <a:rPr lang="en-US" sz="2400" dirty="0"/>
              <a:t> benchmarks, previous techniques failed to obtain mappings for almost all loops, when highly constrained by the resources. </a:t>
            </a:r>
          </a:p>
          <a:p>
            <a:pPr algn="just"/>
            <a:r>
              <a:rPr lang="en-US" sz="2400" dirty="0"/>
              <a:t>The mapping quality obtained is far from the best possible mapping (II = MII), even when the target CGRA has higher resources (including manual attempts to achieve better mapping).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39695-84E1-4E26-9AB4-C08A8CB7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9140-646A-4EB5-98B1-CD14AE631968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A0CBE-DEEB-47B6-B39C-48AB0BE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6765-BAC0-4C2F-BE8B-D5C00106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CGRA Code Generation Maze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23B95-AED2-448F-9810-78F3829C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A39-5B80-42BB-B647-BDC5234C21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A640F-17F1-42BA-A215-9922DB0A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7642-9BEC-4B8C-B38E-4C914516713D}" type="datetime1">
              <a:rPr lang="en-US" smtClean="0"/>
              <a:pPr/>
              <a:t>7/8/2018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B48BC-4FB3-4356-A923-71E1F3FF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2192000" cy="60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0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L" id="{77AA0A61-1A77-4627-94FB-8AC5EF831A96}" vid="{D514412F-9458-4A70-82C6-39CEF2047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1702</TotalTime>
  <Words>2474</Words>
  <Application>Microsoft Office PowerPoint</Application>
  <PresentationFormat>Widescreen</PresentationFormat>
  <Paragraphs>738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Bookman Old Style</vt:lpstr>
      <vt:lpstr>Calibri</vt:lpstr>
      <vt:lpstr>Candara</vt:lpstr>
      <vt:lpstr>Comic Sans MS</vt:lpstr>
      <vt:lpstr>Courier New</vt:lpstr>
      <vt:lpstr>Gill Sans MT</vt:lpstr>
      <vt:lpstr>Times New Roman</vt:lpstr>
      <vt:lpstr>Wingdings</vt:lpstr>
      <vt:lpstr>Wingdings 3</vt:lpstr>
      <vt:lpstr>CML</vt:lpstr>
      <vt:lpstr>RAMP: Resource-Aware Mapping for CGRAs</vt:lpstr>
      <vt:lpstr>Coarse Grained Reconfigurable Array (CGRA)</vt:lpstr>
      <vt:lpstr>Mapping Loops on CGRAs</vt:lpstr>
      <vt:lpstr>PowerPoint Presentation</vt:lpstr>
      <vt:lpstr>Routing Data Dependency via PEs</vt:lpstr>
      <vt:lpstr>Routing Data Dependency via Registers</vt:lpstr>
      <vt:lpstr>Routing Data Dependency via Memory</vt:lpstr>
      <vt:lpstr>Analyzing Impact of Ad-hoc Routing Strategies</vt:lpstr>
      <vt:lpstr>CGRA Code Generation Maze</vt:lpstr>
      <vt:lpstr>PowerPoint Presentation</vt:lpstr>
      <vt:lpstr>RAMP: Resource-Aware Mapping</vt:lpstr>
      <vt:lpstr>RAMP: Resource-Aware Mapping</vt:lpstr>
      <vt:lpstr>RAMP: Resource-Aware Mapping</vt:lpstr>
      <vt:lpstr>RAMP: Resource-Aware Mapping</vt:lpstr>
      <vt:lpstr>Selecting a Routing Alternative</vt:lpstr>
      <vt:lpstr>RAMP Enables Spilling to Distributed RFs</vt:lpstr>
      <vt:lpstr>Experimental Setup</vt:lpstr>
      <vt:lpstr>RAMP Improves CGRA’s Acceleration Capability by 2.13×</vt:lpstr>
      <vt:lpstr>RAMP Achieves Nearly Best Possible Mapping</vt:lpstr>
      <vt:lpstr>Summary</vt:lpstr>
      <vt:lpstr>PowerPoint Presentation</vt:lpstr>
      <vt:lpstr>Additional Slides</vt:lpstr>
      <vt:lpstr>Routing Data Dependency via PEs</vt:lpstr>
      <vt:lpstr>Routing Data Dependency via Registers</vt:lpstr>
      <vt:lpstr>Routing Data Dependency via Memory</vt:lpstr>
      <vt:lpstr>Additional Slides</vt:lpstr>
      <vt:lpstr>RAMP: Resource-Aware Mapping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CML Template</dc:title>
  <dc:subject>ppt template for CML</dc:subject>
  <dc:creator>Aviral Shrivastava</dc:creator>
  <cp:keywords>CML</cp:keywords>
  <cp:lastModifiedBy>Shail Dave</cp:lastModifiedBy>
  <cp:revision>367</cp:revision>
  <dcterms:created xsi:type="dcterms:W3CDTF">2015-12-14T16:01:03Z</dcterms:created>
  <dcterms:modified xsi:type="dcterms:W3CDTF">2018-07-08T17:40:19Z</dcterms:modified>
</cp:coreProperties>
</file>