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embeddedFontLst>
    <p:embeddedFont>
      <p:font typeface="Libre Franklin"/>
      <p:regular r:id="rId28"/>
      <p:bold r:id="rId29"/>
      <p:italic r:id="rId30"/>
      <p:boldItalic r:id="rId31"/>
    </p:embeddedFont>
    <p:embeddedFont>
      <p:font typeface="Libre Franklin Medium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6" roundtripDataSignature="AMtx7mggZxzP+4PJordmTbTgEsLttMgH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LibreFranklin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ibreFranklin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ibreFranklin-boldItalic.fntdata"/><Relationship Id="rId30" Type="http://schemas.openxmlformats.org/officeDocument/2006/relationships/font" Target="fonts/LibreFranklin-italic.fntdata"/><Relationship Id="rId11" Type="http://schemas.openxmlformats.org/officeDocument/2006/relationships/slide" Target="slides/slide7.xml"/><Relationship Id="rId33" Type="http://schemas.openxmlformats.org/officeDocument/2006/relationships/font" Target="fonts/LibreFranklinMedium-bold.fntdata"/><Relationship Id="rId10" Type="http://schemas.openxmlformats.org/officeDocument/2006/relationships/slide" Target="slides/slide6.xml"/><Relationship Id="rId32" Type="http://schemas.openxmlformats.org/officeDocument/2006/relationships/font" Target="fonts/LibreFranklinMedium-regular.fntdata"/><Relationship Id="rId13" Type="http://schemas.openxmlformats.org/officeDocument/2006/relationships/slide" Target="slides/slide9.xml"/><Relationship Id="rId35" Type="http://schemas.openxmlformats.org/officeDocument/2006/relationships/font" Target="fonts/LibreFranklinMedium-boldItalic.fntdata"/><Relationship Id="rId12" Type="http://schemas.openxmlformats.org/officeDocument/2006/relationships/slide" Target="slides/slide8.xml"/><Relationship Id="rId34" Type="http://schemas.openxmlformats.org/officeDocument/2006/relationships/font" Target="fonts/LibreFranklinMedium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customschemas.google.com/relationships/presentationmetadata" Target="meta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Low resolution</a:t>
            </a:r>
            <a:endParaRPr/>
          </a:p>
        </p:txBody>
      </p:sp>
      <p:sp>
        <p:nvSpPr>
          <p:cNvPr id="378" name="Google Shape;37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Low resolution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Less text</a:t>
            </a:r>
            <a:br>
              <a:rPr lang="en-US"/>
            </a:br>
            <a:r>
              <a:rPr lang="en-US"/>
              <a:t>No cars over text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Low resolution</a:t>
            </a:r>
            <a:br>
              <a:rPr lang="en-US"/>
            </a:br>
            <a:r>
              <a:rPr lang="en-US"/>
              <a:t>Less text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 text</a:t>
            </a:r>
            <a:endParaRPr/>
          </a:p>
        </p:txBody>
      </p:sp>
      <p:sp>
        <p:nvSpPr>
          <p:cNvPr id="477" name="Google Shape;47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Low resolution</a:t>
            </a:r>
            <a:endParaRPr/>
          </a:p>
        </p:txBody>
      </p:sp>
      <p:sp>
        <p:nvSpPr>
          <p:cNvPr id="496" name="Google Shape;49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7" name="Google Shape;50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Marking for Trupercept is too close to Conclave</a:t>
            </a:r>
            <a:br>
              <a:rPr lang="en-US"/>
            </a:br>
            <a:r>
              <a:rPr lang="en-US"/>
              <a:t>indicate that Trupercept does not detect E1 at all</a:t>
            </a:r>
            <a:endParaRPr/>
          </a:p>
        </p:txBody>
      </p:sp>
      <p:sp>
        <p:nvSpPr>
          <p:cNvPr id="508" name="Google Shape;508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" name="Google Shape;51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Long line for conclave in the legend so that it is easier to differentiate</a:t>
            </a:r>
            <a:br>
              <a:rPr lang="en-US"/>
            </a:br>
            <a:r>
              <a:rPr lang="en-US"/>
              <a:t>indicate that Trupercept does not detect E5 at all</a:t>
            </a:r>
            <a:endParaRPr/>
          </a:p>
        </p:txBody>
      </p:sp>
      <p:sp>
        <p:nvSpPr>
          <p:cNvPr id="516" name="Google Shape;51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Long line for conclave in the legend so that it is easier to differentiate</a:t>
            </a:r>
            <a:br>
              <a:rPr lang="en-US"/>
            </a:br>
            <a:r>
              <a:rPr lang="en-US"/>
              <a:t>indicate that Trupercept does not detect E8+9 at all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Less text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6"/>
          <p:cNvSpPr txBox="1"/>
          <p:nvPr>
            <p:ph type="ctrTitle"/>
          </p:nvPr>
        </p:nvSpPr>
        <p:spPr>
          <a:xfrm>
            <a:off x="179859" y="2068287"/>
            <a:ext cx="9654420" cy="1604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6"/>
          <p:cNvSpPr txBox="1"/>
          <p:nvPr>
            <p:ph idx="1" type="subTitle"/>
          </p:nvPr>
        </p:nvSpPr>
        <p:spPr>
          <a:xfrm>
            <a:off x="179858" y="3764516"/>
            <a:ext cx="9654421" cy="840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7"/>
          <p:cNvSpPr txBox="1"/>
          <p:nvPr>
            <p:ph type="title"/>
          </p:nvPr>
        </p:nvSpPr>
        <p:spPr>
          <a:xfrm>
            <a:off x="268357" y="0"/>
            <a:ext cx="1160890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7"/>
          <p:cNvSpPr txBox="1"/>
          <p:nvPr>
            <p:ph idx="1" type="body"/>
          </p:nvPr>
        </p:nvSpPr>
        <p:spPr>
          <a:xfrm>
            <a:off x="268357" y="1460499"/>
            <a:ext cx="5751443" cy="4545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2" type="body"/>
          </p:nvPr>
        </p:nvSpPr>
        <p:spPr>
          <a:xfrm>
            <a:off x="6172199" y="1460499"/>
            <a:ext cx="5705061" cy="4545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8"/>
          <p:cNvSpPr txBox="1"/>
          <p:nvPr>
            <p:ph type="title"/>
          </p:nvPr>
        </p:nvSpPr>
        <p:spPr>
          <a:xfrm>
            <a:off x="218660" y="0"/>
            <a:ext cx="117182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8"/>
          <p:cNvSpPr txBox="1"/>
          <p:nvPr>
            <p:ph idx="1" type="body"/>
          </p:nvPr>
        </p:nvSpPr>
        <p:spPr>
          <a:xfrm>
            <a:off x="218661" y="1458072"/>
            <a:ext cx="11718235" cy="448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217713" y="19403"/>
            <a:ext cx="11723915" cy="1284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  <a:defRPr b="0" i="0" sz="4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217713" y="1479902"/>
            <a:ext cx="11723915" cy="4616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4783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D83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12.png"/><Relationship Id="rId7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21.jpg"/><Relationship Id="rId5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Relationship Id="rId4" Type="http://schemas.openxmlformats.org/officeDocument/2006/relationships/image" Target="../media/image19.jpg"/><Relationship Id="rId5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27.png"/><Relationship Id="rId7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" name="Google Shape;380;p10"/>
          <p:cNvGraphicFramePr/>
          <p:nvPr/>
        </p:nvGraphicFramePr>
        <p:xfrm>
          <a:off x="3305139" y="1988598"/>
          <a:ext cx="8748099" cy="4057090"/>
        </p:xfrm>
        <a:graphic>
          <a:graphicData uri="http://schemas.openxmlformats.org/presentationml/2006/ole">
            <mc:AlternateContent>
              <mc:Choice Requires="v">
                <p:oleObj r:id="rId4" imgH="4057090" imgW="8748099" progId="AcroExch.Document.DC" spid="_x0000_s1">
                  <p:embed/>
                </p:oleObj>
              </mc:Choice>
              <mc:Fallback>
                <p:oleObj r:id="rId5" imgH="4057090" imgW="8748099" progId="AcroExch.Document.DC">
                  <p:embed/>
                  <p:pic>
                    <p:nvPicPr>
                      <p:cNvPr id="380" name="Google Shape;380;p10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305139" y="1988598"/>
                        <a:ext cx="8748099" cy="4057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" name="Google Shape;381;p10"/>
          <p:cNvSpPr txBox="1"/>
          <p:nvPr>
            <p:ph type="title"/>
          </p:nvPr>
        </p:nvSpPr>
        <p:spPr>
          <a:xfrm>
            <a:off x="218660" y="0"/>
            <a:ext cx="117182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-US"/>
              <a:t>Our Method – Overview</a:t>
            </a:r>
            <a:endParaRPr/>
          </a:p>
        </p:txBody>
      </p:sp>
      <p:sp>
        <p:nvSpPr>
          <p:cNvPr id="382" name="Google Shape;382;p10"/>
          <p:cNvSpPr txBox="1"/>
          <p:nvPr>
            <p:ph idx="1" type="body"/>
          </p:nvPr>
        </p:nvSpPr>
        <p:spPr>
          <a:xfrm>
            <a:off x="218661" y="1458071"/>
            <a:ext cx="11718300" cy="45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Three stages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>
                <a:solidFill>
                  <a:srgbClr val="BBDAA6"/>
                </a:solidFill>
              </a:rPr>
              <a:t>Authentication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>
                <a:solidFill>
                  <a:srgbClr val="659ED4"/>
                </a:solidFill>
              </a:rPr>
              <a:t>Consensus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>
                <a:solidFill>
                  <a:srgbClr val="F6BB93"/>
                </a:solidFill>
              </a:rPr>
              <a:t>Trust Scoring &amp;</a:t>
            </a:r>
            <a:br>
              <a:rPr b="1" lang="en-US">
                <a:solidFill>
                  <a:srgbClr val="F6BB93"/>
                </a:solidFill>
              </a:rPr>
            </a:br>
            <a:r>
              <a:rPr b="1" lang="en-US">
                <a:solidFill>
                  <a:srgbClr val="F6BB93"/>
                </a:solidFill>
              </a:rPr>
              <a:t>Sensor Fusion</a:t>
            </a:r>
            <a:endParaRPr/>
          </a:p>
        </p:txBody>
      </p:sp>
      <p:grpSp>
        <p:nvGrpSpPr>
          <p:cNvPr id="383" name="Google Shape;383;p10"/>
          <p:cNvGrpSpPr/>
          <p:nvPr/>
        </p:nvGrpSpPr>
        <p:grpSpPr>
          <a:xfrm>
            <a:off x="-2015042" y="3795426"/>
            <a:ext cx="1938526" cy="865701"/>
            <a:chOff x="932352" y="3795426"/>
            <a:chExt cx="1938526" cy="865701"/>
          </a:xfrm>
        </p:grpSpPr>
        <p:pic>
          <p:nvPicPr>
            <p:cNvPr descr="A picture containing weapon, rack&#10;&#10;Description automatically generated" id="384" name="Google Shape;384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32352" y="3795426"/>
              <a:ext cx="1271310" cy="8657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85" name="Google Shape;385;p10"/>
            <p:cNvCxnSpPr/>
            <p:nvPr/>
          </p:nvCxnSpPr>
          <p:spPr>
            <a:xfrm>
              <a:off x="1911998" y="4228276"/>
              <a:ext cx="958880" cy="0"/>
            </a:xfrm>
            <a:prstGeom prst="straightConnector1">
              <a:avLst/>
            </a:prstGeom>
            <a:noFill/>
            <a:ln cap="flat" cmpd="sng" w="9525">
              <a:solidFill>
                <a:srgbClr val="0070C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1"/>
          <p:cNvSpPr txBox="1"/>
          <p:nvPr>
            <p:ph type="title"/>
          </p:nvPr>
        </p:nvSpPr>
        <p:spPr>
          <a:xfrm>
            <a:off x="218660" y="0"/>
            <a:ext cx="117182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-US"/>
              <a:t>Our Method – Three Party Authentication</a:t>
            </a:r>
            <a:endParaRPr/>
          </a:p>
        </p:txBody>
      </p:sp>
      <p:sp>
        <p:nvSpPr>
          <p:cNvPr id="392" name="Google Shape;392;p11"/>
          <p:cNvSpPr txBox="1"/>
          <p:nvPr>
            <p:ph idx="1" type="body"/>
          </p:nvPr>
        </p:nvSpPr>
        <p:spPr>
          <a:xfrm>
            <a:off x="218661" y="1458071"/>
            <a:ext cx="11718235" cy="4587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Necessary to protect against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Unauthorized participants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DDOS, Replay attack, etc.</a:t>
            </a:r>
            <a:endParaRPr/>
          </a:p>
          <a:p>
            <a:pPr indent="-1841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Three Stakeholders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Government / Municipality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Manufacturer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Vehicle Itself</a:t>
            </a:r>
            <a:endParaRPr/>
          </a:p>
        </p:txBody>
      </p:sp>
      <p:grpSp>
        <p:nvGrpSpPr>
          <p:cNvPr id="393" name="Google Shape;393;p11"/>
          <p:cNvGrpSpPr/>
          <p:nvPr/>
        </p:nvGrpSpPr>
        <p:grpSpPr>
          <a:xfrm>
            <a:off x="-2015042" y="3795426"/>
            <a:ext cx="1938526" cy="865701"/>
            <a:chOff x="932352" y="3795426"/>
            <a:chExt cx="1938526" cy="865701"/>
          </a:xfrm>
        </p:grpSpPr>
        <p:pic>
          <p:nvPicPr>
            <p:cNvPr descr="A picture containing weapon, rack&#10;&#10;Description automatically generated" id="394" name="Google Shape;394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2352" y="3795426"/>
              <a:ext cx="1271310" cy="8657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5" name="Google Shape;395;p11"/>
            <p:cNvCxnSpPr/>
            <p:nvPr/>
          </p:nvCxnSpPr>
          <p:spPr>
            <a:xfrm>
              <a:off x="1911998" y="4228276"/>
              <a:ext cx="958880" cy="0"/>
            </a:xfrm>
            <a:prstGeom prst="straightConnector1">
              <a:avLst/>
            </a:prstGeom>
            <a:noFill/>
            <a:ln cap="flat" cmpd="sng" w="9525">
              <a:solidFill>
                <a:srgbClr val="0070C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pic>
        <p:nvPicPr>
          <p:cNvPr id="396" name="Google Shape;39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3457" y="1225914"/>
            <a:ext cx="4673216" cy="489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2"/>
          <p:cNvSpPr txBox="1"/>
          <p:nvPr>
            <p:ph type="title"/>
          </p:nvPr>
        </p:nvSpPr>
        <p:spPr>
          <a:xfrm>
            <a:off x="218660" y="0"/>
            <a:ext cx="117182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-US"/>
              <a:t>Our Method – Three Party Authentication</a:t>
            </a:r>
            <a:endParaRPr/>
          </a:p>
        </p:txBody>
      </p:sp>
      <p:sp>
        <p:nvSpPr>
          <p:cNvPr id="403" name="Google Shape;403;p12"/>
          <p:cNvSpPr txBox="1"/>
          <p:nvPr>
            <p:ph idx="1" type="body"/>
          </p:nvPr>
        </p:nvSpPr>
        <p:spPr>
          <a:xfrm>
            <a:off x="218662" y="1458071"/>
            <a:ext cx="4416457" cy="4587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Time limited round token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Acquired from an RSU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Valid for time T</a:t>
            </a:r>
            <a:endParaRPr/>
          </a:p>
          <a:p>
            <a:pPr indent="-1841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sz="1400"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Vehicle to Vehicle Authentication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Any vehicle can challenge and authenticate another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No shared secrets</a:t>
            </a:r>
            <a:endParaRPr/>
          </a:p>
          <a:p>
            <a:pPr indent="-1841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404" name="Google Shape;404;p12"/>
          <p:cNvGrpSpPr/>
          <p:nvPr/>
        </p:nvGrpSpPr>
        <p:grpSpPr>
          <a:xfrm>
            <a:off x="-2220221" y="2417733"/>
            <a:ext cx="1938526" cy="865701"/>
            <a:chOff x="932352" y="3795426"/>
            <a:chExt cx="1938526" cy="865701"/>
          </a:xfrm>
        </p:grpSpPr>
        <p:pic>
          <p:nvPicPr>
            <p:cNvPr descr="A picture containing weapon, rack&#10;&#10;Description automatically generated" id="405" name="Google Shape;405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2352" y="3795426"/>
              <a:ext cx="1271310" cy="8657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06" name="Google Shape;406;p12"/>
            <p:cNvCxnSpPr/>
            <p:nvPr/>
          </p:nvCxnSpPr>
          <p:spPr>
            <a:xfrm>
              <a:off x="1911998" y="4228276"/>
              <a:ext cx="958880" cy="0"/>
            </a:xfrm>
            <a:prstGeom prst="straightConnector1">
              <a:avLst/>
            </a:prstGeom>
            <a:noFill/>
            <a:ln cap="flat" cmpd="sng" w="9525">
              <a:solidFill>
                <a:srgbClr val="0070C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407" name="Google Shape;407;p12"/>
          <p:cNvGrpSpPr/>
          <p:nvPr/>
        </p:nvGrpSpPr>
        <p:grpSpPr>
          <a:xfrm>
            <a:off x="9366704" y="7181662"/>
            <a:ext cx="865701" cy="1667574"/>
            <a:chOff x="5702133" y="7135765"/>
            <a:chExt cx="865701" cy="1667574"/>
          </a:xfrm>
        </p:grpSpPr>
        <p:pic>
          <p:nvPicPr>
            <p:cNvPr descr="A picture containing weapon, rack&#10;&#10;Description automatically generated" id="408" name="Google Shape;408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5499328" y="7734833"/>
              <a:ext cx="1271310" cy="8657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09" name="Google Shape;409;p12"/>
            <p:cNvCxnSpPr/>
            <p:nvPr/>
          </p:nvCxnSpPr>
          <p:spPr>
            <a:xfrm rot="10800000">
              <a:off x="6134983" y="7135765"/>
              <a:ext cx="0" cy="670532"/>
            </a:xfrm>
            <a:prstGeom prst="straightConnector1">
              <a:avLst/>
            </a:prstGeom>
            <a:noFill/>
            <a:ln cap="flat" cmpd="sng" w="9525">
              <a:solidFill>
                <a:srgbClr val="7030A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410" name="Google Shape;410;p12"/>
          <p:cNvGrpSpPr/>
          <p:nvPr/>
        </p:nvGrpSpPr>
        <p:grpSpPr>
          <a:xfrm>
            <a:off x="5056459" y="1917281"/>
            <a:ext cx="9144000" cy="2887594"/>
            <a:chOff x="1404172" y="3297796"/>
            <a:chExt cx="9144000" cy="2887594"/>
          </a:xfrm>
        </p:grpSpPr>
        <p:grpSp>
          <p:nvGrpSpPr>
            <p:cNvPr id="411" name="Google Shape;411;p12"/>
            <p:cNvGrpSpPr/>
            <p:nvPr/>
          </p:nvGrpSpPr>
          <p:grpSpPr>
            <a:xfrm>
              <a:off x="5102401" y="4671909"/>
              <a:ext cx="1331744" cy="460780"/>
              <a:chOff x="5094099" y="4527506"/>
              <a:chExt cx="1331744" cy="460780"/>
            </a:xfrm>
          </p:grpSpPr>
          <p:grpSp>
            <p:nvGrpSpPr>
              <p:cNvPr id="412" name="Google Shape;412;p12"/>
              <p:cNvGrpSpPr/>
              <p:nvPr/>
            </p:nvGrpSpPr>
            <p:grpSpPr>
              <a:xfrm rot="-5400000">
                <a:off x="5529536" y="4189792"/>
                <a:ext cx="456990" cy="1139998"/>
                <a:chOff x="4592829" y="3297967"/>
                <a:chExt cx="456990" cy="1139998"/>
              </a:xfrm>
            </p:grpSpPr>
            <p:sp>
              <p:nvSpPr>
                <p:cNvPr id="413" name="Google Shape;413;p12"/>
                <p:cNvSpPr/>
                <p:nvPr/>
              </p:nvSpPr>
              <p:spPr>
                <a:xfrm>
                  <a:off x="4603262" y="4392246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14" name="Google Shape;414;p12"/>
                <p:cNvSpPr/>
                <p:nvPr/>
              </p:nvSpPr>
              <p:spPr>
                <a:xfrm>
                  <a:off x="4600253" y="4293186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15" name="Google Shape;415;p12"/>
                <p:cNvSpPr/>
                <p:nvPr/>
              </p:nvSpPr>
              <p:spPr>
                <a:xfrm>
                  <a:off x="4603262" y="4192126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16" name="Google Shape;416;p12"/>
                <p:cNvSpPr/>
                <p:nvPr/>
              </p:nvSpPr>
              <p:spPr>
                <a:xfrm>
                  <a:off x="4600253" y="4093066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17" name="Google Shape;417;p12"/>
                <p:cNvSpPr/>
                <p:nvPr/>
              </p:nvSpPr>
              <p:spPr>
                <a:xfrm>
                  <a:off x="4598847" y="4006703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18" name="Google Shape;418;p12"/>
                <p:cNvSpPr/>
                <p:nvPr/>
              </p:nvSpPr>
              <p:spPr>
                <a:xfrm>
                  <a:off x="4595838" y="3907643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19" name="Google Shape;419;p12"/>
                <p:cNvSpPr/>
                <p:nvPr/>
              </p:nvSpPr>
              <p:spPr>
                <a:xfrm>
                  <a:off x="4598847" y="3806583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20" name="Google Shape;420;p12"/>
                <p:cNvSpPr/>
                <p:nvPr/>
              </p:nvSpPr>
              <p:spPr>
                <a:xfrm>
                  <a:off x="4595838" y="3707523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21" name="Google Shape;421;p12"/>
                <p:cNvSpPr/>
                <p:nvPr/>
              </p:nvSpPr>
              <p:spPr>
                <a:xfrm>
                  <a:off x="4595838" y="3597147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22" name="Google Shape;422;p12"/>
                <p:cNvSpPr/>
                <p:nvPr/>
              </p:nvSpPr>
              <p:spPr>
                <a:xfrm>
                  <a:off x="4592829" y="3498087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23" name="Google Shape;423;p12"/>
                <p:cNvSpPr/>
                <p:nvPr/>
              </p:nvSpPr>
              <p:spPr>
                <a:xfrm>
                  <a:off x="4595838" y="3397027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24" name="Google Shape;424;p12"/>
                <p:cNvSpPr/>
                <p:nvPr/>
              </p:nvSpPr>
              <p:spPr>
                <a:xfrm>
                  <a:off x="4592829" y="3297967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  <p:sp>
            <p:nvSpPr>
              <p:cNvPr id="425" name="Google Shape;425;p12"/>
              <p:cNvSpPr/>
              <p:nvPr/>
            </p:nvSpPr>
            <p:spPr>
              <a:xfrm rot="-5400000">
                <a:off x="6179705" y="4727925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26" name="Google Shape;426;p12"/>
              <p:cNvSpPr/>
              <p:nvPr/>
            </p:nvSpPr>
            <p:spPr>
              <a:xfrm rot="-5400000">
                <a:off x="4893680" y="4731714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427" name="Google Shape;427;p12"/>
            <p:cNvGrpSpPr/>
            <p:nvPr/>
          </p:nvGrpSpPr>
          <p:grpSpPr>
            <a:xfrm>
              <a:off x="4490223" y="3322509"/>
              <a:ext cx="456990" cy="1139998"/>
              <a:chOff x="4592829" y="3297967"/>
              <a:chExt cx="456990" cy="1139998"/>
            </a:xfrm>
          </p:grpSpPr>
          <p:sp>
            <p:nvSpPr>
              <p:cNvPr id="428" name="Google Shape;428;p12"/>
              <p:cNvSpPr/>
              <p:nvPr/>
            </p:nvSpPr>
            <p:spPr>
              <a:xfrm>
                <a:off x="4603262" y="439224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29" name="Google Shape;429;p12"/>
              <p:cNvSpPr/>
              <p:nvPr/>
            </p:nvSpPr>
            <p:spPr>
              <a:xfrm>
                <a:off x="4600253" y="429318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30" name="Google Shape;430;p12"/>
              <p:cNvSpPr/>
              <p:nvPr/>
            </p:nvSpPr>
            <p:spPr>
              <a:xfrm>
                <a:off x="4603262" y="419212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31" name="Google Shape;431;p12"/>
              <p:cNvSpPr/>
              <p:nvPr/>
            </p:nvSpPr>
            <p:spPr>
              <a:xfrm>
                <a:off x="4600253" y="409306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32" name="Google Shape;432;p12"/>
              <p:cNvSpPr/>
              <p:nvPr/>
            </p:nvSpPr>
            <p:spPr>
              <a:xfrm>
                <a:off x="4598847" y="400670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33" name="Google Shape;433;p12"/>
              <p:cNvSpPr/>
              <p:nvPr/>
            </p:nvSpPr>
            <p:spPr>
              <a:xfrm>
                <a:off x="4595838" y="390764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34" name="Google Shape;434;p12"/>
              <p:cNvSpPr/>
              <p:nvPr/>
            </p:nvSpPr>
            <p:spPr>
              <a:xfrm>
                <a:off x="4598847" y="380658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35" name="Google Shape;435;p12"/>
              <p:cNvSpPr/>
              <p:nvPr/>
            </p:nvSpPr>
            <p:spPr>
              <a:xfrm>
                <a:off x="4595838" y="370752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36" name="Google Shape;436;p12"/>
              <p:cNvSpPr/>
              <p:nvPr/>
            </p:nvSpPr>
            <p:spPr>
              <a:xfrm>
                <a:off x="4595838" y="359714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37" name="Google Shape;437;p12"/>
              <p:cNvSpPr/>
              <p:nvPr/>
            </p:nvSpPr>
            <p:spPr>
              <a:xfrm>
                <a:off x="4592829" y="349808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38" name="Google Shape;438;p12"/>
              <p:cNvSpPr/>
              <p:nvPr/>
            </p:nvSpPr>
            <p:spPr>
              <a:xfrm>
                <a:off x="4595838" y="339702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39" name="Google Shape;439;p12"/>
              <p:cNvSpPr/>
              <p:nvPr/>
            </p:nvSpPr>
            <p:spPr>
              <a:xfrm>
                <a:off x="4592829" y="329796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440" name="Google Shape;440;p12"/>
            <p:cNvGrpSpPr/>
            <p:nvPr/>
          </p:nvGrpSpPr>
          <p:grpSpPr>
            <a:xfrm>
              <a:off x="6578878" y="3323980"/>
              <a:ext cx="456990" cy="1147813"/>
              <a:chOff x="4592829" y="3290152"/>
              <a:chExt cx="456990" cy="1147813"/>
            </a:xfrm>
          </p:grpSpPr>
          <p:sp>
            <p:nvSpPr>
              <p:cNvPr id="441" name="Google Shape;441;p12"/>
              <p:cNvSpPr/>
              <p:nvPr/>
            </p:nvSpPr>
            <p:spPr>
              <a:xfrm>
                <a:off x="4603262" y="439224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42" name="Google Shape;442;p12"/>
              <p:cNvSpPr/>
              <p:nvPr/>
            </p:nvSpPr>
            <p:spPr>
              <a:xfrm>
                <a:off x="4600253" y="4285371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43" name="Google Shape;443;p12"/>
              <p:cNvSpPr/>
              <p:nvPr/>
            </p:nvSpPr>
            <p:spPr>
              <a:xfrm>
                <a:off x="4603262" y="4184311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44" name="Google Shape;444;p12"/>
              <p:cNvSpPr/>
              <p:nvPr/>
            </p:nvSpPr>
            <p:spPr>
              <a:xfrm>
                <a:off x="4600253" y="4085251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45" name="Google Shape;445;p12"/>
              <p:cNvSpPr/>
              <p:nvPr/>
            </p:nvSpPr>
            <p:spPr>
              <a:xfrm>
                <a:off x="4598847" y="3998888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46" name="Google Shape;446;p12"/>
              <p:cNvSpPr/>
              <p:nvPr/>
            </p:nvSpPr>
            <p:spPr>
              <a:xfrm>
                <a:off x="4595838" y="3899828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47" name="Google Shape;447;p12"/>
              <p:cNvSpPr/>
              <p:nvPr/>
            </p:nvSpPr>
            <p:spPr>
              <a:xfrm>
                <a:off x="4598847" y="3798768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48" name="Google Shape;448;p12"/>
              <p:cNvSpPr/>
              <p:nvPr/>
            </p:nvSpPr>
            <p:spPr>
              <a:xfrm>
                <a:off x="4595838" y="3699708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49" name="Google Shape;449;p12"/>
              <p:cNvSpPr/>
              <p:nvPr/>
            </p:nvSpPr>
            <p:spPr>
              <a:xfrm>
                <a:off x="4595838" y="3589332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50" name="Google Shape;450;p12"/>
              <p:cNvSpPr/>
              <p:nvPr/>
            </p:nvSpPr>
            <p:spPr>
              <a:xfrm>
                <a:off x="4592829" y="3490272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51" name="Google Shape;451;p12"/>
              <p:cNvSpPr/>
              <p:nvPr/>
            </p:nvSpPr>
            <p:spPr>
              <a:xfrm>
                <a:off x="4595838" y="3389212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52" name="Google Shape;452;p12"/>
              <p:cNvSpPr/>
              <p:nvPr/>
            </p:nvSpPr>
            <p:spPr>
              <a:xfrm>
                <a:off x="4592829" y="3290152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cxnSp>
          <p:nvCxnSpPr>
            <p:cNvPr id="453" name="Google Shape;453;p12"/>
            <p:cNvCxnSpPr/>
            <p:nvPr/>
          </p:nvCxnSpPr>
          <p:spPr>
            <a:xfrm>
              <a:off x="1404172" y="3906066"/>
              <a:ext cx="3645647" cy="0"/>
            </a:xfrm>
            <a:prstGeom prst="straightConnector1">
              <a:avLst/>
            </a:prstGeom>
            <a:noFill/>
            <a:ln cap="flat" cmpd="sng" w="19050">
              <a:solidFill>
                <a:srgbClr val="FEC32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454" name="Google Shape;454;p12"/>
            <p:cNvCxnSpPr/>
            <p:nvPr/>
          </p:nvCxnSpPr>
          <p:spPr>
            <a:xfrm>
              <a:off x="1404172" y="3297796"/>
              <a:ext cx="9144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5" name="Google Shape;455;p12"/>
            <p:cNvCxnSpPr/>
            <p:nvPr/>
          </p:nvCxnSpPr>
          <p:spPr>
            <a:xfrm>
              <a:off x="1404172" y="4505791"/>
              <a:ext cx="3645647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6" name="Google Shape;456;p12"/>
            <p:cNvCxnSpPr/>
            <p:nvPr/>
          </p:nvCxnSpPr>
          <p:spPr>
            <a:xfrm>
              <a:off x="6481184" y="4502139"/>
              <a:ext cx="4066988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7" name="Google Shape;457;p12"/>
            <p:cNvCxnSpPr/>
            <p:nvPr/>
          </p:nvCxnSpPr>
          <p:spPr>
            <a:xfrm>
              <a:off x="5049819" y="4505791"/>
              <a:ext cx="0" cy="167959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8" name="Google Shape;458;p12"/>
            <p:cNvCxnSpPr/>
            <p:nvPr/>
          </p:nvCxnSpPr>
          <p:spPr>
            <a:xfrm>
              <a:off x="6481184" y="4505791"/>
              <a:ext cx="0" cy="167959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9" name="Google Shape;459;p12"/>
            <p:cNvCxnSpPr/>
            <p:nvPr/>
          </p:nvCxnSpPr>
          <p:spPr>
            <a:xfrm>
              <a:off x="6481184" y="3906066"/>
              <a:ext cx="4066988" cy="0"/>
            </a:xfrm>
            <a:prstGeom prst="straightConnector1">
              <a:avLst/>
            </a:prstGeom>
            <a:noFill/>
            <a:ln cap="flat" cmpd="sng" w="19050">
              <a:solidFill>
                <a:srgbClr val="FEC32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460" name="Google Shape;460;p12"/>
            <p:cNvCxnSpPr/>
            <p:nvPr/>
          </p:nvCxnSpPr>
          <p:spPr>
            <a:xfrm>
              <a:off x="5772972" y="4505791"/>
              <a:ext cx="0" cy="1679599"/>
            </a:xfrm>
            <a:prstGeom prst="straightConnector1">
              <a:avLst/>
            </a:prstGeom>
            <a:noFill/>
            <a:ln cap="flat" cmpd="sng" w="19050">
              <a:solidFill>
                <a:srgbClr val="FEC320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pic>
        <p:nvPicPr>
          <p:cNvPr descr="Cell Tower with solid fill" id="461" name="Google Shape;46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5045" y="3429000"/>
            <a:ext cx="802682" cy="802682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2"/>
          <p:cNvSpPr txBox="1"/>
          <p:nvPr/>
        </p:nvSpPr>
        <p:spPr>
          <a:xfrm>
            <a:off x="5973653" y="4101326"/>
            <a:ext cx="5966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RSU</a:t>
            </a:r>
            <a:endParaRPr/>
          </a:p>
        </p:txBody>
      </p:sp>
      <p:cxnSp>
        <p:nvCxnSpPr>
          <p:cNvPr id="463" name="Google Shape;463;p12"/>
          <p:cNvCxnSpPr/>
          <p:nvPr/>
        </p:nvCxnSpPr>
        <p:spPr>
          <a:xfrm>
            <a:off x="5607384" y="3036273"/>
            <a:ext cx="366269" cy="472835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ot"/>
            <a:miter lim="800000"/>
            <a:headEnd len="sm" w="sm" type="none"/>
            <a:tailEnd len="med" w="med" type="triangle"/>
          </a:ln>
        </p:spPr>
      </p:cxnSp>
      <p:cxnSp>
        <p:nvCxnSpPr>
          <p:cNvPr id="464" name="Google Shape;464;p12"/>
          <p:cNvCxnSpPr/>
          <p:nvPr/>
        </p:nvCxnSpPr>
        <p:spPr>
          <a:xfrm rot="10800000">
            <a:off x="5684456" y="2939219"/>
            <a:ext cx="377205" cy="45133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ot"/>
            <a:miter lim="800000"/>
            <a:headEnd len="sm" w="sm" type="none"/>
            <a:tailEnd len="med" w="med" type="triangle"/>
          </a:ln>
        </p:spPr>
      </p:cxnSp>
      <p:cxnSp>
        <p:nvCxnSpPr>
          <p:cNvPr id="465" name="Google Shape;465;p12"/>
          <p:cNvCxnSpPr/>
          <p:nvPr/>
        </p:nvCxnSpPr>
        <p:spPr>
          <a:xfrm>
            <a:off x="8032252" y="3015950"/>
            <a:ext cx="1611468" cy="131649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ot"/>
            <a:miter lim="800000"/>
            <a:headEnd len="sm" w="sm" type="none"/>
            <a:tailEnd len="med" w="med" type="triangle"/>
          </a:ln>
        </p:spPr>
      </p:cxnSp>
      <p:cxnSp>
        <p:nvCxnSpPr>
          <p:cNvPr id="466" name="Google Shape;466;p12"/>
          <p:cNvCxnSpPr/>
          <p:nvPr/>
        </p:nvCxnSpPr>
        <p:spPr>
          <a:xfrm rot="10800000">
            <a:off x="8109324" y="2918896"/>
            <a:ext cx="1581362" cy="1312786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ot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1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1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1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3"/>
          <p:cNvSpPr txBox="1"/>
          <p:nvPr>
            <p:ph type="title"/>
          </p:nvPr>
        </p:nvSpPr>
        <p:spPr>
          <a:xfrm>
            <a:off x="218660" y="0"/>
            <a:ext cx="117182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-US"/>
              <a:t>Our Method – Single Shot Consensus</a:t>
            </a:r>
            <a:endParaRPr/>
          </a:p>
        </p:txBody>
      </p:sp>
      <p:sp>
        <p:nvSpPr>
          <p:cNvPr id="473" name="Google Shape;473;p13"/>
          <p:cNvSpPr txBox="1"/>
          <p:nvPr>
            <p:ph idx="1" type="body"/>
          </p:nvPr>
        </p:nvSpPr>
        <p:spPr>
          <a:xfrm>
            <a:off x="218662" y="1458071"/>
            <a:ext cx="11718233" cy="4587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Necessary to protect against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Communication faults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Disagreement between participants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Malicious agents</a:t>
            </a:r>
            <a:endParaRPr/>
          </a:p>
          <a:p>
            <a:pPr indent="-1841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/>
              <a:t>We come to consensus on the data that all participants sent using Bosco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Allows for fast, binary consensus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Correctness of data is left for next step</a:t>
            </a:r>
            <a:endParaRPr/>
          </a:p>
          <a:p>
            <a:pPr indent="-1333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/>
              <a:t>Vehicle to Vehicle Authentication is performed as a step in consensus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Much faster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4"/>
          <p:cNvSpPr txBox="1"/>
          <p:nvPr>
            <p:ph type="title"/>
          </p:nvPr>
        </p:nvSpPr>
        <p:spPr>
          <a:xfrm>
            <a:off x="218660" y="0"/>
            <a:ext cx="117182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-US"/>
              <a:t>Our Method – Sensor Fusion &amp; Trust Scoring</a:t>
            </a:r>
            <a:endParaRPr/>
          </a:p>
        </p:txBody>
      </p:sp>
      <p:sp>
        <p:nvSpPr>
          <p:cNvPr id="480" name="Google Shape;480;p14"/>
          <p:cNvSpPr txBox="1"/>
          <p:nvPr>
            <p:ph idx="1" type="body"/>
          </p:nvPr>
        </p:nvSpPr>
        <p:spPr>
          <a:xfrm>
            <a:off x="218662" y="1458071"/>
            <a:ext cx="7380623" cy="4587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7226"/>
              <a:buFont typeface="Arial"/>
              <a:buChar char="•"/>
            </a:pPr>
            <a:r>
              <a:rPr lang="en-US"/>
              <a:t>Necessary to protect against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8431"/>
              <a:buFont typeface="Arial"/>
              <a:buChar char="•"/>
            </a:pPr>
            <a:r>
              <a:rPr lang="en-US"/>
              <a:t>Sensor faults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8431"/>
              <a:buFont typeface="Arial"/>
              <a:buChar char="•"/>
            </a:pPr>
            <a:r>
              <a:rPr lang="en-US"/>
              <a:t>Recognition algorithm faults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8431"/>
              <a:buFont typeface="Arial"/>
              <a:buChar char="•"/>
            </a:pPr>
            <a:r>
              <a:rPr lang="en-US"/>
              <a:t>Malicious agents</a:t>
            </a:r>
            <a:endParaRPr/>
          </a:p>
          <a:p>
            <a:pPr indent="-1841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8431"/>
              <a:buFont typeface="Arial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We use an expected sensor accuracy rather than camera confidence as an initial weight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Allows for accurately identifying faults down to the sensor level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Robust to heterogenous sensing sets that don’t need to share a modality</a:t>
            </a:r>
            <a:endParaRPr/>
          </a:p>
          <a:p>
            <a:pPr indent="-156209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We take into account expected field of view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This must be done as not all vehicles can see everything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Scores cannot be negatively weighted for lack of FOV</a:t>
            </a:r>
            <a:endParaRPr/>
          </a:p>
          <a:p>
            <a:pPr indent="-1841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8431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481" name="Google Shape;48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9204" y="1325563"/>
            <a:ext cx="4576685" cy="2586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5"/>
          <p:cNvSpPr txBox="1"/>
          <p:nvPr>
            <p:ph type="title"/>
          </p:nvPr>
        </p:nvSpPr>
        <p:spPr>
          <a:xfrm>
            <a:off x="218660" y="0"/>
            <a:ext cx="117182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-US"/>
              <a:t>Experimental Setup</a:t>
            </a:r>
            <a:endParaRPr/>
          </a:p>
        </p:txBody>
      </p:sp>
      <p:sp>
        <p:nvSpPr>
          <p:cNvPr id="487" name="Google Shape;487;p15"/>
          <p:cNvSpPr txBox="1"/>
          <p:nvPr>
            <p:ph idx="1" type="body"/>
          </p:nvPr>
        </p:nvSpPr>
        <p:spPr>
          <a:xfrm>
            <a:off x="218662" y="1458071"/>
            <a:ext cx="7212515" cy="19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1776"/>
              <a:buFont typeface="Arial"/>
              <a:buChar char="•"/>
            </a:pPr>
            <a:r>
              <a:rPr lang="en-US"/>
              <a:t>Ten – ten minute long tests runs recorded online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2072"/>
              <a:buFont typeface="Arial"/>
              <a:buChar char="•"/>
            </a:pPr>
            <a:r>
              <a:rPr lang="en-US"/>
              <a:t>14 Classes of Faults /  Malicious activity injected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2072"/>
              <a:buFont typeface="Arial"/>
              <a:buChar char="•"/>
            </a:pPr>
            <a:r>
              <a:rPr lang="en-US"/>
              <a:t>Randomized location, 10 times for each severity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2072"/>
              <a:buFont typeface="Arial"/>
              <a:buChar char="•"/>
            </a:pPr>
            <a:r>
              <a:rPr lang="en-US"/>
              <a:t>1100 test total</a:t>
            </a:r>
            <a:endParaRPr/>
          </a:p>
        </p:txBody>
      </p:sp>
      <p:pic>
        <p:nvPicPr>
          <p:cNvPr descr="A picture containing arrow&#10;&#10;Description automatically generated" id="488" name="Google Shape;48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4850" y="1663145"/>
            <a:ext cx="4680118" cy="4240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outdoor&#10;&#10;Description automatically generated" id="489" name="Google Shape;48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834" y="3629277"/>
            <a:ext cx="2668819" cy="16531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road, ground, outdoor&#10;&#10;Description automatically generated" id="490" name="Google Shape;49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97091" y="4517403"/>
            <a:ext cx="2631571" cy="1660793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15"/>
          <p:cNvSpPr txBox="1"/>
          <p:nvPr/>
        </p:nvSpPr>
        <p:spPr>
          <a:xfrm>
            <a:off x="3485125" y="3629277"/>
            <a:ext cx="73289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CIS x2</a:t>
            </a:r>
            <a:endParaRPr/>
          </a:p>
        </p:txBody>
      </p:sp>
      <p:sp>
        <p:nvSpPr>
          <p:cNvPr id="492" name="Google Shape;492;p15"/>
          <p:cNvSpPr txBox="1"/>
          <p:nvPr/>
        </p:nvSpPr>
        <p:spPr>
          <a:xfrm>
            <a:off x="1789278" y="5783090"/>
            <a:ext cx="81304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CAV x4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6"/>
          <p:cNvSpPr txBox="1"/>
          <p:nvPr>
            <p:ph type="title"/>
          </p:nvPr>
        </p:nvSpPr>
        <p:spPr>
          <a:xfrm>
            <a:off x="218660" y="0"/>
            <a:ext cx="117182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-US"/>
              <a:t>Experimental Setup</a:t>
            </a:r>
            <a:endParaRPr/>
          </a:p>
        </p:txBody>
      </p:sp>
      <p:pic>
        <p:nvPicPr>
          <p:cNvPr descr="A picture containing outdoor&#10;&#10;Description automatically generated" id="499" name="Google Shape;49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834" y="3629277"/>
            <a:ext cx="2668819" cy="16531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road, ground, outdoor&#10;&#10;Description automatically generated" id="500" name="Google Shape;50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97091" y="4517403"/>
            <a:ext cx="2631571" cy="1660793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16"/>
          <p:cNvSpPr txBox="1"/>
          <p:nvPr/>
        </p:nvSpPr>
        <p:spPr>
          <a:xfrm>
            <a:off x="3485125" y="3629277"/>
            <a:ext cx="73289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CIS x2</a:t>
            </a:r>
            <a:endParaRPr/>
          </a:p>
        </p:txBody>
      </p:sp>
      <p:sp>
        <p:nvSpPr>
          <p:cNvPr id="502" name="Google Shape;502;p16"/>
          <p:cNvSpPr txBox="1"/>
          <p:nvPr/>
        </p:nvSpPr>
        <p:spPr>
          <a:xfrm>
            <a:off x="1789278" y="5783090"/>
            <a:ext cx="81304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CAV x4</a:t>
            </a:r>
            <a:endParaRPr/>
          </a:p>
        </p:txBody>
      </p:sp>
      <p:pic>
        <p:nvPicPr>
          <p:cNvPr descr="A screenshot of a computer error&#10;&#10;Description automatically generated" id="503" name="Google Shape;50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25355" y="416645"/>
            <a:ext cx="5599895" cy="5662116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16"/>
          <p:cNvSpPr txBox="1"/>
          <p:nvPr>
            <p:ph idx="1" type="body"/>
          </p:nvPr>
        </p:nvSpPr>
        <p:spPr>
          <a:xfrm>
            <a:off x="218663" y="1458071"/>
            <a:ext cx="5295048" cy="197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7226"/>
              <a:buFont typeface="Arial"/>
              <a:buChar char="•"/>
            </a:pPr>
            <a:r>
              <a:rPr lang="en-US"/>
              <a:t>Compared CONClave again TruPercept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7226"/>
              <a:buFont typeface="Arial"/>
              <a:buChar char="•"/>
            </a:pPr>
            <a:r>
              <a:rPr lang="en-US"/>
              <a:t>A fault/attack is considered detected when the Trust Score of the offending vehicle reaches 20% above expected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7"/>
          <p:cNvSpPr txBox="1"/>
          <p:nvPr>
            <p:ph type="title"/>
          </p:nvPr>
        </p:nvSpPr>
        <p:spPr>
          <a:xfrm>
            <a:off x="218660" y="0"/>
            <a:ext cx="117182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-US"/>
              <a:t>Results</a:t>
            </a:r>
            <a:endParaRPr/>
          </a:p>
        </p:txBody>
      </p:sp>
      <p:pic>
        <p:nvPicPr>
          <p:cNvPr id="511" name="Google Shape;5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3950" y="1869742"/>
            <a:ext cx="10144126" cy="44262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 error" id="512" name="Google Shape;512;p17"/>
          <p:cNvPicPr preferRelativeResize="0"/>
          <p:nvPr/>
        </p:nvPicPr>
        <p:blipFill rotWithShape="1">
          <a:blip r:embed="rId4">
            <a:alphaModFix/>
          </a:blip>
          <a:srcRect b="79344" l="0" r="0" t="0"/>
          <a:stretch/>
        </p:blipFill>
        <p:spPr>
          <a:xfrm>
            <a:off x="5253551" y="134038"/>
            <a:ext cx="5599895" cy="1169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8"/>
          <p:cNvSpPr txBox="1"/>
          <p:nvPr>
            <p:ph type="title"/>
          </p:nvPr>
        </p:nvSpPr>
        <p:spPr>
          <a:xfrm>
            <a:off x="218660" y="0"/>
            <a:ext cx="117182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-US"/>
              <a:t>Results</a:t>
            </a:r>
            <a:endParaRPr/>
          </a:p>
        </p:txBody>
      </p:sp>
      <p:pic>
        <p:nvPicPr>
          <p:cNvPr descr="A screenshot of a computer error" id="519" name="Google Shape;519;p18"/>
          <p:cNvPicPr preferRelativeResize="0"/>
          <p:nvPr/>
        </p:nvPicPr>
        <p:blipFill rotWithShape="1">
          <a:blip r:embed="rId3">
            <a:alphaModFix/>
          </a:blip>
          <a:srcRect b="52701" l="0" r="0" t="20524"/>
          <a:stretch/>
        </p:blipFill>
        <p:spPr>
          <a:xfrm>
            <a:off x="5320226" y="147409"/>
            <a:ext cx="5599895" cy="151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2975" y="1840601"/>
            <a:ext cx="10671958" cy="4426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9"/>
          <p:cNvSpPr txBox="1"/>
          <p:nvPr>
            <p:ph type="title"/>
          </p:nvPr>
        </p:nvSpPr>
        <p:spPr>
          <a:xfrm>
            <a:off x="218660" y="0"/>
            <a:ext cx="117182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-US"/>
              <a:t>Results</a:t>
            </a:r>
            <a:endParaRPr/>
          </a:p>
        </p:txBody>
      </p:sp>
      <p:pic>
        <p:nvPicPr>
          <p:cNvPr descr="A screenshot of a computer error" id="527" name="Google Shape;527;p19"/>
          <p:cNvPicPr preferRelativeResize="0"/>
          <p:nvPr/>
        </p:nvPicPr>
        <p:blipFill rotWithShape="1">
          <a:blip r:embed="rId3">
            <a:alphaModFix/>
          </a:blip>
          <a:srcRect b="31753" l="0" r="0" t="47439"/>
          <a:stretch/>
        </p:blipFill>
        <p:spPr>
          <a:xfrm>
            <a:off x="5320226" y="147410"/>
            <a:ext cx="5599895" cy="1178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2974" y="1810881"/>
            <a:ext cx="10241723" cy="4494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"/>
          <p:cNvSpPr txBox="1"/>
          <p:nvPr>
            <p:ph type="ctrTitle"/>
          </p:nvPr>
        </p:nvSpPr>
        <p:spPr>
          <a:xfrm>
            <a:off x="179859" y="2068287"/>
            <a:ext cx="9654420" cy="1604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CONClave - Secure and Robust Cooperative Perception for CAVs Using Authenticated Consensus and Trust Scoring</a:t>
            </a:r>
            <a:endParaRPr/>
          </a:p>
        </p:txBody>
      </p:sp>
      <p:sp>
        <p:nvSpPr>
          <p:cNvPr id="32" name="Google Shape;32;p2"/>
          <p:cNvSpPr txBox="1"/>
          <p:nvPr>
            <p:ph idx="1" type="subTitle"/>
          </p:nvPr>
        </p:nvSpPr>
        <p:spPr>
          <a:xfrm>
            <a:off x="179859" y="3764516"/>
            <a:ext cx="9514558" cy="840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400"/>
              <a:t>Edward Andert, Francis Mendoza, Hans Walter Behrens, and Aviral Shrivastava</a:t>
            </a:r>
            <a:br>
              <a:rPr lang="en-US" sz="2400"/>
            </a:br>
            <a:r>
              <a:rPr lang="en-US" sz="2400"/>
              <a:t>Arizona State University</a:t>
            </a:r>
            <a:endParaRPr sz="24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0"/>
          <p:cNvSpPr txBox="1"/>
          <p:nvPr>
            <p:ph type="title"/>
          </p:nvPr>
        </p:nvSpPr>
        <p:spPr>
          <a:xfrm>
            <a:off x="218660" y="0"/>
            <a:ext cx="117182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-US"/>
              <a:t>Results</a:t>
            </a:r>
            <a:endParaRPr/>
          </a:p>
        </p:txBody>
      </p:sp>
      <p:pic>
        <p:nvPicPr>
          <p:cNvPr descr="A screenshot of a computer error" id="534" name="Google Shape;534;p20"/>
          <p:cNvPicPr preferRelativeResize="0"/>
          <p:nvPr/>
        </p:nvPicPr>
        <p:blipFill rotWithShape="1">
          <a:blip r:embed="rId3">
            <a:alphaModFix/>
          </a:blip>
          <a:srcRect b="154" l="0" r="0" t="68299"/>
          <a:stretch/>
        </p:blipFill>
        <p:spPr>
          <a:xfrm>
            <a:off x="5320226" y="129947"/>
            <a:ext cx="5599895" cy="1786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4797" y="2315706"/>
            <a:ext cx="9176028" cy="4001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1"/>
          <p:cNvSpPr txBox="1"/>
          <p:nvPr>
            <p:ph type="title"/>
          </p:nvPr>
        </p:nvSpPr>
        <p:spPr>
          <a:xfrm>
            <a:off x="218660" y="0"/>
            <a:ext cx="117182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542" name="Google Shape;542;p21"/>
          <p:cNvSpPr txBox="1"/>
          <p:nvPr>
            <p:ph idx="1" type="body"/>
          </p:nvPr>
        </p:nvSpPr>
        <p:spPr>
          <a:xfrm>
            <a:off x="218662" y="1458071"/>
            <a:ext cx="11718233" cy="4587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CONClave combined authentication, consensus, and trust scoring can protect cooperative applications</a:t>
            </a:r>
            <a:br>
              <a:rPr lang="en-US"/>
            </a:b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1776"/>
              <a:buFont typeface="Arial"/>
              <a:buChar char="•"/>
            </a:pPr>
            <a:r>
              <a:rPr lang="en-US"/>
              <a:t>CONClave detected and prevented: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2072"/>
              <a:buFont typeface="Arial"/>
              <a:buChar char="•"/>
            </a:pPr>
            <a:r>
              <a:rPr lang="en-US"/>
              <a:t>96.7% of the 300 sensor extrinsic faults injected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2072"/>
              <a:buFont typeface="Arial"/>
              <a:buChar char="•"/>
            </a:pPr>
            <a:r>
              <a:rPr lang="en-US"/>
              <a:t>83.5% of the 300 software faults injected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2072"/>
              <a:buFont typeface="Arial"/>
              <a:buChar char="•"/>
            </a:pPr>
            <a:r>
              <a:rPr lang="en-US"/>
              <a:t>67.3% of the 300 malicious injections / removals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2072"/>
              <a:buFont typeface="Arial"/>
              <a:buChar char="•"/>
            </a:pPr>
            <a:r>
              <a:rPr lang="en-US"/>
              <a:t>100% of the 200 communication faults and malicious</a:t>
            </a:r>
            <a:endParaRPr/>
          </a:p>
          <a:p>
            <a:pPr indent="-1841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1776"/>
              <a:buFont typeface="Arial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1776"/>
              <a:buFont typeface="Arial"/>
              <a:buChar char="•"/>
            </a:pPr>
            <a:r>
              <a:rPr lang="en-US"/>
              <a:t>CONClave was able to run on 4 CAVs and 2 CISs with 1 RSU in real time.</a:t>
            </a:r>
            <a:br>
              <a:rPr lang="en-US"/>
            </a:b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ct val="61776"/>
              <a:buFont typeface="Arial"/>
              <a:buChar char="•"/>
            </a:pPr>
            <a:r>
              <a:rPr lang="en-US"/>
              <a:t>Future work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63063"/>
              <a:buFont typeface="Arial"/>
              <a:buChar char="•"/>
            </a:pPr>
            <a:r>
              <a:rPr lang="en-US"/>
              <a:t>Expand to include path planning and actuation of a path plan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2"/>
          <p:cNvSpPr txBox="1"/>
          <p:nvPr>
            <p:ph type="title"/>
          </p:nvPr>
        </p:nvSpPr>
        <p:spPr>
          <a:xfrm>
            <a:off x="218660" y="0"/>
            <a:ext cx="117182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-US"/>
              <a:t>Thank You – Questions?</a:t>
            </a:r>
            <a:endParaRPr/>
          </a:p>
        </p:txBody>
      </p:sp>
      <p:sp>
        <p:nvSpPr>
          <p:cNvPr id="548" name="Google Shape;548;p22"/>
          <p:cNvSpPr txBox="1"/>
          <p:nvPr>
            <p:ph idx="1" type="body"/>
          </p:nvPr>
        </p:nvSpPr>
        <p:spPr>
          <a:xfrm>
            <a:off x="218661" y="1458072"/>
            <a:ext cx="11718235" cy="448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3"/>
          <p:cNvSpPr txBox="1"/>
          <p:nvPr>
            <p:ph type="title"/>
          </p:nvPr>
        </p:nvSpPr>
        <p:spPr>
          <a:xfrm>
            <a:off x="268357" y="0"/>
            <a:ext cx="1160890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t/>
            </a:r>
            <a:endParaRPr/>
          </a:p>
        </p:txBody>
      </p:sp>
      <p:sp>
        <p:nvSpPr>
          <p:cNvPr id="554" name="Google Shape;554;p23"/>
          <p:cNvSpPr txBox="1"/>
          <p:nvPr>
            <p:ph idx="1" type="body"/>
          </p:nvPr>
        </p:nvSpPr>
        <p:spPr>
          <a:xfrm>
            <a:off x="268357" y="1460499"/>
            <a:ext cx="5751443" cy="4545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55" name="Google Shape;555;p23"/>
          <p:cNvSpPr txBox="1"/>
          <p:nvPr>
            <p:ph idx="2" type="body"/>
          </p:nvPr>
        </p:nvSpPr>
        <p:spPr>
          <a:xfrm>
            <a:off x="6172199" y="1460499"/>
            <a:ext cx="5705061" cy="4545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 txBox="1"/>
          <p:nvPr>
            <p:ph type="title"/>
          </p:nvPr>
        </p:nvSpPr>
        <p:spPr>
          <a:xfrm>
            <a:off x="2347250" y="2398895"/>
            <a:ext cx="24123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38" name="Google Shape;38;p3"/>
          <p:cNvSpPr txBox="1"/>
          <p:nvPr>
            <p:ph idx="1" type="body"/>
          </p:nvPr>
        </p:nvSpPr>
        <p:spPr>
          <a:xfrm>
            <a:off x="5805387" y="974967"/>
            <a:ext cx="5751443" cy="4545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2800"/>
              <a:t>Motivation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28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2800"/>
              <a:t>Related Work</a:t>
            </a:r>
            <a:br>
              <a:rPr b="1" lang="en-US" sz="2800"/>
            </a:br>
            <a:endParaRPr b="1" sz="28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2800"/>
              <a:t>Our Approach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en-US" sz="2800"/>
              <a:t>Experimental Setup</a:t>
            </a:r>
            <a:br>
              <a:rPr b="1" lang="en-US" sz="2800"/>
            </a:br>
            <a:endParaRPr b="1" sz="28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2800"/>
              <a:t>Results</a:t>
            </a:r>
            <a:br>
              <a:rPr b="1" lang="en-US" sz="2800"/>
            </a:br>
            <a:endParaRPr b="1" sz="28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2800"/>
              <a:t>Summary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/>
          <p:nvPr>
            <p:ph type="title"/>
          </p:nvPr>
        </p:nvSpPr>
        <p:spPr>
          <a:xfrm>
            <a:off x="218660" y="0"/>
            <a:ext cx="117182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-US"/>
              <a:t>Motivation</a:t>
            </a:r>
            <a:endParaRPr/>
          </a:p>
        </p:txBody>
      </p:sp>
      <p:sp>
        <p:nvSpPr>
          <p:cNvPr id="44" name="Google Shape;44;p4"/>
          <p:cNvSpPr txBox="1"/>
          <p:nvPr>
            <p:ph idx="1" type="body"/>
          </p:nvPr>
        </p:nvSpPr>
        <p:spPr>
          <a:xfrm>
            <a:off x="218661" y="1458072"/>
            <a:ext cx="11718235" cy="1769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Consider an intersection of Cooperative Autonomous Vehicles (CAVs)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Two CAVs are approaching the intersection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The two CAVs must come to agreement on the obstacles to go through</a:t>
            </a:r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1404172" y="3297796"/>
            <a:ext cx="9144000" cy="2887594"/>
            <a:chOff x="1404172" y="3297796"/>
            <a:chExt cx="9144000" cy="2887594"/>
          </a:xfrm>
        </p:grpSpPr>
        <p:grpSp>
          <p:nvGrpSpPr>
            <p:cNvPr id="46" name="Google Shape;46;p4"/>
            <p:cNvGrpSpPr/>
            <p:nvPr/>
          </p:nvGrpSpPr>
          <p:grpSpPr>
            <a:xfrm>
              <a:off x="5102401" y="4671909"/>
              <a:ext cx="1331744" cy="460780"/>
              <a:chOff x="5094099" y="4527506"/>
              <a:chExt cx="1331744" cy="460780"/>
            </a:xfrm>
          </p:grpSpPr>
          <p:grpSp>
            <p:nvGrpSpPr>
              <p:cNvPr id="47" name="Google Shape;47;p4"/>
              <p:cNvGrpSpPr/>
              <p:nvPr/>
            </p:nvGrpSpPr>
            <p:grpSpPr>
              <a:xfrm rot="-5400000">
                <a:off x="5529536" y="4189792"/>
                <a:ext cx="456990" cy="1139998"/>
                <a:chOff x="4592829" y="3297967"/>
                <a:chExt cx="456990" cy="1139998"/>
              </a:xfrm>
            </p:grpSpPr>
            <p:sp>
              <p:nvSpPr>
                <p:cNvPr id="48" name="Google Shape;48;p4"/>
                <p:cNvSpPr/>
                <p:nvPr/>
              </p:nvSpPr>
              <p:spPr>
                <a:xfrm>
                  <a:off x="4603262" y="4392246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9" name="Google Shape;49;p4"/>
                <p:cNvSpPr/>
                <p:nvPr/>
              </p:nvSpPr>
              <p:spPr>
                <a:xfrm>
                  <a:off x="4600253" y="4293186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50" name="Google Shape;50;p4"/>
                <p:cNvSpPr/>
                <p:nvPr/>
              </p:nvSpPr>
              <p:spPr>
                <a:xfrm>
                  <a:off x="4603262" y="4192126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51" name="Google Shape;51;p4"/>
                <p:cNvSpPr/>
                <p:nvPr/>
              </p:nvSpPr>
              <p:spPr>
                <a:xfrm>
                  <a:off x="4600253" y="4093066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52" name="Google Shape;52;p4"/>
                <p:cNvSpPr/>
                <p:nvPr/>
              </p:nvSpPr>
              <p:spPr>
                <a:xfrm>
                  <a:off x="4598847" y="4006703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53" name="Google Shape;53;p4"/>
                <p:cNvSpPr/>
                <p:nvPr/>
              </p:nvSpPr>
              <p:spPr>
                <a:xfrm>
                  <a:off x="4595838" y="3907643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54" name="Google Shape;54;p4"/>
                <p:cNvSpPr/>
                <p:nvPr/>
              </p:nvSpPr>
              <p:spPr>
                <a:xfrm>
                  <a:off x="4598847" y="3806583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55" name="Google Shape;55;p4"/>
                <p:cNvSpPr/>
                <p:nvPr/>
              </p:nvSpPr>
              <p:spPr>
                <a:xfrm>
                  <a:off x="4595838" y="3707523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56" name="Google Shape;56;p4"/>
                <p:cNvSpPr/>
                <p:nvPr/>
              </p:nvSpPr>
              <p:spPr>
                <a:xfrm>
                  <a:off x="4595838" y="3597147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57" name="Google Shape;57;p4"/>
                <p:cNvSpPr/>
                <p:nvPr/>
              </p:nvSpPr>
              <p:spPr>
                <a:xfrm>
                  <a:off x="4592829" y="3498087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58" name="Google Shape;58;p4"/>
                <p:cNvSpPr/>
                <p:nvPr/>
              </p:nvSpPr>
              <p:spPr>
                <a:xfrm>
                  <a:off x="4595838" y="3397027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59" name="Google Shape;59;p4"/>
                <p:cNvSpPr/>
                <p:nvPr/>
              </p:nvSpPr>
              <p:spPr>
                <a:xfrm>
                  <a:off x="4592829" y="3297967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  <p:sp>
            <p:nvSpPr>
              <p:cNvPr id="60" name="Google Shape;60;p4"/>
              <p:cNvSpPr/>
              <p:nvPr/>
            </p:nvSpPr>
            <p:spPr>
              <a:xfrm rot="-5400000">
                <a:off x="6179705" y="4727925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1" name="Google Shape;61;p4"/>
              <p:cNvSpPr/>
              <p:nvPr/>
            </p:nvSpPr>
            <p:spPr>
              <a:xfrm rot="-5400000">
                <a:off x="4893680" y="4739529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62" name="Google Shape;62;p4"/>
            <p:cNvGrpSpPr/>
            <p:nvPr/>
          </p:nvGrpSpPr>
          <p:grpSpPr>
            <a:xfrm>
              <a:off x="4490223" y="3322509"/>
              <a:ext cx="456990" cy="1139998"/>
              <a:chOff x="4592829" y="3297967"/>
              <a:chExt cx="456990" cy="1139998"/>
            </a:xfrm>
          </p:grpSpPr>
          <p:sp>
            <p:nvSpPr>
              <p:cNvPr id="63" name="Google Shape;63;p4"/>
              <p:cNvSpPr/>
              <p:nvPr/>
            </p:nvSpPr>
            <p:spPr>
              <a:xfrm>
                <a:off x="4603262" y="439224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>
                <a:off x="4600253" y="429318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5" name="Google Shape;65;p4"/>
              <p:cNvSpPr/>
              <p:nvPr/>
            </p:nvSpPr>
            <p:spPr>
              <a:xfrm>
                <a:off x="4603262" y="419212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6" name="Google Shape;66;p4"/>
              <p:cNvSpPr/>
              <p:nvPr/>
            </p:nvSpPr>
            <p:spPr>
              <a:xfrm>
                <a:off x="4600253" y="409306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4598847" y="400670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4595838" y="390764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4598847" y="380658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4595838" y="370752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4595838" y="359714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>
                <a:off x="4592829" y="349808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4595838" y="339702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4592829" y="329796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75" name="Google Shape;75;p4"/>
            <p:cNvGrpSpPr/>
            <p:nvPr/>
          </p:nvGrpSpPr>
          <p:grpSpPr>
            <a:xfrm>
              <a:off x="6578878" y="3331795"/>
              <a:ext cx="456990" cy="1139998"/>
              <a:chOff x="4592829" y="3297967"/>
              <a:chExt cx="456990" cy="1139998"/>
            </a:xfrm>
          </p:grpSpPr>
          <p:sp>
            <p:nvSpPr>
              <p:cNvPr id="76" name="Google Shape;76;p4"/>
              <p:cNvSpPr/>
              <p:nvPr/>
            </p:nvSpPr>
            <p:spPr>
              <a:xfrm>
                <a:off x="4603262" y="439224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4600253" y="429318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>
                <a:off x="4603262" y="419212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4600253" y="409306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4598847" y="400670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4595838" y="390764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4598847" y="380658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4595838" y="370752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4595838" y="359714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4592829" y="349808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4595838" y="339702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4592829" y="329796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cxnSp>
          <p:nvCxnSpPr>
            <p:cNvPr id="88" name="Google Shape;88;p4"/>
            <p:cNvCxnSpPr/>
            <p:nvPr/>
          </p:nvCxnSpPr>
          <p:spPr>
            <a:xfrm>
              <a:off x="1404172" y="3906066"/>
              <a:ext cx="3645647" cy="0"/>
            </a:xfrm>
            <a:prstGeom prst="straightConnector1">
              <a:avLst/>
            </a:prstGeom>
            <a:noFill/>
            <a:ln cap="flat" cmpd="sng" w="19050">
              <a:solidFill>
                <a:srgbClr val="FEC32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1404172" y="3297796"/>
              <a:ext cx="9144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1404172" y="4505791"/>
              <a:ext cx="3645647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6481184" y="4509954"/>
              <a:ext cx="4066988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" name="Google Shape;92;p4"/>
            <p:cNvCxnSpPr/>
            <p:nvPr/>
          </p:nvCxnSpPr>
          <p:spPr>
            <a:xfrm>
              <a:off x="5049819" y="4505791"/>
              <a:ext cx="0" cy="167959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" name="Google Shape;93;p4"/>
            <p:cNvCxnSpPr/>
            <p:nvPr/>
          </p:nvCxnSpPr>
          <p:spPr>
            <a:xfrm>
              <a:off x="6481184" y="4505791"/>
              <a:ext cx="0" cy="167959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" name="Google Shape;94;p4"/>
            <p:cNvCxnSpPr/>
            <p:nvPr/>
          </p:nvCxnSpPr>
          <p:spPr>
            <a:xfrm>
              <a:off x="6481184" y="3906066"/>
              <a:ext cx="4066988" cy="0"/>
            </a:xfrm>
            <a:prstGeom prst="straightConnector1">
              <a:avLst/>
            </a:prstGeom>
            <a:noFill/>
            <a:ln cap="flat" cmpd="sng" w="19050">
              <a:solidFill>
                <a:srgbClr val="FEC32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95" name="Google Shape;95;p4"/>
            <p:cNvCxnSpPr/>
            <p:nvPr/>
          </p:nvCxnSpPr>
          <p:spPr>
            <a:xfrm>
              <a:off x="5772972" y="4505791"/>
              <a:ext cx="0" cy="1679599"/>
            </a:xfrm>
            <a:prstGeom prst="straightConnector1">
              <a:avLst/>
            </a:prstGeom>
            <a:noFill/>
            <a:ln cap="flat" cmpd="sng" w="19050">
              <a:solidFill>
                <a:srgbClr val="FEC320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grpSp>
        <p:nvGrpSpPr>
          <p:cNvPr id="96" name="Google Shape;96;p4"/>
          <p:cNvGrpSpPr/>
          <p:nvPr/>
        </p:nvGrpSpPr>
        <p:grpSpPr>
          <a:xfrm>
            <a:off x="-2015042" y="3795426"/>
            <a:ext cx="1938526" cy="865701"/>
            <a:chOff x="932352" y="3795426"/>
            <a:chExt cx="1938526" cy="865701"/>
          </a:xfrm>
        </p:grpSpPr>
        <p:pic>
          <p:nvPicPr>
            <p:cNvPr descr="A picture containing weapon, rack&#10;&#10;Description automatically generated" id="97" name="Google Shape;97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2352" y="3795426"/>
              <a:ext cx="1271310" cy="8657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8" name="Google Shape;98;p4"/>
            <p:cNvCxnSpPr/>
            <p:nvPr/>
          </p:nvCxnSpPr>
          <p:spPr>
            <a:xfrm>
              <a:off x="1911998" y="4228276"/>
              <a:ext cx="958880" cy="0"/>
            </a:xfrm>
            <a:prstGeom prst="straightConnector1">
              <a:avLst/>
            </a:prstGeom>
            <a:noFill/>
            <a:ln cap="flat" cmpd="sng" w="9525">
              <a:solidFill>
                <a:srgbClr val="0070C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99" name="Google Shape;99;p4"/>
          <p:cNvGrpSpPr/>
          <p:nvPr/>
        </p:nvGrpSpPr>
        <p:grpSpPr>
          <a:xfrm>
            <a:off x="5702133" y="7135765"/>
            <a:ext cx="865701" cy="1667574"/>
            <a:chOff x="5702133" y="7135765"/>
            <a:chExt cx="865701" cy="1667574"/>
          </a:xfrm>
        </p:grpSpPr>
        <p:pic>
          <p:nvPicPr>
            <p:cNvPr descr="A picture containing weapon, rack&#10;&#10;Description automatically generated" id="100" name="Google Shape;100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5499328" y="7734833"/>
              <a:ext cx="1271310" cy="8657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1" name="Google Shape;101;p4"/>
            <p:cNvCxnSpPr/>
            <p:nvPr/>
          </p:nvCxnSpPr>
          <p:spPr>
            <a:xfrm rot="10800000">
              <a:off x="6134983" y="7135765"/>
              <a:ext cx="0" cy="670532"/>
            </a:xfrm>
            <a:prstGeom prst="straightConnector1">
              <a:avLst/>
            </a:prstGeom>
            <a:noFill/>
            <a:ln cap="flat" cmpd="sng" w="9525">
              <a:solidFill>
                <a:srgbClr val="7030A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pic>
        <p:nvPicPr>
          <p:cNvPr descr="Person in wheelchair with solid fill" id="102" name="Google Shape;10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12268" y="3127352"/>
            <a:ext cx="456505" cy="4565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lk with solid fill" id="103" name="Google Shape;10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968773" y="4263792"/>
            <a:ext cx="604312" cy="604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ycling with solid fill" id="104" name="Google Shape;10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81103" y="3895782"/>
            <a:ext cx="567169" cy="5671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oup of men with solid fill" id="105" name="Google Shape;105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80281" y="4565948"/>
            <a:ext cx="535771" cy="535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218660" y="0"/>
            <a:ext cx="117182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-US"/>
              <a:t>Motivation</a:t>
            </a:r>
            <a:endParaRPr/>
          </a:p>
        </p:txBody>
      </p:sp>
      <p:sp>
        <p:nvSpPr>
          <p:cNvPr id="111" name="Google Shape;111;p5"/>
          <p:cNvSpPr txBox="1"/>
          <p:nvPr>
            <p:ph idx="1" type="body"/>
          </p:nvPr>
        </p:nvSpPr>
        <p:spPr>
          <a:xfrm>
            <a:off x="218661" y="1458072"/>
            <a:ext cx="11718235" cy="1769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164465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i="1" lang="en-US"/>
              <a:t>Scenario 1: </a:t>
            </a:r>
            <a:r>
              <a:rPr lang="en-US"/>
              <a:t>Everything Goes </a:t>
            </a:r>
            <a:r>
              <a:rPr b="1" lang="en-US"/>
              <a:t>Perfectly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ct val="61776"/>
              <a:buFont typeface="Arial"/>
              <a:buChar char="•"/>
            </a:pPr>
            <a:r>
              <a:rPr lang="en-US"/>
              <a:t>Sensing is perfect, communication is perfect, and both CAVs are trustworthy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61776"/>
              <a:buFont typeface="Arial"/>
              <a:buChar char="•"/>
            </a:pPr>
            <a:r>
              <a:rPr lang="en-US"/>
              <a:t>The two CAVs agree, and the intersection is successful</a:t>
            </a: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1404172" y="3297796"/>
            <a:ext cx="9144000" cy="2887594"/>
            <a:chOff x="1404172" y="3297796"/>
            <a:chExt cx="9144000" cy="2887594"/>
          </a:xfrm>
        </p:grpSpPr>
        <p:grpSp>
          <p:nvGrpSpPr>
            <p:cNvPr id="113" name="Google Shape;113;p5"/>
            <p:cNvGrpSpPr/>
            <p:nvPr/>
          </p:nvGrpSpPr>
          <p:grpSpPr>
            <a:xfrm>
              <a:off x="5102401" y="4671909"/>
              <a:ext cx="1331744" cy="460780"/>
              <a:chOff x="5094099" y="4527506"/>
              <a:chExt cx="1331744" cy="460780"/>
            </a:xfrm>
          </p:grpSpPr>
          <p:grpSp>
            <p:nvGrpSpPr>
              <p:cNvPr id="114" name="Google Shape;114;p5"/>
              <p:cNvGrpSpPr/>
              <p:nvPr/>
            </p:nvGrpSpPr>
            <p:grpSpPr>
              <a:xfrm rot="-5400000">
                <a:off x="5529536" y="4189792"/>
                <a:ext cx="456990" cy="1139998"/>
                <a:chOff x="4592829" y="3297967"/>
                <a:chExt cx="456990" cy="1139998"/>
              </a:xfrm>
            </p:grpSpPr>
            <p:sp>
              <p:nvSpPr>
                <p:cNvPr id="115" name="Google Shape;115;p5"/>
                <p:cNvSpPr/>
                <p:nvPr/>
              </p:nvSpPr>
              <p:spPr>
                <a:xfrm>
                  <a:off x="4603262" y="4392246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6" name="Google Shape;116;p5"/>
                <p:cNvSpPr/>
                <p:nvPr/>
              </p:nvSpPr>
              <p:spPr>
                <a:xfrm>
                  <a:off x="4600253" y="4293186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7" name="Google Shape;117;p5"/>
                <p:cNvSpPr/>
                <p:nvPr/>
              </p:nvSpPr>
              <p:spPr>
                <a:xfrm>
                  <a:off x="4603262" y="4192126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8" name="Google Shape;118;p5"/>
                <p:cNvSpPr/>
                <p:nvPr/>
              </p:nvSpPr>
              <p:spPr>
                <a:xfrm>
                  <a:off x="4600253" y="4093066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9" name="Google Shape;119;p5"/>
                <p:cNvSpPr/>
                <p:nvPr/>
              </p:nvSpPr>
              <p:spPr>
                <a:xfrm>
                  <a:off x="4598847" y="4006703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0" name="Google Shape;120;p5"/>
                <p:cNvSpPr/>
                <p:nvPr/>
              </p:nvSpPr>
              <p:spPr>
                <a:xfrm>
                  <a:off x="4595838" y="3907643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1" name="Google Shape;121;p5"/>
                <p:cNvSpPr/>
                <p:nvPr/>
              </p:nvSpPr>
              <p:spPr>
                <a:xfrm>
                  <a:off x="4598847" y="3806583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2" name="Google Shape;122;p5"/>
                <p:cNvSpPr/>
                <p:nvPr/>
              </p:nvSpPr>
              <p:spPr>
                <a:xfrm>
                  <a:off x="4595838" y="3707523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3" name="Google Shape;123;p5"/>
                <p:cNvSpPr/>
                <p:nvPr/>
              </p:nvSpPr>
              <p:spPr>
                <a:xfrm>
                  <a:off x="4595838" y="3597147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4" name="Google Shape;124;p5"/>
                <p:cNvSpPr/>
                <p:nvPr/>
              </p:nvSpPr>
              <p:spPr>
                <a:xfrm>
                  <a:off x="4592829" y="3498087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5" name="Google Shape;125;p5"/>
                <p:cNvSpPr/>
                <p:nvPr/>
              </p:nvSpPr>
              <p:spPr>
                <a:xfrm>
                  <a:off x="4595838" y="3397027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6" name="Google Shape;126;p5"/>
                <p:cNvSpPr/>
                <p:nvPr/>
              </p:nvSpPr>
              <p:spPr>
                <a:xfrm>
                  <a:off x="4592829" y="3297967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  <p:sp>
            <p:nvSpPr>
              <p:cNvPr id="127" name="Google Shape;127;p5"/>
              <p:cNvSpPr/>
              <p:nvPr/>
            </p:nvSpPr>
            <p:spPr>
              <a:xfrm rot="-5400000">
                <a:off x="6179705" y="4727925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 rot="-5400000">
                <a:off x="4893680" y="4739529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129" name="Google Shape;129;p5"/>
            <p:cNvGrpSpPr/>
            <p:nvPr/>
          </p:nvGrpSpPr>
          <p:grpSpPr>
            <a:xfrm>
              <a:off x="4490223" y="3322509"/>
              <a:ext cx="456990" cy="1139998"/>
              <a:chOff x="4592829" y="3297967"/>
              <a:chExt cx="456990" cy="1139998"/>
            </a:xfrm>
          </p:grpSpPr>
          <p:sp>
            <p:nvSpPr>
              <p:cNvPr id="130" name="Google Shape;130;p5"/>
              <p:cNvSpPr/>
              <p:nvPr/>
            </p:nvSpPr>
            <p:spPr>
              <a:xfrm>
                <a:off x="4603262" y="439224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4600253" y="429318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4603262" y="419212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4600253" y="409306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4598847" y="400670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4595838" y="390764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4598847" y="380658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>
                <a:off x="4595838" y="370752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>
                <a:off x="4595838" y="359714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4592829" y="349808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>
                <a:off x="4595838" y="339702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>
                <a:off x="4592829" y="329796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142" name="Google Shape;142;p5"/>
            <p:cNvGrpSpPr/>
            <p:nvPr/>
          </p:nvGrpSpPr>
          <p:grpSpPr>
            <a:xfrm>
              <a:off x="6578878" y="3331795"/>
              <a:ext cx="456990" cy="1139998"/>
              <a:chOff x="4592829" y="3297967"/>
              <a:chExt cx="456990" cy="1139998"/>
            </a:xfrm>
          </p:grpSpPr>
          <p:sp>
            <p:nvSpPr>
              <p:cNvPr id="143" name="Google Shape;143;p5"/>
              <p:cNvSpPr/>
              <p:nvPr/>
            </p:nvSpPr>
            <p:spPr>
              <a:xfrm>
                <a:off x="4603262" y="439224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4600253" y="429318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4603262" y="419212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>
                <a:off x="4600253" y="409306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>
                <a:off x="4598847" y="400670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>
                <a:off x="4595838" y="390764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4598847" y="380658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4595838" y="370752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>
                <a:off x="4595838" y="359714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>
                <a:off x="4592829" y="349808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53" name="Google Shape;153;p5"/>
              <p:cNvSpPr/>
              <p:nvPr/>
            </p:nvSpPr>
            <p:spPr>
              <a:xfrm>
                <a:off x="4595838" y="339702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>
                <a:off x="4592829" y="329796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cxnSp>
          <p:nvCxnSpPr>
            <p:cNvPr id="155" name="Google Shape;155;p5"/>
            <p:cNvCxnSpPr/>
            <p:nvPr/>
          </p:nvCxnSpPr>
          <p:spPr>
            <a:xfrm>
              <a:off x="1404172" y="3906066"/>
              <a:ext cx="3645647" cy="0"/>
            </a:xfrm>
            <a:prstGeom prst="straightConnector1">
              <a:avLst/>
            </a:prstGeom>
            <a:noFill/>
            <a:ln cap="flat" cmpd="sng" w="19050">
              <a:solidFill>
                <a:srgbClr val="FEC32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56" name="Google Shape;156;p5"/>
            <p:cNvCxnSpPr/>
            <p:nvPr/>
          </p:nvCxnSpPr>
          <p:spPr>
            <a:xfrm>
              <a:off x="1404172" y="3297796"/>
              <a:ext cx="9144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7" name="Google Shape;157;p5"/>
            <p:cNvCxnSpPr/>
            <p:nvPr/>
          </p:nvCxnSpPr>
          <p:spPr>
            <a:xfrm>
              <a:off x="1404172" y="4505791"/>
              <a:ext cx="3645647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8" name="Google Shape;158;p5"/>
            <p:cNvCxnSpPr/>
            <p:nvPr/>
          </p:nvCxnSpPr>
          <p:spPr>
            <a:xfrm>
              <a:off x="6481184" y="4509954"/>
              <a:ext cx="4066988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9" name="Google Shape;159;p5"/>
            <p:cNvCxnSpPr/>
            <p:nvPr/>
          </p:nvCxnSpPr>
          <p:spPr>
            <a:xfrm>
              <a:off x="5049819" y="4505791"/>
              <a:ext cx="0" cy="167959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0" name="Google Shape;160;p5"/>
            <p:cNvCxnSpPr/>
            <p:nvPr/>
          </p:nvCxnSpPr>
          <p:spPr>
            <a:xfrm>
              <a:off x="6481184" y="4505791"/>
              <a:ext cx="0" cy="167959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1" name="Google Shape;161;p5"/>
            <p:cNvCxnSpPr/>
            <p:nvPr/>
          </p:nvCxnSpPr>
          <p:spPr>
            <a:xfrm>
              <a:off x="6481184" y="3906066"/>
              <a:ext cx="4066988" cy="0"/>
            </a:xfrm>
            <a:prstGeom prst="straightConnector1">
              <a:avLst/>
            </a:prstGeom>
            <a:noFill/>
            <a:ln cap="flat" cmpd="sng" w="19050">
              <a:solidFill>
                <a:srgbClr val="FEC32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62" name="Google Shape;162;p5"/>
            <p:cNvCxnSpPr/>
            <p:nvPr/>
          </p:nvCxnSpPr>
          <p:spPr>
            <a:xfrm>
              <a:off x="5772972" y="4505791"/>
              <a:ext cx="0" cy="1679599"/>
            </a:xfrm>
            <a:prstGeom prst="straightConnector1">
              <a:avLst/>
            </a:prstGeom>
            <a:noFill/>
            <a:ln cap="flat" cmpd="sng" w="19050">
              <a:solidFill>
                <a:srgbClr val="FEC320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grpSp>
        <p:nvGrpSpPr>
          <p:cNvPr id="163" name="Google Shape;163;p5"/>
          <p:cNvGrpSpPr/>
          <p:nvPr/>
        </p:nvGrpSpPr>
        <p:grpSpPr>
          <a:xfrm>
            <a:off x="-2015042" y="3795426"/>
            <a:ext cx="1938526" cy="865701"/>
            <a:chOff x="932352" y="3795426"/>
            <a:chExt cx="1938526" cy="865701"/>
          </a:xfrm>
        </p:grpSpPr>
        <p:pic>
          <p:nvPicPr>
            <p:cNvPr descr="A picture containing weapon, rack&#10;&#10;Description automatically generated" id="164" name="Google Shape;164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2352" y="3795426"/>
              <a:ext cx="1271310" cy="8657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5" name="Google Shape;165;p5"/>
            <p:cNvCxnSpPr/>
            <p:nvPr/>
          </p:nvCxnSpPr>
          <p:spPr>
            <a:xfrm>
              <a:off x="1911998" y="4228276"/>
              <a:ext cx="958880" cy="0"/>
            </a:xfrm>
            <a:prstGeom prst="straightConnector1">
              <a:avLst/>
            </a:prstGeom>
            <a:noFill/>
            <a:ln cap="flat" cmpd="sng" w="9525">
              <a:solidFill>
                <a:srgbClr val="0070C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166" name="Google Shape;166;p5"/>
          <p:cNvGrpSpPr/>
          <p:nvPr/>
        </p:nvGrpSpPr>
        <p:grpSpPr>
          <a:xfrm>
            <a:off x="5702133" y="7135765"/>
            <a:ext cx="865701" cy="1667574"/>
            <a:chOff x="5702133" y="7135765"/>
            <a:chExt cx="865701" cy="1667574"/>
          </a:xfrm>
        </p:grpSpPr>
        <p:pic>
          <p:nvPicPr>
            <p:cNvPr descr="A picture containing weapon, rack&#10;&#10;Description automatically generated" id="167" name="Google Shape;167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5400000">
              <a:off x="5499328" y="7734833"/>
              <a:ext cx="1271310" cy="8657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8" name="Google Shape;168;p5"/>
            <p:cNvCxnSpPr/>
            <p:nvPr/>
          </p:nvCxnSpPr>
          <p:spPr>
            <a:xfrm rot="10800000">
              <a:off x="6134983" y="7135765"/>
              <a:ext cx="0" cy="670532"/>
            </a:xfrm>
            <a:prstGeom prst="straightConnector1">
              <a:avLst/>
            </a:prstGeom>
            <a:noFill/>
            <a:ln cap="flat" cmpd="sng" w="9525">
              <a:solidFill>
                <a:srgbClr val="7030A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pic>
        <p:nvPicPr>
          <p:cNvPr descr="Woman with cane with solid fill" id="169" name="Google Shape;16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40479" y="4576371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/>
          <p:nvPr>
            <p:ph type="title"/>
          </p:nvPr>
        </p:nvSpPr>
        <p:spPr>
          <a:xfrm>
            <a:off x="218660" y="0"/>
            <a:ext cx="117182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-US"/>
              <a:t>Motivation</a:t>
            </a:r>
            <a:endParaRPr/>
          </a:p>
        </p:txBody>
      </p:sp>
      <p:sp>
        <p:nvSpPr>
          <p:cNvPr id="175" name="Google Shape;175;p6"/>
          <p:cNvSpPr txBox="1"/>
          <p:nvPr>
            <p:ph idx="1" type="body"/>
          </p:nvPr>
        </p:nvSpPr>
        <p:spPr>
          <a:xfrm>
            <a:off x="218661" y="1458072"/>
            <a:ext cx="11718235" cy="1769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i="1" lang="en-US"/>
              <a:t>Scenario 2: </a:t>
            </a:r>
            <a:r>
              <a:rPr lang="en-US"/>
              <a:t>A </a:t>
            </a:r>
            <a:r>
              <a:rPr b="1" lang="en-US"/>
              <a:t>Byzantine Fault</a:t>
            </a:r>
            <a:r>
              <a:rPr lang="en-US"/>
              <a:t> Occurs Due to </a:t>
            </a:r>
            <a:r>
              <a:rPr b="1" lang="en-US"/>
              <a:t>Packet Drop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During transmission, a packet is lost form </a:t>
            </a:r>
            <a:r>
              <a:rPr lang="en-US">
                <a:solidFill>
                  <a:srgbClr val="0070C0"/>
                </a:solidFill>
              </a:rPr>
              <a:t>CAV #2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The two CAVs do not agree, thankfully everything stops in deadlock</a:t>
            </a:r>
            <a:endParaRPr/>
          </a:p>
        </p:txBody>
      </p:sp>
      <p:grpSp>
        <p:nvGrpSpPr>
          <p:cNvPr id="176" name="Google Shape;176;p6"/>
          <p:cNvGrpSpPr/>
          <p:nvPr/>
        </p:nvGrpSpPr>
        <p:grpSpPr>
          <a:xfrm>
            <a:off x="1404172" y="3297796"/>
            <a:ext cx="9144000" cy="2887594"/>
            <a:chOff x="1404172" y="3297796"/>
            <a:chExt cx="9144000" cy="2887594"/>
          </a:xfrm>
        </p:grpSpPr>
        <p:grpSp>
          <p:nvGrpSpPr>
            <p:cNvPr id="177" name="Google Shape;177;p6"/>
            <p:cNvGrpSpPr/>
            <p:nvPr/>
          </p:nvGrpSpPr>
          <p:grpSpPr>
            <a:xfrm>
              <a:off x="5102401" y="4671909"/>
              <a:ext cx="1331744" cy="460780"/>
              <a:chOff x="5094099" y="4527506"/>
              <a:chExt cx="1331744" cy="460780"/>
            </a:xfrm>
          </p:grpSpPr>
          <p:grpSp>
            <p:nvGrpSpPr>
              <p:cNvPr id="178" name="Google Shape;178;p6"/>
              <p:cNvGrpSpPr/>
              <p:nvPr/>
            </p:nvGrpSpPr>
            <p:grpSpPr>
              <a:xfrm rot="-5400000">
                <a:off x="5529536" y="4189792"/>
                <a:ext cx="456990" cy="1139998"/>
                <a:chOff x="4592829" y="3297967"/>
                <a:chExt cx="456990" cy="1139998"/>
              </a:xfrm>
            </p:grpSpPr>
            <p:sp>
              <p:nvSpPr>
                <p:cNvPr id="179" name="Google Shape;179;p6"/>
                <p:cNvSpPr/>
                <p:nvPr/>
              </p:nvSpPr>
              <p:spPr>
                <a:xfrm>
                  <a:off x="4603262" y="4392246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80" name="Google Shape;180;p6"/>
                <p:cNvSpPr/>
                <p:nvPr/>
              </p:nvSpPr>
              <p:spPr>
                <a:xfrm>
                  <a:off x="4600253" y="4293186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81" name="Google Shape;181;p6"/>
                <p:cNvSpPr/>
                <p:nvPr/>
              </p:nvSpPr>
              <p:spPr>
                <a:xfrm>
                  <a:off x="4603262" y="4192126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82" name="Google Shape;182;p6"/>
                <p:cNvSpPr/>
                <p:nvPr/>
              </p:nvSpPr>
              <p:spPr>
                <a:xfrm>
                  <a:off x="4600253" y="4093066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83" name="Google Shape;183;p6"/>
                <p:cNvSpPr/>
                <p:nvPr/>
              </p:nvSpPr>
              <p:spPr>
                <a:xfrm>
                  <a:off x="4598847" y="4006703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84" name="Google Shape;184;p6"/>
                <p:cNvSpPr/>
                <p:nvPr/>
              </p:nvSpPr>
              <p:spPr>
                <a:xfrm>
                  <a:off x="4595838" y="3907643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85" name="Google Shape;185;p6"/>
                <p:cNvSpPr/>
                <p:nvPr/>
              </p:nvSpPr>
              <p:spPr>
                <a:xfrm>
                  <a:off x="4598847" y="3806583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86" name="Google Shape;186;p6"/>
                <p:cNvSpPr/>
                <p:nvPr/>
              </p:nvSpPr>
              <p:spPr>
                <a:xfrm>
                  <a:off x="4595838" y="3707523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87" name="Google Shape;187;p6"/>
                <p:cNvSpPr/>
                <p:nvPr/>
              </p:nvSpPr>
              <p:spPr>
                <a:xfrm>
                  <a:off x="4595838" y="3597147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88" name="Google Shape;188;p6"/>
                <p:cNvSpPr/>
                <p:nvPr/>
              </p:nvSpPr>
              <p:spPr>
                <a:xfrm>
                  <a:off x="4592829" y="3498087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89" name="Google Shape;189;p6"/>
                <p:cNvSpPr/>
                <p:nvPr/>
              </p:nvSpPr>
              <p:spPr>
                <a:xfrm>
                  <a:off x="4595838" y="3397027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90" name="Google Shape;190;p6"/>
                <p:cNvSpPr/>
                <p:nvPr/>
              </p:nvSpPr>
              <p:spPr>
                <a:xfrm>
                  <a:off x="4592829" y="3297967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  <p:sp>
            <p:nvSpPr>
              <p:cNvPr id="191" name="Google Shape;191;p6"/>
              <p:cNvSpPr/>
              <p:nvPr/>
            </p:nvSpPr>
            <p:spPr>
              <a:xfrm rot="-5400000">
                <a:off x="6179705" y="4727925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 rot="-5400000">
                <a:off x="4893680" y="4739529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193" name="Google Shape;193;p6"/>
            <p:cNvGrpSpPr/>
            <p:nvPr/>
          </p:nvGrpSpPr>
          <p:grpSpPr>
            <a:xfrm>
              <a:off x="4490223" y="3322509"/>
              <a:ext cx="456990" cy="1139998"/>
              <a:chOff x="4592829" y="3297967"/>
              <a:chExt cx="456990" cy="1139998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4603262" y="439224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4600253" y="429318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4603262" y="419212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4600253" y="409306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4598847" y="400670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4595838" y="390764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4598847" y="380658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4595838" y="370752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4595838" y="359714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4592829" y="349808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4595838" y="339702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4592829" y="329796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206" name="Google Shape;206;p6"/>
            <p:cNvGrpSpPr/>
            <p:nvPr/>
          </p:nvGrpSpPr>
          <p:grpSpPr>
            <a:xfrm>
              <a:off x="6578878" y="3331795"/>
              <a:ext cx="456990" cy="1139998"/>
              <a:chOff x="4592829" y="3297967"/>
              <a:chExt cx="456990" cy="1139998"/>
            </a:xfrm>
          </p:grpSpPr>
          <p:sp>
            <p:nvSpPr>
              <p:cNvPr id="207" name="Google Shape;207;p6"/>
              <p:cNvSpPr/>
              <p:nvPr/>
            </p:nvSpPr>
            <p:spPr>
              <a:xfrm>
                <a:off x="4603262" y="439224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4600253" y="429318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4603262" y="419212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4600253" y="409306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1" name="Google Shape;211;p6"/>
              <p:cNvSpPr/>
              <p:nvPr/>
            </p:nvSpPr>
            <p:spPr>
              <a:xfrm>
                <a:off x="4598847" y="400670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2" name="Google Shape;212;p6"/>
              <p:cNvSpPr/>
              <p:nvPr/>
            </p:nvSpPr>
            <p:spPr>
              <a:xfrm>
                <a:off x="4595838" y="390764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3" name="Google Shape;213;p6"/>
              <p:cNvSpPr/>
              <p:nvPr/>
            </p:nvSpPr>
            <p:spPr>
              <a:xfrm>
                <a:off x="4598847" y="380658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>
                <a:off x="4595838" y="370752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4595838" y="359714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>
                <a:off x="4592829" y="349808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4595838" y="339702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4592829" y="329796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cxnSp>
          <p:nvCxnSpPr>
            <p:cNvPr id="219" name="Google Shape;219;p6"/>
            <p:cNvCxnSpPr/>
            <p:nvPr/>
          </p:nvCxnSpPr>
          <p:spPr>
            <a:xfrm>
              <a:off x="1404172" y="3906066"/>
              <a:ext cx="3645647" cy="0"/>
            </a:xfrm>
            <a:prstGeom prst="straightConnector1">
              <a:avLst/>
            </a:prstGeom>
            <a:noFill/>
            <a:ln cap="flat" cmpd="sng" w="19050">
              <a:solidFill>
                <a:srgbClr val="FEC32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220" name="Google Shape;220;p6"/>
            <p:cNvCxnSpPr/>
            <p:nvPr/>
          </p:nvCxnSpPr>
          <p:spPr>
            <a:xfrm>
              <a:off x="1404172" y="3297796"/>
              <a:ext cx="9144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1" name="Google Shape;221;p6"/>
            <p:cNvCxnSpPr/>
            <p:nvPr/>
          </p:nvCxnSpPr>
          <p:spPr>
            <a:xfrm>
              <a:off x="1404172" y="4505791"/>
              <a:ext cx="3645647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2" name="Google Shape;222;p6"/>
            <p:cNvCxnSpPr/>
            <p:nvPr/>
          </p:nvCxnSpPr>
          <p:spPr>
            <a:xfrm>
              <a:off x="6481184" y="4509954"/>
              <a:ext cx="4066988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3" name="Google Shape;223;p6"/>
            <p:cNvCxnSpPr/>
            <p:nvPr/>
          </p:nvCxnSpPr>
          <p:spPr>
            <a:xfrm>
              <a:off x="5049819" y="4505791"/>
              <a:ext cx="0" cy="167959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4" name="Google Shape;224;p6"/>
            <p:cNvCxnSpPr/>
            <p:nvPr/>
          </p:nvCxnSpPr>
          <p:spPr>
            <a:xfrm>
              <a:off x="6481184" y="4505791"/>
              <a:ext cx="0" cy="167959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5" name="Google Shape;225;p6"/>
            <p:cNvCxnSpPr/>
            <p:nvPr/>
          </p:nvCxnSpPr>
          <p:spPr>
            <a:xfrm>
              <a:off x="6481184" y="3906066"/>
              <a:ext cx="4066988" cy="0"/>
            </a:xfrm>
            <a:prstGeom prst="straightConnector1">
              <a:avLst/>
            </a:prstGeom>
            <a:noFill/>
            <a:ln cap="flat" cmpd="sng" w="19050">
              <a:solidFill>
                <a:srgbClr val="FEC32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226" name="Google Shape;226;p6"/>
            <p:cNvCxnSpPr/>
            <p:nvPr/>
          </p:nvCxnSpPr>
          <p:spPr>
            <a:xfrm>
              <a:off x="5772972" y="4505791"/>
              <a:ext cx="0" cy="1679599"/>
            </a:xfrm>
            <a:prstGeom prst="straightConnector1">
              <a:avLst/>
            </a:prstGeom>
            <a:noFill/>
            <a:ln cap="flat" cmpd="sng" w="19050">
              <a:solidFill>
                <a:srgbClr val="FEC320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grpSp>
        <p:nvGrpSpPr>
          <p:cNvPr id="227" name="Google Shape;227;p6"/>
          <p:cNvGrpSpPr/>
          <p:nvPr/>
        </p:nvGrpSpPr>
        <p:grpSpPr>
          <a:xfrm>
            <a:off x="-2015042" y="3795426"/>
            <a:ext cx="1938526" cy="865701"/>
            <a:chOff x="932352" y="3795426"/>
            <a:chExt cx="1938526" cy="865701"/>
          </a:xfrm>
        </p:grpSpPr>
        <p:pic>
          <p:nvPicPr>
            <p:cNvPr descr="A picture containing weapon, rack&#10;&#10;Description automatically generated" id="228" name="Google Shape;228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2352" y="3795426"/>
              <a:ext cx="1271310" cy="8657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9" name="Google Shape;229;p6"/>
            <p:cNvCxnSpPr/>
            <p:nvPr/>
          </p:nvCxnSpPr>
          <p:spPr>
            <a:xfrm>
              <a:off x="1911998" y="4228276"/>
              <a:ext cx="958880" cy="0"/>
            </a:xfrm>
            <a:prstGeom prst="straightConnector1">
              <a:avLst/>
            </a:prstGeom>
            <a:noFill/>
            <a:ln cap="flat" cmpd="sng" w="9525">
              <a:solidFill>
                <a:srgbClr val="0070C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230" name="Google Shape;230;p6"/>
          <p:cNvGrpSpPr/>
          <p:nvPr/>
        </p:nvGrpSpPr>
        <p:grpSpPr>
          <a:xfrm>
            <a:off x="5702133" y="7135765"/>
            <a:ext cx="865701" cy="1667574"/>
            <a:chOff x="5702133" y="7135765"/>
            <a:chExt cx="865701" cy="1667574"/>
          </a:xfrm>
        </p:grpSpPr>
        <p:pic>
          <p:nvPicPr>
            <p:cNvPr descr="A picture containing weapon, rack&#10;&#10;Description automatically generated" id="231" name="Google Shape;231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5400000">
              <a:off x="5499328" y="7734833"/>
              <a:ext cx="1271310" cy="8657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2" name="Google Shape;232;p6"/>
            <p:cNvCxnSpPr/>
            <p:nvPr/>
          </p:nvCxnSpPr>
          <p:spPr>
            <a:xfrm rot="10800000">
              <a:off x="6134983" y="7135765"/>
              <a:ext cx="0" cy="670532"/>
            </a:xfrm>
            <a:prstGeom prst="straightConnector1">
              <a:avLst/>
            </a:prstGeom>
            <a:noFill/>
            <a:ln cap="flat" cmpd="sng" w="9525">
              <a:solidFill>
                <a:srgbClr val="7030A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pic>
        <p:nvPicPr>
          <p:cNvPr descr="Woman with cane with solid fill" id="233" name="Google Shape;23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40479" y="4576371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"/>
          <p:cNvSpPr txBox="1"/>
          <p:nvPr>
            <p:ph type="title"/>
          </p:nvPr>
        </p:nvSpPr>
        <p:spPr>
          <a:xfrm>
            <a:off x="218660" y="0"/>
            <a:ext cx="117182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-US"/>
              <a:t>Motivation – Sensing Fault</a:t>
            </a:r>
            <a:endParaRPr/>
          </a:p>
        </p:txBody>
      </p:sp>
      <p:sp>
        <p:nvSpPr>
          <p:cNvPr id="239" name="Google Shape;239;p7"/>
          <p:cNvSpPr txBox="1"/>
          <p:nvPr>
            <p:ph idx="1" type="body"/>
          </p:nvPr>
        </p:nvSpPr>
        <p:spPr>
          <a:xfrm>
            <a:off x="218661" y="1458072"/>
            <a:ext cx="11718235" cy="1769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i="1" lang="en-US"/>
              <a:t>Scenario 3: </a:t>
            </a:r>
            <a:r>
              <a:rPr lang="en-US"/>
              <a:t>A CAV Has a </a:t>
            </a:r>
            <a:r>
              <a:rPr b="1" lang="en-US"/>
              <a:t>Sensing Fault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solidFill>
                  <a:srgbClr val="00B050"/>
                </a:solidFill>
              </a:rPr>
              <a:t>CAV #1 </a:t>
            </a:r>
            <a:r>
              <a:rPr lang="en-US"/>
              <a:t>sensor fails to see the pedestrian, </a:t>
            </a:r>
            <a:r>
              <a:rPr lang="en-US">
                <a:solidFill>
                  <a:srgbClr val="0070C0"/>
                </a:solidFill>
              </a:rPr>
              <a:t>CAV #2</a:t>
            </a:r>
            <a:r>
              <a:rPr lang="en-US"/>
              <a:t> sees the pedestrian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The two CAVs do not agree, thankfully everything stops in deadlock</a:t>
            </a:r>
            <a:endParaRPr/>
          </a:p>
        </p:txBody>
      </p:sp>
      <p:grpSp>
        <p:nvGrpSpPr>
          <p:cNvPr id="240" name="Google Shape;240;p7"/>
          <p:cNvGrpSpPr/>
          <p:nvPr/>
        </p:nvGrpSpPr>
        <p:grpSpPr>
          <a:xfrm>
            <a:off x="1404172" y="3297796"/>
            <a:ext cx="9144000" cy="2887594"/>
            <a:chOff x="1404172" y="3297796"/>
            <a:chExt cx="9144000" cy="2887594"/>
          </a:xfrm>
        </p:grpSpPr>
        <p:grpSp>
          <p:nvGrpSpPr>
            <p:cNvPr id="241" name="Google Shape;241;p7"/>
            <p:cNvGrpSpPr/>
            <p:nvPr/>
          </p:nvGrpSpPr>
          <p:grpSpPr>
            <a:xfrm>
              <a:off x="5102401" y="4671909"/>
              <a:ext cx="1331744" cy="460780"/>
              <a:chOff x="5094099" y="4527506"/>
              <a:chExt cx="1331744" cy="460780"/>
            </a:xfrm>
          </p:grpSpPr>
          <p:grpSp>
            <p:nvGrpSpPr>
              <p:cNvPr id="242" name="Google Shape;242;p7"/>
              <p:cNvGrpSpPr/>
              <p:nvPr/>
            </p:nvGrpSpPr>
            <p:grpSpPr>
              <a:xfrm rot="-5400000">
                <a:off x="5529536" y="4189792"/>
                <a:ext cx="456990" cy="1139998"/>
                <a:chOff x="4592829" y="3297967"/>
                <a:chExt cx="456990" cy="1139998"/>
              </a:xfrm>
            </p:grpSpPr>
            <p:sp>
              <p:nvSpPr>
                <p:cNvPr id="243" name="Google Shape;243;p7"/>
                <p:cNvSpPr/>
                <p:nvPr/>
              </p:nvSpPr>
              <p:spPr>
                <a:xfrm>
                  <a:off x="4603262" y="4392246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44" name="Google Shape;244;p7"/>
                <p:cNvSpPr/>
                <p:nvPr/>
              </p:nvSpPr>
              <p:spPr>
                <a:xfrm>
                  <a:off x="4600253" y="4293186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45" name="Google Shape;245;p7"/>
                <p:cNvSpPr/>
                <p:nvPr/>
              </p:nvSpPr>
              <p:spPr>
                <a:xfrm>
                  <a:off x="4603262" y="4192126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46" name="Google Shape;246;p7"/>
                <p:cNvSpPr/>
                <p:nvPr/>
              </p:nvSpPr>
              <p:spPr>
                <a:xfrm>
                  <a:off x="4600253" y="4093066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47" name="Google Shape;247;p7"/>
                <p:cNvSpPr/>
                <p:nvPr/>
              </p:nvSpPr>
              <p:spPr>
                <a:xfrm>
                  <a:off x="4598847" y="4006703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48" name="Google Shape;248;p7"/>
                <p:cNvSpPr/>
                <p:nvPr/>
              </p:nvSpPr>
              <p:spPr>
                <a:xfrm>
                  <a:off x="4595838" y="3907643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49" name="Google Shape;249;p7"/>
                <p:cNvSpPr/>
                <p:nvPr/>
              </p:nvSpPr>
              <p:spPr>
                <a:xfrm>
                  <a:off x="4598847" y="3806583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50" name="Google Shape;250;p7"/>
                <p:cNvSpPr/>
                <p:nvPr/>
              </p:nvSpPr>
              <p:spPr>
                <a:xfrm>
                  <a:off x="4595838" y="3707523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4595838" y="3597147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52" name="Google Shape;252;p7"/>
                <p:cNvSpPr/>
                <p:nvPr/>
              </p:nvSpPr>
              <p:spPr>
                <a:xfrm>
                  <a:off x="4592829" y="3498087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53" name="Google Shape;253;p7"/>
                <p:cNvSpPr/>
                <p:nvPr/>
              </p:nvSpPr>
              <p:spPr>
                <a:xfrm>
                  <a:off x="4595838" y="3397027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54" name="Google Shape;254;p7"/>
                <p:cNvSpPr/>
                <p:nvPr/>
              </p:nvSpPr>
              <p:spPr>
                <a:xfrm>
                  <a:off x="4592829" y="3297967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  <p:sp>
            <p:nvSpPr>
              <p:cNvPr id="255" name="Google Shape;255;p7"/>
              <p:cNvSpPr/>
              <p:nvPr/>
            </p:nvSpPr>
            <p:spPr>
              <a:xfrm rot="-5400000">
                <a:off x="6179705" y="4727925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 rot="-5400000">
                <a:off x="4893680" y="4739529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257" name="Google Shape;257;p7"/>
            <p:cNvGrpSpPr/>
            <p:nvPr/>
          </p:nvGrpSpPr>
          <p:grpSpPr>
            <a:xfrm>
              <a:off x="4490223" y="3322509"/>
              <a:ext cx="456990" cy="1139998"/>
              <a:chOff x="4592829" y="3297967"/>
              <a:chExt cx="456990" cy="1139998"/>
            </a:xfrm>
          </p:grpSpPr>
          <p:sp>
            <p:nvSpPr>
              <p:cNvPr id="258" name="Google Shape;258;p7"/>
              <p:cNvSpPr/>
              <p:nvPr/>
            </p:nvSpPr>
            <p:spPr>
              <a:xfrm>
                <a:off x="4603262" y="439224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59" name="Google Shape;259;p7"/>
              <p:cNvSpPr/>
              <p:nvPr/>
            </p:nvSpPr>
            <p:spPr>
              <a:xfrm>
                <a:off x="4600253" y="429318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>
                <a:off x="4603262" y="419212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>
                <a:off x="4600253" y="409306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>
                <a:off x="4598847" y="400670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63" name="Google Shape;263;p7"/>
              <p:cNvSpPr/>
              <p:nvPr/>
            </p:nvSpPr>
            <p:spPr>
              <a:xfrm>
                <a:off x="4595838" y="390764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64" name="Google Shape;264;p7"/>
              <p:cNvSpPr/>
              <p:nvPr/>
            </p:nvSpPr>
            <p:spPr>
              <a:xfrm>
                <a:off x="4598847" y="380658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65" name="Google Shape;265;p7"/>
              <p:cNvSpPr/>
              <p:nvPr/>
            </p:nvSpPr>
            <p:spPr>
              <a:xfrm>
                <a:off x="4595838" y="370752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66" name="Google Shape;266;p7"/>
              <p:cNvSpPr/>
              <p:nvPr/>
            </p:nvSpPr>
            <p:spPr>
              <a:xfrm>
                <a:off x="4595838" y="359714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4592829" y="349808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68" name="Google Shape;268;p7"/>
              <p:cNvSpPr/>
              <p:nvPr/>
            </p:nvSpPr>
            <p:spPr>
              <a:xfrm>
                <a:off x="4595838" y="339702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69" name="Google Shape;269;p7"/>
              <p:cNvSpPr/>
              <p:nvPr/>
            </p:nvSpPr>
            <p:spPr>
              <a:xfrm>
                <a:off x="4592829" y="329796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270" name="Google Shape;270;p7"/>
            <p:cNvGrpSpPr/>
            <p:nvPr/>
          </p:nvGrpSpPr>
          <p:grpSpPr>
            <a:xfrm>
              <a:off x="6578878" y="3331795"/>
              <a:ext cx="456990" cy="1139998"/>
              <a:chOff x="4592829" y="3297967"/>
              <a:chExt cx="456990" cy="1139998"/>
            </a:xfrm>
          </p:grpSpPr>
          <p:sp>
            <p:nvSpPr>
              <p:cNvPr id="271" name="Google Shape;271;p7"/>
              <p:cNvSpPr/>
              <p:nvPr/>
            </p:nvSpPr>
            <p:spPr>
              <a:xfrm>
                <a:off x="4603262" y="439224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4600253" y="429318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4603262" y="419212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4600253" y="409306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4598847" y="400670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4595838" y="390764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4598847" y="380658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4595838" y="370752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4595838" y="359714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4592829" y="349808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4595838" y="339702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82" name="Google Shape;282;p7"/>
              <p:cNvSpPr/>
              <p:nvPr/>
            </p:nvSpPr>
            <p:spPr>
              <a:xfrm>
                <a:off x="4592829" y="329796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cxnSp>
          <p:nvCxnSpPr>
            <p:cNvPr id="283" name="Google Shape;283;p7"/>
            <p:cNvCxnSpPr/>
            <p:nvPr/>
          </p:nvCxnSpPr>
          <p:spPr>
            <a:xfrm>
              <a:off x="1404172" y="3906066"/>
              <a:ext cx="3645647" cy="0"/>
            </a:xfrm>
            <a:prstGeom prst="straightConnector1">
              <a:avLst/>
            </a:prstGeom>
            <a:noFill/>
            <a:ln cap="flat" cmpd="sng" w="19050">
              <a:solidFill>
                <a:srgbClr val="FEC32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1404172" y="3297796"/>
              <a:ext cx="9144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1404172" y="4505791"/>
              <a:ext cx="3645647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6481184" y="4509954"/>
              <a:ext cx="4066988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5049819" y="4505791"/>
              <a:ext cx="0" cy="167959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8" name="Google Shape;288;p7"/>
            <p:cNvCxnSpPr/>
            <p:nvPr/>
          </p:nvCxnSpPr>
          <p:spPr>
            <a:xfrm>
              <a:off x="6481184" y="4505791"/>
              <a:ext cx="0" cy="167959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9" name="Google Shape;289;p7"/>
            <p:cNvCxnSpPr/>
            <p:nvPr/>
          </p:nvCxnSpPr>
          <p:spPr>
            <a:xfrm>
              <a:off x="6481184" y="3906066"/>
              <a:ext cx="4066988" cy="0"/>
            </a:xfrm>
            <a:prstGeom prst="straightConnector1">
              <a:avLst/>
            </a:prstGeom>
            <a:noFill/>
            <a:ln cap="flat" cmpd="sng" w="19050">
              <a:solidFill>
                <a:srgbClr val="FEC32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290" name="Google Shape;290;p7"/>
            <p:cNvCxnSpPr/>
            <p:nvPr/>
          </p:nvCxnSpPr>
          <p:spPr>
            <a:xfrm>
              <a:off x="5772972" y="4505791"/>
              <a:ext cx="0" cy="1679599"/>
            </a:xfrm>
            <a:prstGeom prst="straightConnector1">
              <a:avLst/>
            </a:prstGeom>
            <a:noFill/>
            <a:ln cap="flat" cmpd="sng" w="19050">
              <a:solidFill>
                <a:srgbClr val="FEC320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sp>
        <p:nvSpPr>
          <p:cNvPr id="291" name="Google Shape;291;p7"/>
          <p:cNvSpPr/>
          <p:nvPr/>
        </p:nvSpPr>
        <p:spPr>
          <a:xfrm>
            <a:off x="2428585" y="3227754"/>
            <a:ext cx="630273" cy="759055"/>
          </a:xfrm>
          <a:prstGeom prst="lightningBolt">
            <a:avLst/>
          </a:prstGeom>
          <a:solidFill>
            <a:schemeClr val="accent1"/>
          </a:solidFill>
          <a:ln cap="flat" cmpd="sng" w="12700">
            <a:solidFill>
              <a:srgbClr val="455D6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92" name="Google Shape;292;p7"/>
          <p:cNvGrpSpPr/>
          <p:nvPr/>
        </p:nvGrpSpPr>
        <p:grpSpPr>
          <a:xfrm>
            <a:off x="5702133" y="7135765"/>
            <a:ext cx="865701" cy="1667574"/>
            <a:chOff x="5702133" y="7135765"/>
            <a:chExt cx="865701" cy="1667574"/>
          </a:xfrm>
        </p:grpSpPr>
        <p:pic>
          <p:nvPicPr>
            <p:cNvPr descr="A picture containing weapon, rack&#10;&#10;Description automatically generated" id="293" name="Google Shape;293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5499328" y="7734833"/>
              <a:ext cx="1271310" cy="8657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4" name="Google Shape;294;p7"/>
            <p:cNvCxnSpPr/>
            <p:nvPr/>
          </p:nvCxnSpPr>
          <p:spPr>
            <a:xfrm rot="10800000">
              <a:off x="6134983" y="7135765"/>
              <a:ext cx="0" cy="670532"/>
            </a:xfrm>
            <a:prstGeom prst="straightConnector1">
              <a:avLst/>
            </a:prstGeom>
            <a:noFill/>
            <a:ln cap="flat" cmpd="sng" w="9525">
              <a:solidFill>
                <a:srgbClr val="7030A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pic>
        <p:nvPicPr>
          <p:cNvPr descr="Woman with cane with solid fill" id="295" name="Google Shape;29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0479" y="4576371"/>
            <a:ext cx="457200" cy="457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Google Shape;296;p7"/>
          <p:cNvGrpSpPr/>
          <p:nvPr/>
        </p:nvGrpSpPr>
        <p:grpSpPr>
          <a:xfrm>
            <a:off x="-2015042" y="3795426"/>
            <a:ext cx="1938526" cy="865701"/>
            <a:chOff x="932352" y="3795426"/>
            <a:chExt cx="1938526" cy="865701"/>
          </a:xfrm>
        </p:grpSpPr>
        <p:pic>
          <p:nvPicPr>
            <p:cNvPr descr="A picture containing weapon, rack&#10;&#10;Description automatically generated" id="297" name="Google Shape;297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32352" y="3795426"/>
              <a:ext cx="1271310" cy="8657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8" name="Google Shape;298;p7"/>
            <p:cNvCxnSpPr/>
            <p:nvPr/>
          </p:nvCxnSpPr>
          <p:spPr>
            <a:xfrm>
              <a:off x="1911998" y="4228276"/>
              <a:ext cx="958880" cy="0"/>
            </a:xfrm>
            <a:prstGeom prst="straightConnector1">
              <a:avLst/>
            </a:prstGeom>
            <a:noFill/>
            <a:ln cap="flat" cmpd="sng" w="9525">
              <a:solidFill>
                <a:srgbClr val="0070C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"/>
          <p:cNvSpPr txBox="1"/>
          <p:nvPr>
            <p:ph type="title"/>
          </p:nvPr>
        </p:nvSpPr>
        <p:spPr>
          <a:xfrm>
            <a:off x="218660" y="0"/>
            <a:ext cx="117182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-US"/>
              <a:t>Motivation – Malicious CAV</a:t>
            </a:r>
            <a:endParaRPr/>
          </a:p>
        </p:txBody>
      </p:sp>
      <p:sp>
        <p:nvSpPr>
          <p:cNvPr id="305" name="Google Shape;305;p8"/>
          <p:cNvSpPr txBox="1"/>
          <p:nvPr>
            <p:ph idx="1" type="body"/>
          </p:nvPr>
        </p:nvSpPr>
        <p:spPr>
          <a:xfrm>
            <a:off x="218661" y="1458072"/>
            <a:ext cx="11718235" cy="1769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i="1" lang="en-US"/>
              <a:t>Scenario 4: </a:t>
            </a:r>
            <a:r>
              <a:rPr lang="en-US"/>
              <a:t>A CAV is </a:t>
            </a:r>
            <a:r>
              <a:rPr b="1" lang="en-US"/>
              <a:t>Malicious </a:t>
            </a:r>
            <a:r>
              <a:rPr lang="en-US"/>
              <a:t>and Purposely Tries To Deceive Others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solidFill>
                  <a:srgbClr val="00B050"/>
                </a:solidFill>
              </a:rPr>
              <a:t>CAV #1 </a:t>
            </a:r>
            <a:r>
              <a:rPr lang="en-US"/>
              <a:t>cannot see the pedestrian due to obstruction, </a:t>
            </a:r>
            <a:r>
              <a:rPr lang="en-US">
                <a:solidFill>
                  <a:srgbClr val="C55A11"/>
                </a:solidFill>
              </a:rPr>
              <a:t>CAV #2</a:t>
            </a:r>
            <a:r>
              <a:rPr lang="en-US"/>
              <a:t> is malicious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The two CAVs agree, and </a:t>
            </a:r>
            <a:r>
              <a:rPr b="1" lang="en-US"/>
              <a:t>crash into the person</a:t>
            </a:r>
            <a:endParaRPr/>
          </a:p>
        </p:txBody>
      </p:sp>
      <p:grpSp>
        <p:nvGrpSpPr>
          <p:cNvPr id="306" name="Google Shape;306;p8"/>
          <p:cNvGrpSpPr/>
          <p:nvPr/>
        </p:nvGrpSpPr>
        <p:grpSpPr>
          <a:xfrm>
            <a:off x="1404172" y="3297796"/>
            <a:ext cx="9144000" cy="2887594"/>
            <a:chOff x="1404172" y="3297796"/>
            <a:chExt cx="9144000" cy="2887594"/>
          </a:xfrm>
        </p:grpSpPr>
        <p:grpSp>
          <p:nvGrpSpPr>
            <p:cNvPr id="307" name="Google Shape;307;p8"/>
            <p:cNvGrpSpPr/>
            <p:nvPr/>
          </p:nvGrpSpPr>
          <p:grpSpPr>
            <a:xfrm>
              <a:off x="5102401" y="4671909"/>
              <a:ext cx="1331744" cy="460780"/>
              <a:chOff x="5094099" y="4527506"/>
              <a:chExt cx="1331744" cy="460780"/>
            </a:xfrm>
          </p:grpSpPr>
          <p:grpSp>
            <p:nvGrpSpPr>
              <p:cNvPr id="308" name="Google Shape;308;p8"/>
              <p:cNvGrpSpPr/>
              <p:nvPr/>
            </p:nvGrpSpPr>
            <p:grpSpPr>
              <a:xfrm rot="-5400000">
                <a:off x="5529536" y="4189792"/>
                <a:ext cx="456990" cy="1139998"/>
                <a:chOff x="4592829" y="3297967"/>
                <a:chExt cx="456990" cy="1139998"/>
              </a:xfrm>
            </p:grpSpPr>
            <p:sp>
              <p:nvSpPr>
                <p:cNvPr id="309" name="Google Shape;309;p8"/>
                <p:cNvSpPr/>
                <p:nvPr/>
              </p:nvSpPr>
              <p:spPr>
                <a:xfrm>
                  <a:off x="4603262" y="4392246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4600253" y="4293186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4603262" y="4192126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4600253" y="4093066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13" name="Google Shape;313;p8"/>
                <p:cNvSpPr/>
                <p:nvPr/>
              </p:nvSpPr>
              <p:spPr>
                <a:xfrm>
                  <a:off x="4598847" y="4006703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14" name="Google Shape;314;p8"/>
                <p:cNvSpPr/>
                <p:nvPr/>
              </p:nvSpPr>
              <p:spPr>
                <a:xfrm>
                  <a:off x="4595838" y="3907643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15" name="Google Shape;315;p8"/>
                <p:cNvSpPr/>
                <p:nvPr/>
              </p:nvSpPr>
              <p:spPr>
                <a:xfrm>
                  <a:off x="4598847" y="3806583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16" name="Google Shape;316;p8"/>
                <p:cNvSpPr/>
                <p:nvPr/>
              </p:nvSpPr>
              <p:spPr>
                <a:xfrm>
                  <a:off x="4595838" y="3707523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17" name="Google Shape;317;p8"/>
                <p:cNvSpPr/>
                <p:nvPr/>
              </p:nvSpPr>
              <p:spPr>
                <a:xfrm>
                  <a:off x="4595838" y="3597147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18" name="Google Shape;318;p8"/>
                <p:cNvSpPr/>
                <p:nvPr/>
              </p:nvSpPr>
              <p:spPr>
                <a:xfrm>
                  <a:off x="4592829" y="3498087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19" name="Google Shape;319;p8"/>
                <p:cNvSpPr/>
                <p:nvPr/>
              </p:nvSpPr>
              <p:spPr>
                <a:xfrm>
                  <a:off x="4595838" y="3397027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20" name="Google Shape;320;p8"/>
                <p:cNvSpPr/>
                <p:nvPr/>
              </p:nvSpPr>
              <p:spPr>
                <a:xfrm>
                  <a:off x="4592829" y="3297967"/>
                  <a:ext cx="446557" cy="4571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A5A5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  <p:sp>
            <p:nvSpPr>
              <p:cNvPr id="321" name="Google Shape;321;p8"/>
              <p:cNvSpPr/>
              <p:nvPr/>
            </p:nvSpPr>
            <p:spPr>
              <a:xfrm rot="-5400000">
                <a:off x="6179705" y="4727925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22" name="Google Shape;322;p8"/>
              <p:cNvSpPr/>
              <p:nvPr/>
            </p:nvSpPr>
            <p:spPr>
              <a:xfrm rot="-5400000">
                <a:off x="4893680" y="4739529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323" name="Google Shape;323;p8"/>
            <p:cNvGrpSpPr/>
            <p:nvPr/>
          </p:nvGrpSpPr>
          <p:grpSpPr>
            <a:xfrm>
              <a:off x="4490223" y="3322509"/>
              <a:ext cx="456990" cy="1139998"/>
              <a:chOff x="4592829" y="3297967"/>
              <a:chExt cx="456990" cy="1139998"/>
            </a:xfrm>
          </p:grpSpPr>
          <p:sp>
            <p:nvSpPr>
              <p:cNvPr id="324" name="Google Shape;324;p8"/>
              <p:cNvSpPr/>
              <p:nvPr/>
            </p:nvSpPr>
            <p:spPr>
              <a:xfrm>
                <a:off x="4603262" y="439224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25" name="Google Shape;325;p8"/>
              <p:cNvSpPr/>
              <p:nvPr/>
            </p:nvSpPr>
            <p:spPr>
              <a:xfrm>
                <a:off x="4600253" y="429318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26" name="Google Shape;326;p8"/>
              <p:cNvSpPr/>
              <p:nvPr/>
            </p:nvSpPr>
            <p:spPr>
              <a:xfrm>
                <a:off x="4603262" y="419212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>
                <a:off x="4600253" y="409306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4598847" y="400670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29" name="Google Shape;329;p8"/>
              <p:cNvSpPr/>
              <p:nvPr/>
            </p:nvSpPr>
            <p:spPr>
              <a:xfrm>
                <a:off x="4595838" y="390764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30" name="Google Shape;330;p8"/>
              <p:cNvSpPr/>
              <p:nvPr/>
            </p:nvSpPr>
            <p:spPr>
              <a:xfrm>
                <a:off x="4598847" y="380658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31" name="Google Shape;331;p8"/>
              <p:cNvSpPr/>
              <p:nvPr/>
            </p:nvSpPr>
            <p:spPr>
              <a:xfrm>
                <a:off x="4595838" y="370752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4595838" y="359714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33" name="Google Shape;333;p8"/>
              <p:cNvSpPr/>
              <p:nvPr/>
            </p:nvSpPr>
            <p:spPr>
              <a:xfrm>
                <a:off x="4592829" y="349808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34" name="Google Shape;334;p8"/>
              <p:cNvSpPr/>
              <p:nvPr/>
            </p:nvSpPr>
            <p:spPr>
              <a:xfrm>
                <a:off x="4595838" y="339702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35" name="Google Shape;335;p8"/>
              <p:cNvSpPr/>
              <p:nvPr/>
            </p:nvSpPr>
            <p:spPr>
              <a:xfrm>
                <a:off x="4592829" y="329796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336" name="Google Shape;336;p8"/>
            <p:cNvGrpSpPr/>
            <p:nvPr/>
          </p:nvGrpSpPr>
          <p:grpSpPr>
            <a:xfrm>
              <a:off x="6578878" y="3331795"/>
              <a:ext cx="456990" cy="1139998"/>
              <a:chOff x="4592829" y="3297967"/>
              <a:chExt cx="456990" cy="1139998"/>
            </a:xfrm>
          </p:grpSpPr>
          <p:sp>
            <p:nvSpPr>
              <p:cNvPr id="337" name="Google Shape;337;p8"/>
              <p:cNvSpPr/>
              <p:nvPr/>
            </p:nvSpPr>
            <p:spPr>
              <a:xfrm>
                <a:off x="4603262" y="439224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38" name="Google Shape;338;p8"/>
              <p:cNvSpPr/>
              <p:nvPr/>
            </p:nvSpPr>
            <p:spPr>
              <a:xfrm>
                <a:off x="4600253" y="429318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39" name="Google Shape;339;p8"/>
              <p:cNvSpPr/>
              <p:nvPr/>
            </p:nvSpPr>
            <p:spPr>
              <a:xfrm>
                <a:off x="4603262" y="419212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40" name="Google Shape;340;p8"/>
              <p:cNvSpPr/>
              <p:nvPr/>
            </p:nvSpPr>
            <p:spPr>
              <a:xfrm>
                <a:off x="4600253" y="4093066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>
                <a:off x="4598847" y="400670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>
                <a:off x="4595838" y="390764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43" name="Google Shape;343;p8"/>
              <p:cNvSpPr/>
              <p:nvPr/>
            </p:nvSpPr>
            <p:spPr>
              <a:xfrm>
                <a:off x="4598847" y="380658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>
                <a:off x="4595838" y="3707523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45" name="Google Shape;345;p8"/>
              <p:cNvSpPr/>
              <p:nvPr/>
            </p:nvSpPr>
            <p:spPr>
              <a:xfrm>
                <a:off x="4595838" y="359714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46" name="Google Shape;346;p8"/>
              <p:cNvSpPr/>
              <p:nvPr/>
            </p:nvSpPr>
            <p:spPr>
              <a:xfrm>
                <a:off x="4592829" y="349808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47" name="Google Shape;347;p8"/>
              <p:cNvSpPr/>
              <p:nvPr/>
            </p:nvSpPr>
            <p:spPr>
              <a:xfrm>
                <a:off x="4595838" y="339702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48" name="Google Shape;348;p8"/>
              <p:cNvSpPr/>
              <p:nvPr/>
            </p:nvSpPr>
            <p:spPr>
              <a:xfrm>
                <a:off x="4592829" y="3297967"/>
                <a:ext cx="446557" cy="45719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cxnSp>
          <p:nvCxnSpPr>
            <p:cNvPr id="349" name="Google Shape;349;p8"/>
            <p:cNvCxnSpPr/>
            <p:nvPr/>
          </p:nvCxnSpPr>
          <p:spPr>
            <a:xfrm>
              <a:off x="1404172" y="3906066"/>
              <a:ext cx="3645647" cy="0"/>
            </a:xfrm>
            <a:prstGeom prst="straightConnector1">
              <a:avLst/>
            </a:prstGeom>
            <a:noFill/>
            <a:ln cap="flat" cmpd="sng" w="19050">
              <a:solidFill>
                <a:srgbClr val="FEC32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1404172" y="3297796"/>
              <a:ext cx="9144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1404172" y="4505791"/>
              <a:ext cx="3645647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2" name="Google Shape;352;p8"/>
            <p:cNvCxnSpPr/>
            <p:nvPr/>
          </p:nvCxnSpPr>
          <p:spPr>
            <a:xfrm>
              <a:off x="6481184" y="4509954"/>
              <a:ext cx="4066988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3" name="Google Shape;353;p8"/>
            <p:cNvCxnSpPr/>
            <p:nvPr/>
          </p:nvCxnSpPr>
          <p:spPr>
            <a:xfrm>
              <a:off x="5049819" y="4505791"/>
              <a:ext cx="0" cy="167959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4" name="Google Shape;354;p8"/>
            <p:cNvCxnSpPr/>
            <p:nvPr/>
          </p:nvCxnSpPr>
          <p:spPr>
            <a:xfrm>
              <a:off x="6481184" y="4505791"/>
              <a:ext cx="0" cy="167959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5" name="Google Shape;355;p8"/>
            <p:cNvCxnSpPr/>
            <p:nvPr/>
          </p:nvCxnSpPr>
          <p:spPr>
            <a:xfrm>
              <a:off x="6481184" y="3906066"/>
              <a:ext cx="4066988" cy="0"/>
            </a:xfrm>
            <a:prstGeom prst="straightConnector1">
              <a:avLst/>
            </a:prstGeom>
            <a:noFill/>
            <a:ln cap="flat" cmpd="sng" w="19050">
              <a:solidFill>
                <a:srgbClr val="FEC32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356" name="Google Shape;356;p8"/>
            <p:cNvCxnSpPr/>
            <p:nvPr/>
          </p:nvCxnSpPr>
          <p:spPr>
            <a:xfrm>
              <a:off x="5772972" y="4505791"/>
              <a:ext cx="0" cy="1679599"/>
            </a:xfrm>
            <a:prstGeom prst="straightConnector1">
              <a:avLst/>
            </a:prstGeom>
            <a:noFill/>
            <a:ln cap="flat" cmpd="sng" w="19050">
              <a:solidFill>
                <a:srgbClr val="FEC320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grpSp>
        <p:nvGrpSpPr>
          <p:cNvPr id="357" name="Google Shape;357;p8"/>
          <p:cNvGrpSpPr/>
          <p:nvPr/>
        </p:nvGrpSpPr>
        <p:grpSpPr>
          <a:xfrm>
            <a:off x="5702133" y="7135765"/>
            <a:ext cx="865701" cy="1667574"/>
            <a:chOff x="5702133" y="7135765"/>
            <a:chExt cx="865701" cy="1667574"/>
          </a:xfrm>
        </p:grpSpPr>
        <p:pic>
          <p:nvPicPr>
            <p:cNvPr descr="A picture containing weapon, rack&#10;&#10;Description automatically generated" id="358" name="Google Shape;358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5499328" y="7734833"/>
              <a:ext cx="1271310" cy="8657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59" name="Google Shape;359;p8"/>
            <p:cNvCxnSpPr/>
            <p:nvPr/>
          </p:nvCxnSpPr>
          <p:spPr>
            <a:xfrm rot="10800000">
              <a:off x="6134983" y="7135765"/>
              <a:ext cx="0" cy="670532"/>
            </a:xfrm>
            <a:prstGeom prst="straightConnector1">
              <a:avLst/>
            </a:prstGeom>
            <a:noFill/>
            <a:ln cap="flat" cmpd="sng" w="9525">
              <a:solidFill>
                <a:srgbClr val="7030A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pic>
        <p:nvPicPr>
          <p:cNvPr descr="Walk with solid fill" id="360" name="Google Shape;36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142356" y="4548116"/>
            <a:ext cx="604312" cy="604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ciduous tree with solid fill" id="361" name="Google Shape;36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02885" y="385391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ciduous tree with solid fill" id="362" name="Google Shape;36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29719" y="4317728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3" name="Google Shape;363;p8"/>
          <p:cNvGrpSpPr/>
          <p:nvPr/>
        </p:nvGrpSpPr>
        <p:grpSpPr>
          <a:xfrm>
            <a:off x="-2015042" y="3795426"/>
            <a:ext cx="1938526" cy="865701"/>
            <a:chOff x="932352" y="3795426"/>
            <a:chExt cx="1938526" cy="865701"/>
          </a:xfrm>
        </p:grpSpPr>
        <p:pic>
          <p:nvPicPr>
            <p:cNvPr descr="A picture containing weapon, rack&#10;&#10;Description automatically generated" id="364" name="Google Shape;364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32352" y="3795426"/>
              <a:ext cx="1271310" cy="8657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65" name="Google Shape;365;p8"/>
            <p:cNvCxnSpPr/>
            <p:nvPr/>
          </p:nvCxnSpPr>
          <p:spPr>
            <a:xfrm>
              <a:off x="1911998" y="4228276"/>
              <a:ext cx="958880" cy="0"/>
            </a:xfrm>
            <a:prstGeom prst="straightConnector1">
              <a:avLst/>
            </a:prstGeom>
            <a:noFill/>
            <a:ln cap="flat" cmpd="sng" w="9525">
              <a:solidFill>
                <a:srgbClr val="0070C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9"/>
          <p:cNvSpPr txBox="1"/>
          <p:nvPr>
            <p:ph type="title"/>
          </p:nvPr>
        </p:nvSpPr>
        <p:spPr>
          <a:xfrm>
            <a:off x="218660" y="0"/>
            <a:ext cx="117182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-US"/>
              <a:t>Related Work</a:t>
            </a:r>
            <a:endParaRPr/>
          </a:p>
        </p:txBody>
      </p:sp>
      <p:sp>
        <p:nvSpPr>
          <p:cNvPr id="371" name="Google Shape;371;p9"/>
          <p:cNvSpPr txBox="1"/>
          <p:nvPr>
            <p:ph idx="1" type="body"/>
          </p:nvPr>
        </p:nvSpPr>
        <p:spPr>
          <a:xfrm>
            <a:off x="218661" y="1458071"/>
            <a:ext cx="11718235" cy="4587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Previous works on cooperation with CAVs only tackle single issues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Byzantine Faults</a:t>
            </a:r>
            <a:endParaRPr/>
          </a:p>
          <a:p>
            <a:pPr indent="-285750" lvl="2" marL="12001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900"/>
              <a:t>Tarak Nandy et al . 2021. A Secure, Privacy-Preserving, and Lightweight Authentication Scheme for VANETs. IEEE Sensors Journal (2021).</a:t>
            </a:r>
            <a:endParaRPr/>
          </a:p>
          <a:p>
            <a:pPr indent="-285750" lvl="2" marL="12001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900"/>
              <a:t>Weizheng Wang et al . 2021. Blockchain and PUF-based Lightweight Authentication Protocol for Wireless Medical Sensor Networks. IEEE Internet of Things Journal (2021).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Sensing Errors</a:t>
            </a:r>
            <a:endParaRPr/>
          </a:p>
          <a:p>
            <a:pPr indent="-285750" lvl="2" marL="12001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900"/>
              <a:t>Edward Andert et al . 2022. Accurate Cooperative Sensor Fusion by Parameterized Covariance Generation for Sensing and Localization Pipelines in CAVs. In 2022 IEEE 25th International Conference on Intelligent Transportation Systems (ITSC). IEEE, 1–8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Malicious Agents</a:t>
            </a:r>
            <a:endParaRPr/>
          </a:p>
          <a:p>
            <a:pPr indent="-285750" lvl="2" marL="12001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900"/>
              <a:t>Braden Hurl et al . 2020. Trupercept: Trust modelling for autonomous vehicle cooperative perception from synthetic data. In 2020 IEEE Intelligent Vehicles Symposium (IV). IEEE, 341–347.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All three should be tackled at the same time because: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Faults can have a similar effect but be from different sources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It is more efficient to tackle all three at once</a:t>
            </a:r>
            <a:endParaRPr/>
          </a:p>
        </p:txBody>
      </p:sp>
      <p:grpSp>
        <p:nvGrpSpPr>
          <p:cNvPr id="372" name="Google Shape;372;p9"/>
          <p:cNvGrpSpPr/>
          <p:nvPr/>
        </p:nvGrpSpPr>
        <p:grpSpPr>
          <a:xfrm>
            <a:off x="-2015042" y="3795426"/>
            <a:ext cx="1938526" cy="865701"/>
            <a:chOff x="932352" y="3795426"/>
            <a:chExt cx="1938526" cy="865701"/>
          </a:xfrm>
        </p:grpSpPr>
        <p:pic>
          <p:nvPicPr>
            <p:cNvPr descr="A picture containing weapon, rack&#10;&#10;Description automatically generated" id="373" name="Google Shape;373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2352" y="3795426"/>
              <a:ext cx="1271310" cy="8657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74" name="Google Shape;374;p9"/>
            <p:cNvCxnSpPr/>
            <p:nvPr/>
          </p:nvCxnSpPr>
          <p:spPr>
            <a:xfrm>
              <a:off x="1911998" y="4228276"/>
              <a:ext cx="958880" cy="0"/>
            </a:xfrm>
            <a:prstGeom prst="straightConnector1">
              <a:avLst/>
            </a:prstGeom>
            <a:noFill/>
            <a:ln cap="flat" cmpd="sng" w="9525">
              <a:solidFill>
                <a:srgbClr val="0070C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DAC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5DDEE"/>
      </a:accent1>
      <a:accent2>
        <a:srgbClr val="ED7D31"/>
      </a:accent2>
      <a:accent3>
        <a:srgbClr val="C2D833"/>
      </a:accent3>
      <a:accent4>
        <a:srgbClr val="BFDCE0"/>
      </a:accent4>
      <a:accent5>
        <a:srgbClr val="8CCDA3"/>
      </a:accent5>
      <a:accent6>
        <a:srgbClr val="00769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2022-10-11T16:50:48Z</dcterms:created>
  <dc:creator>Punsalan, Ben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0x0101005AF66FA192F66149A56F7813ECFC7FE1</vt:lpwstr>
  </property>
</Properties>
</file>