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315" r:id="rId3"/>
    <p:sldId id="257" r:id="rId4"/>
    <p:sldId id="316" r:id="rId5"/>
    <p:sldId id="317" r:id="rId6"/>
    <p:sldId id="301" r:id="rId7"/>
    <p:sldId id="331" r:id="rId8"/>
    <p:sldId id="319" r:id="rId9"/>
    <p:sldId id="333" r:id="rId10"/>
    <p:sldId id="332" r:id="rId11"/>
    <p:sldId id="330" r:id="rId12"/>
    <p:sldId id="303" r:id="rId13"/>
    <p:sldId id="304" r:id="rId14"/>
    <p:sldId id="305" r:id="rId15"/>
    <p:sldId id="311" r:id="rId16"/>
    <p:sldId id="307" r:id="rId17"/>
    <p:sldId id="308" r:id="rId18"/>
    <p:sldId id="309" r:id="rId19"/>
    <p:sldId id="322" r:id="rId20"/>
    <p:sldId id="312" r:id="rId21"/>
    <p:sldId id="314" r:id="rId22"/>
    <p:sldId id="334" r:id="rId23"/>
    <p:sldId id="324" r:id="rId24"/>
    <p:sldId id="266" r:id="rId25"/>
    <p:sldId id="326" r:id="rId26"/>
    <p:sldId id="275" r:id="rId27"/>
    <p:sldId id="32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F00EF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3"/>
    <p:restoredTop sz="95199"/>
  </p:normalViewPr>
  <p:slideViewPr>
    <p:cSldViewPr snapToGrid="0" snapToObjects="1">
      <p:cViewPr>
        <p:scale>
          <a:sx n="115" d="100"/>
          <a:sy n="115" d="100"/>
        </p:scale>
        <p:origin x="432" y="3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DD1FE2-84B3-48F7-A546-5D2022BD377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D1E01B-1C01-487C-B33A-62E18E326AF0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DDE8BDA6-8E53-4015-B4EE-D1E88C3F8860}" type="parTrans" cxnId="{D85EC271-007F-474F-9B8F-34358CDA35A7}">
      <dgm:prSet/>
      <dgm:spPr/>
      <dgm:t>
        <a:bodyPr/>
        <a:lstStyle/>
        <a:p>
          <a:endParaRPr lang="en-US"/>
        </a:p>
      </dgm:t>
    </dgm:pt>
    <dgm:pt modelId="{22681980-D179-4C38-BB37-402F6D3FFD2F}" type="sibTrans" cxnId="{D85EC271-007F-474F-9B8F-34358CDA35A7}">
      <dgm:prSet/>
      <dgm:spPr/>
      <dgm:t>
        <a:bodyPr/>
        <a:lstStyle/>
        <a:p>
          <a:r>
            <a:rPr lang="en-US" dirty="0"/>
            <a:t>Yields to</a:t>
          </a:r>
        </a:p>
      </dgm:t>
    </dgm:pt>
    <dgm:pt modelId="{A43E0640-8C3F-40B0-85AD-0B46648D9D19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C0C5F0CF-FF76-46AD-B759-F9E368E7367D}" type="parTrans" cxnId="{D485B779-CD52-4E15-9085-31934518CBB0}">
      <dgm:prSet/>
      <dgm:spPr/>
      <dgm:t>
        <a:bodyPr/>
        <a:lstStyle/>
        <a:p>
          <a:endParaRPr lang="en-US"/>
        </a:p>
      </dgm:t>
    </dgm:pt>
    <dgm:pt modelId="{11FC09E4-1887-44CE-9434-78356AA6EA46}" type="sibTrans" cxnId="{D485B779-CD52-4E15-9085-31934518CBB0}">
      <dgm:prSet/>
      <dgm:spPr/>
      <dgm:t>
        <a:bodyPr/>
        <a:lstStyle/>
        <a:p>
          <a:r>
            <a:rPr lang="en-US" dirty="0"/>
            <a:t>Yields to</a:t>
          </a:r>
        </a:p>
      </dgm:t>
    </dgm:pt>
    <dgm:pt modelId="{1B0DF627-842A-43D5-BD4D-3088AD352458}">
      <dgm:prSet phldrT="[Text]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3923CB13-7E33-41BE-90D5-3354A1BBC3E2}" type="parTrans" cxnId="{E7BD1091-3B5C-43C7-96DD-2066C9A490FD}">
      <dgm:prSet/>
      <dgm:spPr/>
      <dgm:t>
        <a:bodyPr/>
        <a:lstStyle/>
        <a:p>
          <a:endParaRPr lang="en-US"/>
        </a:p>
      </dgm:t>
    </dgm:pt>
    <dgm:pt modelId="{7D6A76EF-D0C2-4022-80D1-7AFDD36DB788}" type="sibTrans" cxnId="{E7BD1091-3B5C-43C7-96DD-2066C9A490FD}">
      <dgm:prSet/>
      <dgm:spPr/>
      <dgm:t>
        <a:bodyPr/>
        <a:lstStyle/>
        <a:p>
          <a:r>
            <a:rPr lang="en-US" dirty="0"/>
            <a:t>Yields  to</a:t>
          </a:r>
        </a:p>
      </dgm:t>
    </dgm:pt>
    <dgm:pt modelId="{A9167E3E-B5B3-4AA0-8CC4-DAFF479215FA}" type="pres">
      <dgm:prSet presAssocID="{20DD1FE2-84B3-48F7-A546-5D2022BD377C}" presName="cycle" presStyleCnt="0">
        <dgm:presLayoutVars>
          <dgm:dir/>
          <dgm:resizeHandles val="exact"/>
        </dgm:presLayoutVars>
      </dgm:prSet>
      <dgm:spPr/>
    </dgm:pt>
    <dgm:pt modelId="{232E8612-5FBD-4184-8F32-504F9EE4AE02}" type="pres">
      <dgm:prSet presAssocID="{6ED1E01B-1C01-487C-B33A-62E18E326AF0}" presName="node" presStyleLbl="node1" presStyleIdx="0" presStyleCnt="3">
        <dgm:presLayoutVars>
          <dgm:bulletEnabled val="1"/>
        </dgm:presLayoutVars>
      </dgm:prSet>
      <dgm:spPr/>
    </dgm:pt>
    <dgm:pt modelId="{B6FA7C70-524E-4130-8C62-9072935502CE}" type="pres">
      <dgm:prSet presAssocID="{22681980-D179-4C38-BB37-402F6D3FFD2F}" presName="sibTrans" presStyleLbl="sibTrans2D1" presStyleIdx="0" presStyleCnt="3" custScaleX="180504" custScaleY="145287" custLinFactNeighborY="7293"/>
      <dgm:spPr/>
    </dgm:pt>
    <dgm:pt modelId="{DDD3F5C6-593B-4F16-9A46-A440A3255D66}" type="pres">
      <dgm:prSet presAssocID="{22681980-D179-4C38-BB37-402F6D3FFD2F}" presName="connectorText" presStyleLbl="sibTrans2D1" presStyleIdx="0" presStyleCnt="3"/>
      <dgm:spPr/>
    </dgm:pt>
    <dgm:pt modelId="{E3A61D0F-6D66-4AC4-8A0D-04BE93D7BBAE}" type="pres">
      <dgm:prSet presAssocID="{A43E0640-8C3F-40B0-85AD-0B46648D9D19}" presName="node" presStyleLbl="node1" presStyleIdx="1" presStyleCnt="3">
        <dgm:presLayoutVars>
          <dgm:bulletEnabled val="1"/>
        </dgm:presLayoutVars>
      </dgm:prSet>
      <dgm:spPr/>
    </dgm:pt>
    <dgm:pt modelId="{78060E5F-2FDB-4DF5-989F-18CDCCCBF498}" type="pres">
      <dgm:prSet presAssocID="{11FC09E4-1887-44CE-9434-78356AA6EA46}" presName="sibTrans" presStyleLbl="sibTrans2D1" presStyleIdx="1" presStyleCnt="3" custScaleX="168497" custScaleY="162577"/>
      <dgm:spPr/>
    </dgm:pt>
    <dgm:pt modelId="{30723A17-D6BE-4B05-85B3-1FB1F3F159EB}" type="pres">
      <dgm:prSet presAssocID="{11FC09E4-1887-44CE-9434-78356AA6EA46}" presName="connectorText" presStyleLbl="sibTrans2D1" presStyleIdx="1" presStyleCnt="3"/>
      <dgm:spPr/>
    </dgm:pt>
    <dgm:pt modelId="{830131EB-2B7A-4B66-9732-0D201F7E563E}" type="pres">
      <dgm:prSet presAssocID="{1B0DF627-842A-43D5-BD4D-3088AD352458}" presName="node" presStyleLbl="node1" presStyleIdx="2" presStyleCnt="3">
        <dgm:presLayoutVars>
          <dgm:bulletEnabled val="1"/>
        </dgm:presLayoutVars>
      </dgm:prSet>
      <dgm:spPr/>
    </dgm:pt>
    <dgm:pt modelId="{46CE9180-9B8C-401B-AF44-1D2C5D461D19}" type="pres">
      <dgm:prSet presAssocID="{7D6A76EF-D0C2-4022-80D1-7AFDD36DB788}" presName="sibTrans" presStyleLbl="sibTrans2D1" presStyleIdx="2" presStyleCnt="3" custScaleX="170784" custScaleY="164904"/>
      <dgm:spPr/>
    </dgm:pt>
    <dgm:pt modelId="{7B7DF06A-18D1-464C-BB06-01CB7E676BB4}" type="pres">
      <dgm:prSet presAssocID="{7D6A76EF-D0C2-4022-80D1-7AFDD36DB788}" presName="connectorText" presStyleLbl="sibTrans2D1" presStyleIdx="2" presStyleCnt="3"/>
      <dgm:spPr/>
    </dgm:pt>
  </dgm:ptLst>
  <dgm:cxnLst>
    <dgm:cxn modelId="{61DD820D-CA9C-43DF-9CE6-755BFECF3FAC}" type="presOf" srcId="{7D6A76EF-D0C2-4022-80D1-7AFDD36DB788}" destId="{46CE9180-9B8C-401B-AF44-1D2C5D461D19}" srcOrd="0" destOrd="0" presId="urn:microsoft.com/office/officeart/2005/8/layout/cycle2"/>
    <dgm:cxn modelId="{4B88E526-1F25-4EAD-8FCF-CABE7CC1406B}" type="presOf" srcId="{11FC09E4-1887-44CE-9434-78356AA6EA46}" destId="{30723A17-D6BE-4B05-85B3-1FB1F3F159EB}" srcOrd="1" destOrd="0" presId="urn:microsoft.com/office/officeart/2005/8/layout/cycle2"/>
    <dgm:cxn modelId="{25D87D33-4255-42B9-94EE-DA728551D627}" type="presOf" srcId="{22681980-D179-4C38-BB37-402F6D3FFD2F}" destId="{B6FA7C70-524E-4130-8C62-9072935502CE}" srcOrd="0" destOrd="0" presId="urn:microsoft.com/office/officeart/2005/8/layout/cycle2"/>
    <dgm:cxn modelId="{781AC341-E0C7-4125-9CB4-E952D51E66C3}" type="presOf" srcId="{22681980-D179-4C38-BB37-402F6D3FFD2F}" destId="{DDD3F5C6-593B-4F16-9A46-A440A3255D66}" srcOrd="1" destOrd="0" presId="urn:microsoft.com/office/officeart/2005/8/layout/cycle2"/>
    <dgm:cxn modelId="{D85EC271-007F-474F-9B8F-34358CDA35A7}" srcId="{20DD1FE2-84B3-48F7-A546-5D2022BD377C}" destId="{6ED1E01B-1C01-487C-B33A-62E18E326AF0}" srcOrd="0" destOrd="0" parTransId="{DDE8BDA6-8E53-4015-B4EE-D1E88C3F8860}" sibTransId="{22681980-D179-4C38-BB37-402F6D3FFD2F}"/>
    <dgm:cxn modelId="{222C3C73-212F-4DDF-9FC4-339E8B5EC772}" type="presOf" srcId="{1B0DF627-842A-43D5-BD4D-3088AD352458}" destId="{830131EB-2B7A-4B66-9732-0D201F7E563E}" srcOrd="0" destOrd="0" presId="urn:microsoft.com/office/officeart/2005/8/layout/cycle2"/>
    <dgm:cxn modelId="{D485B779-CD52-4E15-9085-31934518CBB0}" srcId="{20DD1FE2-84B3-48F7-A546-5D2022BD377C}" destId="{A43E0640-8C3F-40B0-85AD-0B46648D9D19}" srcOrd="1" destOrd="0" parTransId="{C0C5F0CF-FF76-46AD-B759-F9E368E7367D}" sibTransId="{11FC09E4-1887-44CE-9434-78356AA6EA46}"/>
    <dgm:cxn modelId="{E7BD1091-3B5C-43C7-96DD-2066C9A490FD}" srcId="{20DD1FE2-84B3-48F7-A546-5D2022BD377C}" destId="{1B0DF627-842A-43D5-BD4D-3088AD352458}" srcOrd="2" destOrd="0" parTransId="{3923CB13-7E33-41BE-90D5-3354A1BBC3E2}" sibTransId="{7D6A76EF-D0C2-4022-80D1-7AFDD36DB788}"/>
    <dgm:cxn modelId="{E7F564A1-53E4-46A2-A7D1-BABDC5273082}" type="presOf" srcId="{11FC09E4-1887-44CE-9434-78356AA6EA46}" destId="{78060E5F-2FDB-4DF5-989F-18CDCCCBF498}" srcOrd="0" destOrd="0" presId="urn:microsoft.com/office/officeart/2005/8/layout/cycle2"/>
    <dgm:cxn modelId="{2CD8A2B6-AAD0-4CF4-837E-A77A9E67A181}" type="presOf" srcId="{7D6A76EF-D0C2-4022-80D1-7AFDD36DB788}" destId="{7B7DF06A-18D1-464C-BB06-01CB7E676BB4}" srcOrd="1" destOrd="0" presId="urn:microsoft.com/office/officeart/2005/8/layout/cycle2"/>
    <dgm:cxn modelId="{46E222BC-0231-4A5B-BA48-7906AE897D22}" type="presOf" srcId="{A43E0640-8C3F-40B0-85AD-0B46648D9D19}" destId="{E3A61D0F-6D66-4AC4-8A0D-04BE93D7BBAE}" srcOrd="0" destOrd="0" presId="urn:microsoft.com/office/officeart/2005/8/layout/cycle2"/>
    <dgm:cxn modelId="{49A38DDD-F560-4346-B23A-558503C4C43D}" type="presOf" srcId="{20DD1FE2-84B3-48F7-A546-5D2022BD377C}" destId="{A9167E3E-B5B3-4AA0-8CC4-DAFF479215FA}" srcOrd="0" destOrd="0" presId="urn:microsoft.com/office/officeart/2005/8/layout/cycle2"/>
    <dgm:cxn modelId="{E6193EE4-79A9-4427-A06F-DBE8A17A99F3}" type="presOf" srcId="{6ED1E01B-1C01-487C-B33A-62E18E326AF0}" destId="{232E8612-5FBD-4184-8F32-504F9EE4AE02}" srcOrd="0" destOrd="0" presId="urn:microsoft.com/office/officeart/2005/8/layout/cycle2"/>
    <dgm:cxn modelId="{87D62AC2-4789-4136-949F-1D54CF2503E9}" type="presParOf" srcId="{A9167E3E-B5B3-4AA0-8CC4-DAFF479215FA}" destId="{232E8612-5FBD-4184-8F32-504F9EE4AE02}" srcOrd="0" destOrd="0" presId="urn:microsoft.com/office/officeart/2005/8/layout/cycle2"/>
    <dgm:cxn modelId="{5AC59AD4-5A00-4F4F-981A-5726766BF8F2}" type="presParOf" srcId="{A9167E3E-B5B3-4AA0-8CC4-DAFF479215FA}" destId="{B6FA7C70-524E-4130-8C62-9072935502CE}" srcOrd="1" destOrd="0" presId="urn:microsoft.com/office/officeart/2005/8/layout/cycle2"/>
    <dgm:cxn modelId="{E2DC87F4-0658-4A5A-903D-A1B9DD23392C}" type="presParOf" srcId="{B6FA7C70-524E-4130-8C62-9072935502CE}" destId="{DDD3F5C6-593B-4F16-9A46-A440A3255D66}" srcOrd="0" destOrd="0" presId="urn:microsoft.com/office/officeart/2005/8/layout/cycle2"/>
    <dgm:cxn modelId="{C0E0B089-9669-4502-A0BC-459AF3CFBBDC}" type="presParOf" srcId="{A9167E3E-B5B3-4AA0-8CC4-DAFF479215FA}" destId="{E3A61D0F-6D66-4AC4-8A0D-04BE93D7BBAE}" srcOrd="2" destOrd="0" presId="urn:microsoft.com/office/officeart/2005/8/layout/cycle2"/>
    <dgm:cxn modelId="{9219EC14-53F9-46BB-9A9A-CC490F55EBE3}" type="presParOf" srcId="{A9167E3E-B5B3-4AA0-8CC4-DAFF479215FA}" destId="{78060E5F-2FDB-4DF5-989F-18CDCCCBF498}" srcOrd="3" destOrd="0" presId="urn:microsoft.com/office/officeart/2005/8/layout/cycle2"/>
    <dgm:cxn modelId="{321D90F9-138C-4FEC-812C-210087789FE9}" type="presParOf" srcId="{78060E5F-2FDB-4DF5-989F-18CDCCCBF498}" destId="{30723A17-D6BE-4B05-85B3-1FB1F3F159EB}" srcOrd="0" destOrd="0" presId="urn:microsoft.com/office/officeart/2005/8/layout/cycle2"/>
    <dgm:cxn modelId="{1C938065-70DF-4397-81D0-528B5967F78C}" type="presParOf" srcId="{A9167E3E-B5B3-4AA0-8CC4-DAFF479215FA}" destId="{830131EB-2B7A-4B66-9732-0D201F7E563E}" srcOrd="4" destOrd="0" presId="urn:microsoft.com/office/officeart/2005/8/layout/cycle2"/>
    <dgm:cxn modelId="{033A9A29-625A-4812-BF70-63A5C2B2D4F0}" type="presParOf" srcId="{A9167E3E-B5B3-4AA0-8CC4-DAFF479215FA}" destId="{46CE9180-9B8C-401B-AF44-1D2C5D461D19}" srcOrd="5" destOrd="0" presId="urn:microsoft.com/office/officeart/2005/8/layout/cycle2"/>
    <dgm:cxn modelId="{31ED5572-96EA-4E4D-AE75-849A6483FE93}" type="presParOf" srcId="{46CE9180-9B8C-401B-AF44-1D2C5D461D19}" destId="{7B7DF06A-18D1-464C-BB06-01CB7E676BB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E8612-5FBD-4184-8F32-504F9EE4AE02}">
      <dsp:nvSpPr>
        <dsp:cNvPr id="0" name=""/>
        <dsp:cNvSpPr/>
      </dsp:nvSpPr>
      <dsp:spPr>
        <a:xfrm>
          <a:off x="602734" y="16433"/>
          <a:ext cx="801685" cy="801685"/>
        </a:xfrm>
        <a:prstGeom prst="ellipse">
          <a:avLst/>
        </a:pr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720138" y="133837"/>
        <a:ext cx="566877" cy="566877"/>
      </dsp:txXfrm>
    </dsp:sp>
    <dsp:sp modelId="{B6FA7C70-524E-4130-8C62-9072935502CE}">
      <dsp:nvSpPr>
        <dsp:cNvPr id="0" name=""/>
        <dsp:cNvSpPr/>
      </dsp:nvSpPr>
      <dsp:spPr>
        <a:xfrm rot="3600000">
          <a:off x="1109021" y="756753"/>
          <a:ext cx="385278" cy="3931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Yields to</a:t>
          </a:r>
        </a:p>
      </dsp:txBody>
      <dsp:txXfrm>
        <a:off x="1137917" y="785324"/>
        <a:ext cx="269695" cy="235861"/>
      </dsp:txXfrm>
    </dsp:sp>
    <dsp:sp modelId="{E3A61D0F-6D66-4AC4-8A0D-04BE93D7BBAE}">
      <dsp:nvSpPr>
        <dsp:cNvPr id="0" name=""/>
        <dsp:cNvSpPr/>
      </dsp:nvSpPr>
      <dsp:spPr>
        <a:xfrm>
          <a:off x="1204941" y="1059486"/>
          <a:ext cx="801685" cy="801685"/>
        </a:xfrm>
        <a:prstGeom prst="ellipse">
          <a:avLst/>
        </a:prstGeom>
        <a:noFill/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1322345" y="1176890"/>
        <a:ext cx="566877" cy="566877"/>
      </dsp:txXfrm>
    </dsp:sp>
    <dsp:sp modelId="{78060E5F-2FDB-4DF5-989F-18CDCCCBF498}">
      <dsp:nvSpPr>
        <dsp:cNvPr id="0" name=""/>
        <dsp:cNvSpPr/>
      </dsp:nvSpPr>
      <dsp:spPr>
        <a:xfrm rot="10800000">
          <a:off x="829793" y="1240388"/>
          <a:ext cx="359649" cy="4398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Yields to</a:t>
          </a:r>
        </a:p>
      </dsp:txBody>
      <dsp:txXfrm rot="10800000">
        <a:off x="937688" y="1328364"/>
        <a:ext cx="251754" cy="263930"/>
      </dsp:txXfrm>
    </dsp:sp>
    <dsp:sp modelId="{830131EB-2B7A-4B66-9732-0D201F7E563E}">
      <dsp:nvSpPr>
        <dsp:cNvPr id="0" name=""/>
        <dsp:cNvSpPr/>
      </dsp:nvSpPr>
      <dsp:spPr>
        <a:xfrm>
          <a:off x="527" y="1059486"/>
          <a:ext cx="801685" cy="801685"/>
        </a:xfrm>
        <a:prstGeom prst="ellipse">
          <a:avLst/>
        </a:prstGeom>
        <a:solidFill>
          <a:schemeClr val="bg1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117931" y="1176890"/>
        <a:ext cx="566877" cy="566877"/>
      </dsp:txXfrm>
    </dsp:sp>
    <dsp:sp modelId="{46CE9180-9B8C-401B-AF44-1D2C5D461D19}">
      <dsp:nvSpPr>
        <dsp:cNvPr id="0" name=""/>
        <dsp:cNvSpPr/>
      </dsp:nvSpPr>
      <dsp:spPr>
        <a:xfrm rot="18000000">
          <a:off x="517187" y="720945"/>
          <a:ext cx="364531" cy="4461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Yields  to</a:t>
          </a:r>
        </a:p>
      </dsp:txBody>
      <dsp:txXfrm>
        <a:off x="544527" y="857535"/>
        <a:ext cx="255172" cy="267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DCA7E-B389-0B49-8B3A-5EE759A6D2E5}" type="datetimeFigureOut">
              <a:rPr lang="en-US" smtClean="0"/>
              <a:t>6/1/20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5C580-C36D-DE4A-9ABD-DF48357B6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9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aviral.lab.asu.edu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aviral.lab.asu.edu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aviral.lab.asu.edu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://aviral.lab.asu.edu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aviral.lab.asu.edu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aviral.lab.asu.edu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aviral.lab.asu.edu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511300" y="1114425"/>
            <a:ext cx="9448800" cy="128016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24000" y="3124200"/>
            <a:ext cx="9436100" cy="762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06500" y="111442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3" name="Rectangle 32"/>
          <p:cNvSpPr/>
          <p:nvPr/>
        </p:nvSpPr>
        <p:spPr>
          <a:xfrm>
            <a:off x="1219200" y="3124200"/>
            <a:ext cx="9753600" cy="7620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Rectangle 21"/>
          <p:cNvSpPr/>
          <p:nvPr/>
        </p:nvSpPr>
        <p:spPr>
          <a:xfrm>
            <a:off x="1206500" y="111442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>
            <a:off x="1219200" y="3124200"/>
            <a:ext cx="304800" cy="7620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Date Placeholder 27">
            <a:extLst>
              <a:ext uri="{FF2B5EF4-FFF2-40B4-BE49-F238E27FC236}">
                <a16:creationId xmlns:a16="http://schemas.microsoft.com/office/drawing/2014/main" id="{BCE0B330-C09A-8B4E-AA0B-69C4967F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>
                <a:hlinkClick r:id="rId2"/>
              </a:rPr>
              <a:t>http://aviral.lab.asu.edu/</a:t>
            </a:r>
            <a:endParaRPr lang="en-US" dirty="0"/>
          </a:p>
        </p:txBody>
      </p:sp>
      <p:pic>
        <p:nvPicPr>
          <p:cNvPr id="17" name="Picture 16" descr="A picture containing object, clock, screen, room&#10;&#10;Description automatically generated">
            <a:extLst>
              <a:ext uri="{FF2B5EF4-FFF2-40B4-BE49-F238E27FC236}">
                <a16:creationId xmlns:a16="http://schemas.microsoft.com/office/drawing/2014/main" id="{CDD5D102-CB1C-F145-B6F8-B83F3880C7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09128" y="5797598"/>
            <a:ext cx="3315392" cy="10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86E00D81-A243-204E-9897-44BD133A87D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10570634" y="5932488"/>
            <a:ext cx="1722966" cy="1008062"/>
            <a:chOff x="4850" y="3497"/>
            <a:chExt cx="814" cy="635"/>
          </a:xfrm>
        </p:grpSpPr>
        <p:sp>
          <p:nvSpPr>
            <p:cNvPr id="9" name="Text Box 8"/>
            <p:cNvSpPr txBox="1">
              <a:spLocks noChangeAspect="1" noChangeArrowheads="1"/>
            </p:cNvSpPr>
            <p:nvPr/>
          </p:nvSpPr>
          <p:spPr bwMode="auto">
            <a:xfrm>
              <a:off x="4850" y="3634"/>
              <a:ext cx="298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0" name="Text Box 9"/>
            <p:cNvSpPr txBox="1">
              <a:spLocks noChangeAspect="1" noChangeArrowheads="1"/>
            </p:cNvSpPr>
            <p:nvPr/>
          </p:nvSpPr>
          <p:spPr bwMode="auto">
            <a:xfrm>
              <a:off x="5089" y="3497"/>
              <a:ext cx="36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1" name="Text Box 10"/>
            <p:cNvSpPr txBox="1">
              <a:spLocks noChangeAspect="1" noChangeArrowheads="1"/>
            </p:cNvSpPr>
            <p:nvPr/>
          </p:nvSpPr>
          <p:spPr bwMode="auto">
            <a:xfrm>
              <a:off x="5382" y="3641"/>
              <a:ext cx="28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2" name="Date Placeholder 27"/>
          <p:cNvSpPr>
            <a:spLocks noGrp="1"/>
          </p:cNvSpPr>
          <p:nvPr>
            <p:ph type="dt" sz="half" idx="10"/>
          </p:nvPr>
        </p:nvSpPr>
        <p:spPr>
          <a:xfrm>
            <a:off x="7209536" y="6355080"/>
            <a:ext cx="3048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BB22BF41-9245-E84D-99B0-C150039F09A3}" type="datetimeFigureOut">
              <a:rPr lang="en-US" smtClean="0"/>
              <a:t>6/1/20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99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86E00D81-A243-204E-9897-44BD133A87DB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0570634" y="5932488"/>
            <a:ext cx="1722966" cy="1008062"/>
            <a:chOff x="4850" y="3497"/>
            <a:chExt cx="814" cy="635"/>
          </a:xfrm>
        </p:grpSpPr>
        <p:sp>
          <p:nvSpPr>
            <p:cNvPr id="12" name="Text Box 8"/>
            <p:cNvSpPr txBox="1">
              <a:spLocks noChangeAspect="1" noChangeArrowheads="1"/>
            </p:cNvSpPr>
            <p:nvPr/>
          </p:nvSpPr>
          <p:spPr bwMode="auto">
            <a:xfrm>
              <a:off x="4850" y="3634"/>
              <a:ext cx="298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3" name="Text Box 9"/>
            <p:cNvSpPr txBox="1">
              <a:spLocks noChangeAspect="1" noChangeArrowheads="1"/>
            </p:cNvSpPr>
            <p:nvPr/>
          </p:nvSpPr>
          <p:spPr bwMode="auto">
            <a:xfrm>
              <a:off x="5089" y="3497"/>
              <a:ext cx="36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4" name="Text Box 10"/>
            <p:cNvSpPr txBox="1">
              <a:spLocks noChangeAspect="1" noChangeArrowheads="1"/>
            </p:cNvSpPr>
            <p:nvPr/>
          </p:nvSpPr>
          <p:spPr bwMode="auto">
            <a:xfrm>
              <a:off x="5382" y="3641"/>
              <a:ext cx="28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7209536" y="6355080"/>
            <a:ext cx="3048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BB22BF41-9245-E84D-99B0-C150039F09A3}" type="datetimeFigureOut">
              <a:rPr lang="en-US" smtClean="0"/>
              <a:t>6/1/20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540000" y="6397824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kern="1200" dirty="0">
                <a:solidFill>
                  <a:srgbClr val="0808C0"/>
                </a:solidFill>
                <a:latin typeface="Comic Sans MS" pitchFamily="66" charset="0"/>
                <a:ea typeface="+mn-ea"/>
                <a:cs typeface="+mn-cs"/>
              </a:rPr>
              <a:t>Web page:  aviral.lab.asu.edu</a:t>
            </a:r>
          </a:p>
        </p:txBody>
      </p:sp>
    </p:spTree>
    <p:extLst>
      <p:ext uri="{BB962C8B-B14F-4D97-AF65-F5344CB8AC3E}">
        <p14:creationId xmlns:p14="http://schemas.microsoft.com/office/powerpoint/2010/main" val="79055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6610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950" y="6338389"/>
            <a:ext cx="1261164" cy="365760"/>
          </a:xfrm>
          <a:prstGeom prst="rect">
            <a:avLst/>
          </a:prstGeom>
        </p:spPr>
        <p:txBody>
          <a:bodyPr/>
          <a:lstStyle/>
          <a:p>
            <a:fld id="{86E00D81-A243-204E-9897-44BD133A87D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57507" y="1032691"/>
            <a:ext cx="11508922" cy="4792617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4" name="Date Placeholder 27"/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>
                <a:latin typeface="Candara" panose="020E0502030303020204" pitchFamily="34" charset="0"/>
              </a:defRPr>
            </a:lvl1pPr>
          </a:lstStyle>
          <a:p>
            <a:r>
              <a:rPr lang="en-US" dirty="0">
                <a:hlinkClick r:id="rId2"/>
              </a:rPr>
              <a:t>http://aviral.lab.asu.edu/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447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66800"/>
            <a:ext cx="9448800" cy="1280160"/>
          </a:xfrm>
        </p:spPr>
        <p:txBody>
          <a:bodyPr anchor="t" anchorCtr="0"/>
          <a:lstStyle>
            <a:lvl1pPr algn="r">
              <a:buNone/>
              <a:defRPr sz="3200" b="0" cap="none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28956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10668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219200" y="10668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5" name="Date Placeholder 27">
            <a:extLst>
              <a:ext uri="{FF2B5EF4-FFF2-40B4-BE49-F238E27FC236}">
                <a16:creationId xmlns:a16="http://schemas.microsoft.com/office/drawing/2014/main" id="{8092CCAB-AB79-FF48-BB64-9B731D39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 dirty="0">
                <a:hlinkClick r:id="rId2"/>
              </a:rPr>
              <a:t>http://aviral.lab.asu.edu/</a:t>
            </a:r>
            <a:endParaRPr lang="en-US" dirty="0"/>
          </a:p>
        </p:txBody>
      </p:sp>
      <p:pic>
        <p:nvPicPr>
          <p:cNvPr id="18" name="Picture 17" descr="A picture containing object, clock, screen, room&#10;&#10;Description automatically generated">
            <a:extLst>
              <a:ext uri="{FF2B5EF4-FFF2-40B4-BE49-F238E27FC236}">
                <a16:creationId xmlns:a16="http://schemas.microsoft.com/office/drawing/2014/main" id="{3A78478A-CCF5-A64D-882E-20C5BAD069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09128" y="5797598"/>
            <a:ext cx="3315392" cy="10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26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5371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36550" y="1007758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231297" y="1048793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86E00D81-A243-204E-9897-44BD133A87D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Date Placeholder 27">
            <a:extLst>
              <a:ext uri="{FF2B5EF4-FFF2-40B4-BE49-F238E27FC236}">
                <a16:creationId xmlns:a16="http://schemas.microsoft.com/office/drawing/2014/main" id="{AF625E83-E07C-2D4D-BD0C-10946C3C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>
                <a:hlinkClick r:id="rId2"/>
              </a:rPr>
              <a:t>http://aviral.lab.asu.edu/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1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085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86E00D81-A243-204E-9897-44BD133A87D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Date Placeholder 27">
            <a:extLst>
              <a:ext uri="{FF2B5EF4-FFF2-40B4-BE49-F238E27FC236}">
                <a16:creationId xmlns:a16="http://schemas.microsoft.com/office/drawing/2014/main" id="{E7970657-EC88-024C-8290-A7B6534F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 dirty="0">
                <a:hlinkClick r:id="rId2"/>
              </a:rPr>
              <a:t>http://aviral.lab.asu.edu/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19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5371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86E00D81-A243-204E-9897-44BD133A87D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Date Placeholder 27">
            <a:extLst>
              <a:ext uri="{FF2B5EF4-FFF2-40B4-BE49-F238E27FC236}">
                <a16:creationId xmlns:a16="http://schemas.microsoft.com/office/drawing/2014/main" id="{CAF2259C-C183-3640-A509-F39E34FA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>
                <a:hlinkClick r:id="rId2"/>
              </a:rPr>
              <a:t>http://aviral.lab.asu.edu/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64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86E00D81-A243-204E-9897-44BD133A87D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27">
            <a:extLst>
              <a:ext uri="{FF2B5EF4-FFF2-40B4-BE49-F238E27FC236}">
                <a16:creationId xmlns:a16="http://schemas.microsoft.com/office/drawing/2014/main" id="{483D13DE-6015-8A4F-BDFC-71BF62E820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>
                <a:hlinkClick r:id="rId2"/>
              </a:rPr>
              <a:t>http://aviral.lab.asu.edu/</a:t>
            </a:r>
            <a:endParaRPr lang="en-US" dirty="0"/>
          </a:p>
        </p:txBody>
      </p:sp>
      <p:pic>
        <p:nvPicPr>
          <p:cNvPr id="16" name="Picture 15" descr="A picture containing object, clock, screen, room&#10;&#10;Description automatically generated">
            <a:extLst>
              <a:ext uri="{FF2B5EF4-FFF2-40B4-BE49-F238E27FC236}">
                <a16:creationId xmlns:a16="http://schemas.microsoft.com/office/drawing/2014/main" id="{29EBD462-D640-5448-9ABD-588D241C24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09128" y="5797598"/>
            <a:ext cx="3315392" cy="10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86E00D81-A243-204E-9897-44BD133A87DB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34432" y="6353175"/>
            <a:ext cx="1723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600" kern="1200" dirty="0" err="1">
                <a:solidFill>
                  <a:srgbClr val="0808C0"/>
                </a:solidFill>
                <a:latin typeface="Candara" panose="020E0502030303020204" pitchFamily="34" charset="0"/>
                <a:ea typeface="+mn-ea"/>
                <a:cs typeface="+mn-cs"/>
              </a:rPr>
              <a:t>aviral.lab.asu.edu</a:t>
            </a:r>
            <a:endParaRPr kumimoji="0" lang="en-US" sz="1600" kern="1200" dirty="0">
              <a:solidFill>
                <a:srgbClr val="0808C0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object, clock, screen, room&#10;&#10;Description automatically generated">
            <a:extLst>
              <a:ext uri="{FF2B5EF4-FFF2-40B4-BE49-F238E27FC236}">
                <a16:creationId xmlns:a16="http://schemas.microsoft.com/office/drawing/2014/main" id="{732FA9EB-AFF4-3F4C-84AF-EC57F8F874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9128" y="5797598"/>
            <a:ext cx="3315392" cy="104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9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/>
          <a:p>
            <a:fld id="{86E00D81-A243-204E-9897-44BD133A87DB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10570634" y="5932488"/>
            <a:ext cx="1722966" cy="1008062"/>
            <a:chOff x="4850" y="3497"/>
            <a:chExt cx="814" cy="635"/>
          </a:xfrm>
        </p:grpSpPr>
        <p:sp>
          <p:nvSpPr>
            <p:cNvPr id="13" name="Text Box 8"/>
            <p:cNvSpPr txBox="1">
              <a:spLocks noChangeAspect="1" noChangeArrowheads="1"/>
            </p:cNvSpPr>
            <p:nvPr/>
          </p:nvSpPr>
          <p:spPr bwMode="auto">
            <a:xfrm>
              <a:off x="4850" y="3634"/>
              <a:ext cx="298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C</a:t>
              </a:r>
            </a:p>
          </p:txBody>
        </p:sp>
        <p:sp>
          <p:nvSpPr>
            <p:cNvPr id="14" name="Text Box 9"/>
            <p:cNvSpPr txBox="1">
              <a:spLocks noChangeAspect="1" noChangeArrowheads="1"/>
            </p:cNvSpPr>
            <p:nvPr/>
          </p:nvSpPr>
          <p:spPr bwMode="auto">
            <a:xfrm>
              <a:off x="5089" y="3497"/>
              <a:ext cx="36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M</a:t>
              </a:r>
            </a:p>
          </p:txBody>
        </p:sp>
        <p:sp>
          <p:nvSpPr>
            <p:cNvPr id="15" name="Text Box 10"/>
            <p:cNvSpPr txBox="1">
              <a:spLocks noChangeAspect="1" noChangeArrowheads="1"/>
            </p:cNvSpPr>
            <p:nvPr/>
          </p:nvSpPr>
          <p:spPr bwMode="auto">
            <a:xfrm>
              <a:off x="5382" y="3641"/>
              <a:ext cx="282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r" fontAlgn="auto">
                <a:lnSpc>
                  <a:spcPct val="93000"/>
                </a:lnSpc>
                <a:spcBef>
                  <a:spcPct val="30000"/>
                </a:spcBef>
                <a:spcAft>
                  <a:spcPts val="0"/>
                </a:spcAft>
                <a:buClr>
                  <a:schemeClr val="tx1"/>
                </a:buClr>
                <a:buSzPct val="56000"/>
                <a:buFont typeface="Wingdings" pitchFamily="2" charset="2"/>
                <a:buNone/>
                <a:defRPr/>
              </a:pPr>
              <a:r>
                <a:rPr lang="en-US" sz="48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+mn-cs"/>
                </a:rPr>
                <a:t>L</a:t>
              </a:r>
            </a:p>
          </p:txBody>
        </p:sp>
      </p:grpSp>
      <p:sp>
        <p:nvSpPr>
          <p:cNvPr id="16" name="Date Placeholder 27"/>
          <p:cNvSpPr>
            <a:spLocks noGrp="1"/>
          </p:cNvSpPr>
          <p:nvPr>
            <p:ph type="dt" sz="half" idx="10"/>
          </p:nvPr>
        </p:nvSpPr>
        <p:spPr>
          <a:xfrm>
            <a:off x="7209536" y="6355080"/>
            <a:ext cx="3048000" cy="36576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BB22BF41-9245-E84D-99B0-C150039F09A3}" type="datetimeFigureOut">
              <a:rPr lang="en-US" smtClean="0"/>
              <a:t>6/1/20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40000" y="6397824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400" kern="1200" dirty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rPr>
              <a:t>Web page:  aviral.lab.asu.edu</a:t>
            </a:r>
          </a:p>
        </p:txBody>
      </p:sp>
    </p:spTree>
    <p:extLst>
      <p:ext uri="{BB962C8B-B14F-4D97-AF65-F5344CB8AC3E}">
        <p14:creationId xmlns:p14="http://schemas.microsoft.com/office/powerpoint/2010/main" val="968317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aviral.lab.asu.ed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8200"/>
          </a:xfrm>
          <a:prstGeom prst="rect">
            <a:avLst/>
          </a:prstGeom>
        </p:spPr>
        <p:txBody>
          <a:bodyPr vert="horz" anchor="b" anchorCtr="0">
            <a:no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03201" y="990600"/>
            <a:ext cx="11696700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4"/>
            <a:ext cx="8295861" cy="3175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0" y="838200"/>
            <a:ext cx="12192000" cy="0"/>
          </a:xfrm>
          <a:prstGeom prst="line">
            <a:avLst/>
          </a:prstGeom>
          <a:noFill/>
          <a:ln w="63500" cap="flat" cmpd="sng" algn="ctr">
            <a:gradFill flip="none" rotWithShape="1">
              <a:gsLst>
                <a:gs pos="0">
                  <a:srgbClr val="0808C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1723136" cy="365760"/>
          </a:xfrm>
          <a:prstGeom prst="rect">
            <a:avLst/>
          </a:prstGeo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86E00D81-A243-204E-9897-44BD133A87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picture containing object, clock, screen, room&#10;&#10;Description automatically generated">
            <a:extLst>
              <a:ext uri="{FF2B5EF4-FFF2-40B4-BE49-F238E27FC236}">
                <a16:creationId xmlns:a16="http://schemas.microsoft.com/office/drawing/2014/main" id="{08BFDCC2-5E3C-F64F-A838-CACDA0738A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09128" y="5797598"/>
            <a:ext cx="3315392" cy="1044111"/>
          </a:xfrm>
          <a:prstGeom prst="rect">
            <a:avLst/>
          </a:prstGeom>
        </p:spPr>
      </p:pic>
      <p:sp>
        <p:nvSpPr>
          <p:cNvPr id="21" name="Date Placeholder 27">
            <a:extLst>
              <a:ext uri="{FF2B5EF4-FFF2-40B4-BE49-F238E27FC236}">
                <a16:creationId xmlns:a16="http://schemas.microsoft.com/office/drawing/2014/main" id="{301C601F-B298-1347-BC11-1F805E418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20050" y="6365810"/>
            <a:ext cx="2551899" cy="365760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>
                <a:hlinkClick r:id="rId14"/>
              </a:rPr>
              <a:t>http://aviral.lab.asu.edu/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9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b="1" kern="1200">
          <a:solidFill>
            <a:srgbClr val="00006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ndara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800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400" kern="1200">
          <a:solidFill>
            <a:srgbClr val="002060"/>
          </a:solidFill>
          <a:latin typeface="Candara" pitchFamily="34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400" kern="1200">
          <a:solidFill>
            <a:srgbClr val="006600"/>
          </a:solidFill>
          <a:latin typeface="Candara" pitchFamily="34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https://lh3.googleusercontent.com/F-N24YKpWPv7UAhlQG4RLhkEJS-FswzPYckpRrSqVfihPtupdBov3P88JAjRzDDBXY7xI_C2WNh72zdjH7D6bQS99c72wZVw2-KrUqFRw0D7F3sydNYU33GMB-GpMeu56PVLfCrH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https://lh3.googleusercontent.com/EETl9ckF-wBsEHWoWljsR25EzvMj0rwXXTiG-A8NZOdcwv1oFhofz7ot9gBnUQyLQM3KxXyS8ME3mKS2icC_qRKzCMc8hCCQsoA5RRKMaRdZ2CLeeBpjAtImFcDSJHbZowxNmXY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0C93-2D3C-2944-8D8E-E6F2A5DB74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Cooperative Driving of Connected Autonomous Vehicles using Responsibility Sensitive Safety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08AA6-9C7D-CE48-885A-93F4C8399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4200"/>
            <a:ext cx="9436100" cy="77795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300" b="1" dirty="0"/>
              <a:t>Harshith Allamsetti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300" dirty="0"/>
              <a:t>Thesis Defense – June 3</a:t>
            </a:r>
            <a:r>
              <a:rPr lang="en-US" sz="1300" baseline="30000" dirty="0"/>
              <a:t>rd</a:t>
            </a:r>
            <a:r>
              <a:rPr lang="en-US" sz="1300" dirty="0"/>
              <a:t>, 2020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1300" dirty="0"/>
              <a:t>Committee: Dr. Aviral Shrivastava, Dr. Arunabha Sen, Dr. Fengbo Ren </a:t>
            </a:r>
          </a:p>
          <a:p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83433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C248E-D97E-FC46-9C1D-E7B671D61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the previous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2539B-2C47-1746-959C-CAB9CEFDC28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6549" y="1007758"/>
            <a:ext cx="11348631" cy="4937760"/>
          </a:xfrm>
        </p:spPr>
        <p:txBody>
          <a:bodyPr/>
          <a:lstStyle/>
          <a:p>
            <a:r>
              <a:rPr lang="en-US" dirty="0"/>
              <a:t>The previous technique can only be applied to CAVs when they are having conflicts at the intersection.</a:t>
            </a:r>
          </a:p>
          <a:p>
            <a:r>
              <a:rPr lang="en-US" dirty="0"/>
              <a:t>Cannot be extended to city wide traffic management as CAVs do not have conflicts just at intersections.</a:t>
            </a:r>
          </a:p>
          <a:p>
            <a:r>
              <a:rPr lang="en-US" dirty="0"/>
              <a:t>Cannot be used to detect deadlocks when a CAV will have conflicts not just at intersections but also has conflicts on the same lane or at a merge scenario.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91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B4CF-2006-4E74-9ED4-7F4560971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74260-4A62-4560-B145-A446FDC973C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Performs Conflict resolution for CAVs</a:t>
            </a:r>
          </a:p>
          <a:p>
            <a:r>
              <a:rPr lang="en-US" dirty="0"/>
              <a:t>Provides point-to-point driving solution for CAVs.</a:t>
            </a:r>
          </a:p>
          <a:p>
            <a:r>
              <a:rPr lang="en-US" dirty="0"/>
              <a:t>Based on V2V communication for sharing information.</a:t>
            </a:r>
          </a:p>
          <a:p>
            <a:r>
              <a:rPr lang="en-US" dirty="0"/>
              <a:t>Ensures safety by extending Responsibility Sensitive Safety rules for CAVs and providing a unified safety rule for different driving scenarios.</a:t>
            </a:r>
          </a:p>
          <a:p>
            <a:r>
              <a:rPr lang="en-US" dirty="0"/>
              <a:t>Deadlock detection and resolution for CAVs at different driving scenarios.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485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359C-3DAD-3A47-9C44-12C74554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 to deadlock resolution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C7ADDCE-69BF-3B4E-BE4B-E7DD50919413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57507" y="1032691"/>
                <a:ext cx="11508922" cy="2223681"/>
              </a:xfrm>
            </p:spPr>
            <p:txBody>
              <a:bodyPr>
                <a:normAutofit fontScale="70000" lnSpcReduction="20000"/>
              </a:bodyPr>
              <a:lstStyle/>
              <a:p>
                <a:pPr algn="just"/>
                <a:r>
                  <a:rPr lang="en-US" dirty="0"/>
                  <a:t>A Dependency graph is created.</a:t>
                </a:r>
              </a:p>
              <a:p>
                <a:pPr lvl="1" algn="just"/>
                <a:r>
                  <a:rPr lang="en-US" dirty="0"/>
                  <a:t>Nodes are given as 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&gt;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represents the conflict zone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represents the ID of the vehicle.</a:t>
                </a:r>
              </a:p>
              <a:p>
                <a:pPr lvl="1" algn="just"/>
                <a:r>
                  <a:rPr lang="en-US" dirty="0"/>
                  <a:t>There are two types of edges</a:t>
                </a:r>
              </a:p>
              <a:p>
                <a:pPr lvl="2" algn="just"/>
                <a:r>
                  <a:rPr lang="en-US" dirty="0"/>
                  <a:t>Type 1 directed edge exists from node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&gt; to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&gt;, if the vehicle </a:t>
                </a:r>
                <a:r>
                  <a:rPr lang="en-US" dirty="0" err="1"/>
                  <a:t>V</a:t>
                </a:r>
                <a:r>
                  <a:rPr lang="en-US" sz="2300" baseline="-25000" dirty="0" err="1"/>
                  <a:t>j</a:t>
                </a:r>
                <a:r>
                  <a:rPr lang="en-US" dirty="0"/>
                  <a:t> moves from zone C</a:t>
                </a:r>
                <a:r>
                  <a:rPr lang="en-US" baseline="-25000" dirty="0"/>
                  <a:t>i</a:t>
                </a:r>
                <a:r>
                  <a:rPr lang="en-US" dirty="0"/>
                  <a:t> to C</a:t>
                </a:r>
                <a:r>
                  <a:rPr lang="en-US" baseline="-25000" dirty="0"/>
                  <a:t>k</a:t>
                </a:r>
                <a:r>
                  <a:rPr lang="en-US" dirty="0"/>
                  <a:t>.</a:t>
                </a:r>
              </a:p>
              <a:p>
                <a:pPr lvl="3" algn="just"/>
                <a:r>
                  <a:rPr lang="en-US" dirty="0"/>
                  <a:t>This represents a car moving from one conflict zone to another.</a:t>
                </a:r>
              </a:p>
              <a:p>
                <a:pPr lvl="2" algn="just"/>
                <a:r>
                  <a:rPr lang="en-US" dirty="0"/>
                  <a:t>Type 2 directed edge exists from node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&gt; to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&gt;, if the vehicle 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k</a:t>
                </a:r>
                <a:r>
                  <a:rPr lang="en-US" baseline="-25000" dirty="0"/>
                  <a:t> </a:t>
                </a:r>
                <a:r>
                  <a:rPr lang="en-US" dirty="0"/>
                  <a:t>comes before vehicle 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j</a:t>
                </a:r>
                <a:r>
                  <a:rPr lang="en-US" baseline="-25000" dirty="0"/>
                  <a:t> </a:t>
                </a:r>
                <a:r>
                  <a:rPr lang="en-US" dirty="0"/>
                  <a:t>at zone C</a:t>
                </a:r>
                <a:r>
                  <a:rPr lang="en-US" baseline="-25000" dirty="0"/>
                  <a:t>i</a:t>
                </a:r>
              </a:p>
              <a:p>
                <a:pPr lvl="3" algn="just"/>
                <a:r>
                  <a:rPr lang="en-US" dirty="0"/>
                  <a:t>This represents a car yielding to another one at a conflict zone.</a:t>
                </a:r>
              </a:p>
              <a:p>
                <a:pPr algn="just"/>
                <a:endParaRPr lang="en-US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C7ADDCE-69BF-3B4E-BE4B-E7DD509194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57507" y="1032691"/>
                <a:ext cx="11508922" cy="2223681"/>
              </a:xfrm>
              <a:blipFill>
                <a:blip r:embed="rId2"/>
                <a:stretch>
                  <a:fillRect l="-110" t="-3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79C7FB2F-9E41-D848-B81F-99E350A94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284" y="3601627"/>
            <a:ext cx="5486400" cy="1968500"/>
          </a:xfrm>
          <a:prstGeom prst="rect">
            <a:avLst/>
          </a:prstGeom>
        </p:spPr>
      </p:pic>
      <p:pic>
        <p:nvPicPr>
          <p:cNvPr id="7" name="Picture 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9A60E640-41C9-B54E-B891-C69AE5D2F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16" y="3965367"/>
            <a:ext cx="5193401" cy="126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7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71BEC-6E92-0745-B320-E9448A704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 to deadlock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11D15-0597-FD4E-B977-FEFBAB2DEA1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6550" y="1007759"/>
            <a:ext cx="11391162" cy="1012954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/>
              <a:t>The resulting graph is Partially Conflict Graph(PCG) which is then combined, so that the Complete Conflict Graph(CCG) is constructed by each vehicle.</a:t>
            </a:r>
          </a:p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849433-D555-CE46-9379-C1C84EBC0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248" y="2348604"/>
            <a:ext cx="5247644" cy="3653308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8FF6EFB-2E5D-6944-8455-F5161A8A4EFD}"/>
              </a:ext>
            </a:extLst>
          </p:cNvPr>
          <p:cNvSpPr/>
          <p:nvPr/>
        </p:nvSpPr>
        <p:spPr>
          <a:xfrm>
            <a:off x="6941664" y="3214681"/>
            <a:ext cx="457200" cy="457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EA446FB-BE46-7040-98CC-864A46B54960}"/>
              </a:ext>
            </a:extLst>
          </p:cNvPr>
          <p:cNvSpPr/>
          <p:nvPr/>
        </p:nvSpPr>
        <p:spPr>
          <a:xfrm>
            <a:off x="7831884" y="3214681"/>
            <a:ext cx="457200" cy="457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4EB4DC4-6756-E34C-9961-9C5D18F6BC26}"/>
              </a:ext>
            </a:extLst>
          </p:cNvPr>
          <p:cNvCxnSpPr>
            <a:stCxn id="29" idx="2"/>
          </p:cNvCxnSpPr>
          <p:nvPr/>
        </p:nvCxnSpPr>
        <p:spPr>
          <a:xfrm flipH="1">
            <a:off x="7398864" y="3443281"/>
            <a:ext cx="433020" cy="0"/>
          </a:xfrm>
          <a:prstGeom prst="straightConnector1">
            <a:avLst/>
          </a:prstGeom>
          <a:ln w="34925" cmpd="dbl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744D29C-1EA6-734B-8876-4950449BC936}"/>
              </a:ext>
            </a:extLst>
          </p:cNvPr>
          <p:cNvSpPr txBox="1"/>
          <p:nvPr/>
        </p:nvSpPr>
        <p:spPr>
          <a:xfrm>
            <a:off x="3684961" y="3845195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30705F-70D4-EE4A-9D95-72B434600AF0}"/>
              </a:ext>
            </a:extLst>
          </p:cNvPr>
          <p:cNvSpPr txBox="1"/>
          <p:nvPr/>
        </p:nvSpPr>
        <p:spPr>
          <a:xfrm>
            <a:off x="8011869" y="3738460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268F0F-32DA-7E4C-A01C-AFB68939BC94}"/>
              </a:ext>
            </a:extLst>
          </p:cNvPr>
          <p:cNvSpPr txBox="1"/>
          <p:nvPr/>
        </p:nvSpPr>
        <p:spPr>
          <a:xfrm>
            <a:off x="5693071" y="1992385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(3)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1BB98C-4F66-254C-8B5F-3E3456CDDB4D}"/>
              </a:ext>
            </a:extLst>
          </p:cNvPr>
          <p:cNvSpPr txBox="1"/>
          <p:nvPr/>
        </p:nvSpPr>
        <p:spPr>
          <a:xfrm>
            <a:off x="6952354" y="3247039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(3)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6B93FB-ACFA-7640-BDE3-5A6C3DD78690}"/>
              </a:ext>
            </a:extLst>
          </p:cNvPr>
          <p:cNvSpPr txBox="1"/>
          <p:nvPr/>
        </p:nvSpPr>
        <p:spPr>
          <a:xfrm>
            <a:off x="7826240" y="3242347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(2)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D4D672C-300C-C442-976A-EAC5A1FCE976}"/>
              </a:ext>
            </a:extLst>
          </p:cNvPr>
          <p:cNvCxnSpPr/>
          <p:nvPr/>
        </p:nvCxnSpPr>
        <p:spPr>
          <a:xfrm flipH="1">
            <a:off x="4420271" y="2503256"/>
            <a:ext cx="433020" cy="0"/>
          </a:xfrm>
          <a:prstGeom prst="straightConnector1">
            <a:avLst/>
          </a:prstGeom>
          <a:ln w="34925" cmpd="dbl">
            <a:solidFill>
              <a:srgbClr val="FF00E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BFFD4B0-4EDB-EC44-897C-B225B3D9A1EE}"/>
              </a:ext>
            </a:extLst>
          </p:cNvPr>
          <p:cNvSpPr txBox="1"/>
          <p:nvPr/>
        </p:nvSpPr>
        <p:spPr>
          <a:xfrm>
            <a:off x="4011068" y="2300888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EF"/>
                </a:solidFill>
              </a:rPr>
              <a:t>(3)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772D7E-4A16-D644-97F7-E49CB5942FD5}"/>
              </a:ext>
            </a:extLst>
          </p:cNvPr>
          <p:cNvSpPr txBox="1"/>
          <p:nvPr/>
        </p:nvSpPr>
        <p:spPr>
          <a:xfrm>
            <a:off x="4848246" y="2326885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EF"/>
                </a:solidFill>
              </a:rPr>
              <a:t>(2)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AD91C46-64E8-9941-86EB-6FEC0362DD06}"/>
              </a:ext>
            </a:extLst>
          </p:cNvPr>
          <p:cNvSpPr/>
          <p:nvPr/>
        </p:nvSpPr>
        <p:spPr>
          <a:xfrm>
            <a:off x="4017311" y="2282951"/>
            <a:ext cx="457200" cy="457200"/>
          </a:xfrm>
          <a:prstGeom prst="ellipse">
            <a:avLst/>
          </a:prstGeom>
          <a:noFill/>
          <a:ln>
            <a:solidFill>
              <a:srgbClr val="FF00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6978614-F54D-2A4F-A49F-CB378CAEEAEC}"/>
              </a:ext>
            </a:extLst>
          </p:cNvPr>
          <p:cNvSpPr/>
          <p:nvPr/>
        </p:nvSpPr>
        <p:spPr>
          <a:xfrm>
            <a:off x="4853291" y="2295087"/>
            <a:ext cx="457200" cy="457200"/>
          </a:xfrm>
          <a:prstGeom prst="ellipse">
            <a:avLst/>
          </a:prstGeom>
          <a:noFill/>
          <a:ln>
            <a:solidFill>
              <a:srgbClr val="FF00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CC56533-3FB6-BF4D-AA9E-E339B293199D}"/>
              </a:ext>
            </a:extLst>
          </p:cNvPr>
          <p:cNvSpPr txBox="1"/>
          <p:nvPr/>
        </p:nvSpPr>
        <p:spPr>
          <a:xfrm>
            <a:off x="5090907" y="4672198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(1)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A93E8DC-951F-A94F-BC5F-683F3CAFA1D5}"/>
              </a:ext>
            </a:extLst>
          </p:cNvPr>
          <p:cNvSpPr/>
          <p:nvPr/>
        </p:nvSpPr>
        <p:spPr>
          <a:xfrm>
            <a:off x="5073258" y="4639733"/>
            <a:ext cx="4572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FD6E793-E91E-0543-BF05-B1D7AD88D862}"/>
              </a:ext>
            </a:extLst>
          </p:cNvPr>
          <p:cNvSpPr txBox="1"/>
          <p:nvPr/>
        </p:nvSpPr>
        <p:spPr>
          <a:xfrm>
            <a:off x="4154565" y="4678042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(2)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6D8A822-4D39-A549-8879-E0A0EDD1D0AD}"/>
              </a:ext>
            </a:extLst>
          </p:cNvPr>
          <p:cNvSpPr/>
          <p:nvPr/>
        </p:nvSpPr>
        <p:spPr>
          <a:xfrm>
            <a:off x="4154447" y="4646407"/>
            <a:ext cx="4572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599117-FF7A-0846-B074-EC459867C90C}"/>
              </a:ext>
            </a:extLst>
          </p:cNvPr>
          <p:cNvSpPr txBox="1"/>
          <p:nvPr/>
        </p:nvSpPr>
        <p:spPr>
          <a:xfrm>
            <a:off x="4466903" y="5501257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(3)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9DEDC6D-94D5-8548-8D63-DD11C1D5449E}"/>
              </a:ext>
            </a:extLst>
          </p:cNvPr>
          <p:cNvSpPr/>
          <p:nvPr/>
        </p:nvSpPr>
        <p:spPr>
          <a:xfrm>
            <a:off x="4469725" y="5472978"/>
            <a:ext cx="4572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E863639-179E-F646-B5C2-8A137EBA7A42}"/>
              </a:ext>
            </a:extLst>
          </p:cNvPr>
          <p:cNvCxnSpPr>
            <a:cxnSpLocks/>
          </p:cNvCxnSpPr>
          <p:nvPr/>
        </p:nvCxnSpPr>
        <p:spPr>
          <a:xfrm flipV="1">
            <a:off x="4763466" y="5064369"/>
            <a:ext cx="495449" cy="408609"/>
          </a:xfrm>
          <a:prstGeom prst="straightConnector1">
            <a:avLst/>
          </a:prstGeom>
          <a:ln w="34925" cmpd="dbl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9BE5545-4621-D747-B42E-5B18AB4CC183}"/>
              </a:ext>
            </a:extLst>
          </p:cNvPr>
          <p:cNvCxnSpPr>
            <a:cxnSpLocks/>
          </p:cNvCxnSpPr>
          <p:nvPr/>
        </p:nvCxnSpPr>
        <p:spPr>
          <a:xfrm flipH="1" flipV="1">
            <a:off x="4595170" y="4875007"/>
            <a:ext cx="441458" cy="9214"/>
          </a:xfrm>
          <a:prstGeom prst="straightConnector1">
            <a:avLst/>
          </a:prstGeom>
          <a:ln w="34925" cmpd="dbl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833E50D6-8D94-9A4B-B2F3-1BA4202B5E8F}"/>
              </a:ext>
            </a:extLst>
          </p:cNvPr>
          <p:cNvSpPr/>
          <p:nvPr/>
        </p:nvSpPr>
        <p:spPr>
          <a:xfrm>
            <a:off x="8705770" y="3243569"/>
            <a:ext cx="457200" cy="457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817FEA-BBC7-4D48-9682-4DD81E5C9B2F}"/>
              </a:ext>
            </a:extLst>
          </p:cNvPr>
          <p:cNvSpPr txBox="1"/>
          <p:nvPr/>
        </p:nvSpPr>
        <p:spPr>
          <a:xfrm>
            <a:off x="8708698" y="3275718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(1)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B42FDB0-2529-9242-9AD9-836489F1FECF}"/>
              </a:ext>
            </a:extLst>
          </p:cNvPr>
          <p:cNvCxnSpPr/>
          <p:nvPr/>
        </p:nvCxnSpPr>
        <p:spPr>
          <a:xfrm flipH="1">
            <a:off x="8289084" y="3460384"/>
            <a:ext cx="433020" cy="0"/>
          </a:xfrm>
          <a:prstGeom prst="straightConnector1">
            <a:avLst/>
          </a:prstGeom>
          <a:ln w="34925" cmpd="dbl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00E626D-ED01-1A46-8941-2A5F4659553F}"/>
              </a:ext>
            </a:extLst>
          </p:cNvPr>
          <p:cNvSpPr txBox="1"/>
          <p:nvPr/>
        </p:nvSpPr>
        <p:spPr>
          <a:xfrm>
            <a:off x="3168845" y="2316756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EF"/>
                </a:solidFill>
              </a:rPr>
              <a:t>(1)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FB4A859-D52C-604E-850E-D15B098BEF45}"/>
              </a:ext>
            </a:extLst>
          </p:cNvPr>
          <p:cNvSpPr/>
          <p:nvPr/>
        </p:nvSpPr>
        <p:spPr>
          <a:xfrm>
            <a:off x="3181331" y="2274656"/>
            <a:ext cx="457200" cy="457200"/>
          </a:xfrm>
          <a:prstGeom prst="ellipse">
            <a:avLst/>
          </a:prstGeom>
          <a:noFill/>
          <a:ln>
            <a:solidFill>
              <a:srgbClr val="FF00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D1B3980-1164-DA4F-8B18-5CC1D2CA1D1A}"/>
              </a:ext>
            </a:extLst>
          </p:cNvPr>
          <p:cNvCxnSpPr/>
          <p:nvPr/>
        </p:nvCxnSpPr>
        <p:spPr>
          <a:xfrm flipH="1">
            <a:off x="3590762" y="2501422"/>
            <a:ext cx="433020" cy="0"/>
          </a:xfrm>
          <a:prstGeom prst="straightConnector1">
            <a:avLst/>
          </a:prstGeom>
          <a:ln w="34925" cmpd="dbl">
            <a:solidFill>
              <a:srgbClr val="FF00E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F4498BF-CE86-6045-8065-729D5C7D348C}"/>
              </a:ext>
            </a:extLst>
          </p:cNvPr>
          <p:cNvSpPr txBox="1"/>
          <p:nvPr/>
        </p:nvSpPr>
        <p:spPr>
          <a:xfrm>
            <a:off x="1583810" y="2382955"/>
            <a:ext cx="1575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EF"/>
                </a:solidFill>
              </a:rPr>
              <a:t>C4: 5s, C1: 7s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34F947-EF17-EB49-A8A5-A69359034362}"/>
              </a:ext>
            </a:extLst>
          </p:cNvPr>
          <p:cNvSpPr txBox="1"/>
          <p:nvPr/>
        </p:nvSpPr>
        <p:spPr>
          <a:xfrm>
            <a:off x="7043812" y="2438050"/>
            <a:ext cx="165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C3:6s , C4: 8s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A2D17E-96C6-6244-AB9D-D04C4F48D719}"/>
              </a:ext>
            </a:extLst>
          </p:cNvPr>
          <p:cNvSpPr txBox="1"/>
          <p:nvPr/>
        </p:nvSpPr>
        <p:spPr>
          <a:xfrm>
            <a:off x="3215441" y="5222100"/>
            <a:ext cx="1570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C1: 6s, C3: 9s </a:t>
            </a:r>
          </a:p>
          <a:p>
            <a:r>
              <a:rPr lang="en-US" dirty="0">
                <a:solidFill>
                  <a:srgbClr val="C00000"/>
                </a:solidFill>
              </a:rPr>
              <a:t>C5: 2s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6A89B-3D24-384F-94D0-C6F1E29973B9}"/>
              </a:ext>
            </a:extLst>
          </p:cNvPr>
          <p:cNvSpPr txBox="1"/>
          <p:nvPr/>
        </p:nvSpPr>
        <p:spPr>
          <a:xfrm>
            <a:off x="3020459" y="3125938"/>
            <a:ext cx="22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EF"/>
                </a:solidFill>
              </a:rPr>
              <a:t>PCG of pink CAV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4519F9-D41A-8C4D-8894-86989B91BDBB}"/>
              </a:ext>
            </a:extLst>
          </p:cNvPr>
          <p:cNvSpPr txBox="1"/>
          <p:nvPr/>
        </p:nvSpPr>
        <p:spPr>
          <a:xfrm>
            <a:off x="3964729" y="5988799"/>
            <a:ext cx="22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PCG of red CAV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A94C02-5075-1846-BEDB-226C00E5DCD4}"/>
              </a:ext>
            </a:extLst>
          </p:cNvPr>
          <p:cNvSpPr txBox="1"/>
          <p:nvPr/>
        </p:nvSpPr>
        <p:spPr>
          <a:xfrm>
            <a:off x="6988956" y="2821988"/>
            <a:ext cx="22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PCG of blue CAV</a:t>
            </a:r>
          </a:p>
        </p:txBody>
      </p:sp>
      <p:sp>
        <p:nvSpPr>
          <p:cNvPr id="9" name="Diagonal Stripe 8">
            <a:extLst>
              <a:ext uri="{FF2B5EF4-FFF2-40B4-BE49-F238E27FC236}">
                <a16:creationId xmlns:a16="http://schemas.microsoft.com/office/drawing/2014/main" id="{1589C1C5-49EF-8946-B5DA-5BCAB5AFFECB}"/>
              </a:ext>
            </a:extLst>
          </p:cNvPr>
          <p:cNvSpPr/>
          <p:nvPr/>
        </p:nvSpPr>
        <p:spPr>
          <a:xfrm>
            <a:off x="2512734" y="4522366"/>
            <a:ext cx="1380452" cy="1317300"/>
          </a:xfrm>
          <a:prstGeom prst="diagStrip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54E02E-F1BA-5249-9417-9D56DAC83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9288">
            <a:off x="2643822" y="4945558"/>
            <a:ext cx="637172" cy="31609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C018523-798E-B646-A5DE-818382BB1981}"/>
              </a:ext>
            </a:extLst>
          </p:cNvPr>
          <p:cNvSpPr txBox="1"/>
          <p:nvPr/>
        </p:nvSpPr>
        <p:spPr>
          <a:xfrm>
            <a:off x="2486227" y="5294543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(4)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EA23619-1DE5-2049-AFC1-0AFE484207DC}"/>
              </a:ext>
            </a:extLst>
          </p:cNvPr>
          <p:cNvSpPr/>
          <p:nvPr/>
        </p:nvSpPr>
        <p:spPr>
          <a:xfrm>
            <a:off x="5105409" y="5472978"/>
            <a:ext cx="4572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4CCC60A-B8C1-6B45-898B-F29431AB6F16}"/>
              </a:ext>
            </a:extLst>
          </p:cNvPr>
          <p:cNvSpPr txBox="1"/>
          <p:nvPr/>
        </p:nvSpPr>
        <p:spPr>
          <a:xfrm>
            <a:off x="5093738" y="5505043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(4)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7D275A9-A39A-FE46-9361-B68513FC6231}"/>
              </a:ext>
            </a:extLst>
          </p:cNvPr>
          <p:cNvCxnSpPr>
            <a:cxnSpLocks/>
            <a:stCxn id="75" idx="0"/>
          </p:cNvCxnSpPr>
          <p:nvPr/>
        </p:nvCxnSpPr>
        <p:spPr>
          <a:xfrm flipH="1" flipV="1">
            <a:off x="5323149" y="5087198"/>
            <a:ext cx="10860" cy="385780"/>
          </a:xfrm>
          <a:prstGeom prst="straightConnector1">
            <a:avLst/>
          </a:prstGeom>
          <a:ln w="34925" cmpd="dbl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F75BAFD-37C8-A64B-8570-F4CC4BD2A502}"/>
              </a:ext>
            </a:extLst>
          </p:cNvPr>
          <p:cNvCxnSpPr/>
          <p:nvPr/>
        </p:nvCxnSpPr>
        <p:spPr>
          <a:xfrm flipV="1">
            <a:off x="8827911" y="4100194"/>
            <a:ext cx="925689" cy="7598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C5AA5D6B-30A2-5E41-A8C6-AF35EF22504F}"/>
              </a:ext>
            </a:extLst>
          </p:cNvPr>
          <p:cNvSpPr/>
          <p:nvPr/>
        </p:nvSpPr>
        <p:spPr>
          <a:xfrm>
            <a:off x="9774582" y="3290475"/>
            <a:ext cx="1704622" cy="221078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D228253-B113-0E4C-82CE-A14CCAE354CD}"/>
              </a:ext>
            </a:extLst>
          </p:cNvPr>
          <p:cNvSpPr/>
          <p:nvPr/>
        </p:nvSpPr>
        <p:spPr>
          <a:xfrm>
            <a:off x="10867592" y="424646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742A21E-04A2-BE4E-B2E6-EF53F4378378}"/>
              </a:ext>
            </a:extLst>
          </p:cNvPr>
          <p:cNvSpPr txBox="1"/>
          <p:nvPr/>
        </p:nvSpPr>
        <p:spPr>
          <a:xfrm>
            <a:off x="10864770" y="4284089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D43BDB6-5DF0-B845-BBE5-78517DEF156A}"/>
              </a:ext>
            </a:extLst>
          </p:cNvPr>
          <p:cNvSpPr/>
          <p:nvPr/>
        </p:nvSpPr>
        <p:spPr>
          <a:xfrm>
            <a:off x="10373791" y="338805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0E76C60-B698-0E4F-9C77-71348BECBEA3}"/>
              </a:ext>
            </a:extLst>
          </p:cNvPr>
          <p:cNvSpPr txBox="1"/>
          <p:nvPr/>
        </p:nvSpPr>
        <p:spPr>
          <a:xfrm>
            <a:off x="10370969" y="3414391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(3)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0FA0715-FB0B-424C-A016-62F3BC2C82EA}"/>
              </a:ext>
            </a:extLst>
          </p:cNvPr>
          <p:cNvSpPr/>
          <p:nvPr/>
        </p:nvSpPr>
        <p:spPr>
          <a:xfrm>
            <a:off x="9936347" y="424646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2E36623-847C-3149-A751-6432DEC77EB2}"/>
              </a:ext>
            </a:extLst>
          </p:cNvPr>
          <p:cNvSpPr txBox="1"/>
          <p:nvPr/>
        </p:nvSpPr>
        <p:spPr>
          <a:xfrm>
            <a:off x="9933525" y="4272800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5B2C387-E7A6-5A4B-9513-D45CE7762FDE}"/>
              </a:ext>
            </a:extLst>
          </p:cNvPr>
          <p:cNvCxnSpPr>
            <a:cxnSpLocks/>
          </p:cNvCxnSpPr>
          <p:nvPr/>
        </p:nvCxnSpPr>
        <p:spPr>
          <a:xfrm flipH="1" flipV="1">
            <a:off x="10718573" y="3805205"/>
            <a:ext cx="321262" cy="428640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51A1E74-37EF-A249-B66E-20F4C7FE920B}"/>
              </a:ext>
            </a:extLst>
          </p:cNvPr>
          <p:cNvCxnSpPr>
            <a:cxnSpLocks/>
            <a:endCxn id="68" idx="1"/>
          </p:cNvCxnSpPr>
          <p:nvPr/>
        </p:nvCxnSpPr>
        <p:spPr>
          <a:xfrm flipV="1">
            <a:off x="10399191" y="4468755"/>
            <a:ext cx="465579" cy="11290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ADC8DE-AC27-DE45-B480-BAB2947FE643}"/>
              </a:ext>
            </a:extLst>
          </p:cNvPr>
          <p:cNvCxnSpPr>
            <a:cxnSpLocks/>
            <a:stCxn id="69" idx="3"/>
            <a:endCxn id="71" idx="0"/>
          </p:cNvCxnSpPr>
          <p:nvPr/>
        </p:nvCxnSpPr>
        <p:spPr>
          <a:xfrm flipH="1">
            <a:off x="10164947" y="3778301"/>
            <a:ext cx="275799" cy="468164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12039B2-64F6-5449-8FAF-F4DAE860B8F5}"/>
              </a:ext>
            </a:extLst>
          </p:cNvPr>
          <p:cNvSpPr txBox="1"/>
          <p:nvPr/>
        </p:nvSpPr>
        <p:spPr>
          <a:xfrm>
            <a:off x="9542205" y="2405799"/>
            <a:ext cx="22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Constructed CCG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DF3E659-12AF-FD4B-B98D-5528DB33A9E5}"/>
              </a:ext>
            </a:extLst>
          </p:cNvPr>
          <p:cNvSpPr/>
          <p:nvPr/>
        </p:nvSpPr>
        <p:spPr>
          <a:xfrm>
            <a:off x="9924570" y="500019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CE7BDF1-AADC-A94A-9E63-2208E690A5C3}"/>
              </a:ext>
            </a:extLst>
          </p:cNvPr>
          <p:cNvSpPr txBox="1"/>
          <p:nvPr/>
        </p:nvSpPr>
        <p:spPr>
          <a:xfrm>
            <a:off x="9930703" y="5037434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(4)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F202654-CE94-1B40-8727-20E2FF35C4D9}"/>
              </a:ext>
            </a:extLst>
          </p:cNvPr>
          <p:cNvCxnSpPr>
            <a:cxnSpLocks/>
            <a:stCxn id="85" idx="0"/>
          </p:cNvCxnSpPr>
          <p:nvPr/>
        </p:nvCxnSpPr>
        <p:spPr>
          <a:xfrm flipV="1">
            <a:off x="10153170" y="4678042"/>
            <a:ext cx="8955" cy="322148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8896C73A-955F-9549-AEEA-20B703BF57CE}"/>
              </a:ext>
            </a:extLst>
          </p:cNvPr>
          <p:cNvSpPr/>
          <p:nvPr/>
        </p:nvSpPr>
        <p:spPr>
          <a:xfrm>
            <a:off x="3680618" y="4168596"/>
            <a:ext cx="336706" cy="314591"/>
          </a:xfrm>
          <a:prstGeom prst="rect">
            <a:avLst/>
          </a:prstGeom>
          <a:solidFill>
            <a:schemeClr val="accent5">
              <a:lumMod val="50000"/>
              <a:alpha val="5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BF1398B-916E-8449-86C4-E77FA64E804E}"/>
              </a:ext>
            </a:extLst>
          </p:cNvPr>
          <p:cNvSpPr txBox="1"/>
          <p:nvPr/>
        </p:nvSpPr>
        <p:spPr>
          <a:xfrm>
            <a:off x="3705594" y="4255016"/>
            <a:ext cx="3501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A7DE7A-BFF3-9F40-8AAD-E9C3AB55C060}"/>
              </a:ext>
            </a:extLst>
          </p:cNvPr>
          <p:cNvCxnSpPr>
            <a:cxnSpLocks/>
          </p:cNvCxnSpPr>
          <p:nvPr/>
        </p:nvCxnSpPr>
        <p:spPr>
          <a:xfrm flipV="1">
            <a:off x="3241272" y="4297475"/>
            <a:ext cx="542144" cy="573721"/>
          </a:xfrm>
          <a:prstGeom prst="line">
            <a:avLst/>
          </a:prstGeom>
          <a:ln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D389A664-9B9A-E14B-BD13-546C377C1883}"/>
              </a:ext>
            </a:extLst>
          </p:cNvPr>
          <p:cNvSpPr/>
          <p:nvPr/>
        </p:nvSpPr>
        <p:spPr>
          <a:xfrm>
            <a:off x="1609996" y="4858598"/>
            <a:ext cx="457200" cy="457200"/>
          </a:xfrm>
          <a:prstGeom prst="ellipse">
            <a:avLst/>
          </a:pr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A7805A-B4E3-674A-8A10-E2986CEAC24E}"/>
              </a:ext>
            </a:extLst>
          </p:cNvPr>
          <p:cNvSpPr txBox="1"/>
          <p:nvPr/>
        </p:nvSpPr>
        <p:spPr>
          <a:xfrm>
            <a:off x="1607174" y="4895326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300"/>
                </a:solidFill>
              </a:rPr>
              <a:t>(4)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A21D5DD-7354-924B-AC46-DA9897936C4C}"/>
              </a:ext>
            </a:extLst>
          </p:cNvPr>
          <p:cNvSpPr/>
          <p:nvPr/>
        </p:nvSpPr>
        <p:spPr>
          <a:xfrm>
            <a:off x="1613830" y="5638742"/>
            <a:ext cx="457200" cy="457200"/>
          </a:xfrm>
          <a:prstGeom prst="ellipse">
            <a:avLst/>
          </a:prstGeom>
          <a:noFill/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10E26A2-C9F2-4743-AC70-2A2CF021A481}"/>
              </a:ext>
            </a:extLst>
          </p:cNvPr>
          <p:cNvSpPr txBox="1"/>
          <p:nvPr/>
        </p:nvSpPr>
        <p:spPr>
          <a:xfrm>
            <a:off x="1611008" y="5675470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300"/>
                </a:solidFill>
              </a:rPr>
              <a:t>(1)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4C3DC1C-7A2C-C948-948A-2A44AE96E60C}"/>
              </a:ext>
            </a:extLst>
          </p:cNvPr>
          <p:cNvCxnSpPr>
            <a:cxnSpLocks/>
            <a:endCxn id="81" idx="0"/>
          </p:cNvCxnSpPr>
          <p:nvPr/>
        </p:nvCxnSpPr>
        <p:spPr>
          <a:xfrm>
            <a:off x="1838596" y="5320669"/>
            <a:ext cx="3834" cy="318073"/>
          </a:xfrm>
          <a:prstGeom prst="straightConnector1">
            <a:avLst/>
          </a:prstGeom>
          <a:ln w="34925" cmpd="dbl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304AF3FE-E047-0441-801E-66385E742885}"/>
              </a:ext>
            </a:extLst>
          </p:cNvPr>
          <p:cNvSpPr txBox="1"/>
          <p:nvPr/>
        </p:nvSpPr>
        <p:spPr>
          <a:xfrm>
            <a:off x="126275" y="4505675"/>
            <a:ext cx="222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300"/>
                </a:solidFill>
              </a:rPr>
              <a:t>PCG of orange CAV</a:t>
            </a:r>
          </a:p>
        </p:txBody>
      </p:sp>
    </p:spTree>
    <p:extLst>
      <p:ext uri="{BB962C8B-B14F-4D97-AF65-F5344CB8AC3E}">
        <p14:creationId xmlns:p14="http://schemas.microsoft.com/office/powerpoint/2010/main" val="2710260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E791E-982F-3141-AE6F-EF40E8315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 to deadlock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0E97C-FD3E-B340-95FD-02A57F0E481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6550" y="1007758"/>
            <a:ext cx="11166828" cy="194941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If a cycle exists, a deadlock is detected, and a score is computed in order to remove the cycles.</a:t>
            </a:r>
          </a:p>
          <a:p>
            <a:pPr algn="just"/>
            <a:r>
              <a:rPr lang="en-US" dirty="0"/>
              <a:t>The outgoing edges from the nodes with least score is removed and process is repeated until all the cycles are removed. 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78BE2-3A41-7343-8E71-CC6E36CCF68C}"/>
              </a:ext>
            </a:extLst>
          </p:cNvPr>
          <p:cNvSpPr txBox="1"/>
          <p:nvPr/>
        </p:nvSpPr>
        <p:spPr>
          <a:xfrm>
            <a:off x="791736" y="4263678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Scores: (1) – (9+6+2)/3 = 5.33</a:t>
            </a:r>
          </a:p>
          <a:p>
            <a:r>
              <a:rPr lang="en-US" dirty="0"/>
              <a:t>           (2) – (8+6)/2 = 7</a:t>
            </a:r>
          </a:p>
          <a:p>
            <a:r>
              <a:rPr lang="en-US" dirty="0"/>
              <a:t>           (3) – (5+7)/2 = 6			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8AEB09E-CC3F-904B-A9AD-A20CDAD8595F}"/>
              </a:ext>
            </a:extLst>
          </p:cNvPr>
          <p:cNvCxnSpPr/>
          <p:nvPr/>
        </p:nvCxnSpPr>
        <p:spPr>
          <a:xfrm flipV="1">
            <a:off x="6978038" y="3900824"/>
            <a:ext cx="925689" cy="7598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513DD1-23F1-3C47-AB25-025677C6B5BD}"/>
                  </a:ext>
                </a:extLst>
              </p:cNvPr>
              <p:cNvSpPr txBox="1"/>
              <p:nvPr/>
            </p:nvSpPr>
            <p:spPr>
              <a:xfrm>
                <a:off x="956930" y="3182979"/>
                <a:ext cx="2286000" cy="754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𝑇𝑂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</a:rPr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0513DD1-23F1-3C47-AB25-025677C6B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30" y="3182979"/>
                <a:ext cx="2286000" cy="754502"/>
              </a:xfrm>
              <a:prstGeom prst="rect">
                <a:avLst/>
              </a:prstGeom>
              <a:blipFill>
                <a:blip r:embed="rId2"/>
                <a:stretch>
                  <a:fillRect l="-1105" t="-60000" b="-5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9B6E05FA-F4BF-3441-9BC0-25694E45082E}"/>
              </a:ext>
            </a:extLst>
          </p:cNvPr>
          <p:cNvSpPr/>
          <p:nvPr/>
        </p:nvSpPr>
        <p:spPr>
          <a:xfrm>
            <a:off x="4742367" y="3074248"/>
            <a:ext cx="1704622" cy="221078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AF0D5F8-2EC3-3A4F-AA31-E72C991BFD43}"/>
              </a:ext>
            </a:extLst>
          </p:cNvPr>
          <p:cNvSpPr/>
          <p:nvPr/>
        </p:nvSpPr>
        <p:spPr>
          <a:xfrm>
            <a:off x="5835377" y="403023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F88E1A-2A32-FA4B-985F-B8135C7F015A}"/>
              </a:ext>
            </a:extLst>
          </p:cNvPr>
          <p:cNvSpPr txBox="1"/>
          <p:nvPr/>
        </p:nvSpPr>
        <p:spPr>
          <a:xfrm>
            <a:off x="5832555" y="4067862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3FCD2C7-8267-6F45-BBD0-7075B7A6C3AF}"/>
              </a:ext>
            </a:extLst>
          </p:cNvPr>
          <p:cNvSpPr/>
          <p:nvPr/>
        </p:nvSpPr>
        <p:spPr>
          <a:xfrm>
            <a:off x="5341576" y="317182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98D173-62A2-8242-9637-A5A1F1512896}"/>
              </a:ext>
            </a:extLst>
          </p:cNvPr>
          <p:cNvSpPr txBox="1"/>
          <p:nvPr/>
        </p:nvSpPr>
        <p:spPr>
          <a:xfrm>
            <a:off x="5338754" y="3198164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(3)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BB0594-53C7-BC4D-9E4A-24421B15F8B6}"/>
              </a:ext>
            </a:extLst>
          </p:cNvPr>
          <p:cNvSpPr/>
          <p:nvPr/>
        </p:nvSpPr>
        <p:spPr>
          <a:xfrm>
            <a:off x="4904132" y="403023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0E77E3-3E7C-CC41-A353-7D424097C73A}"/>
              </a:ext>
            </a:extLst>
          </p:cNvPr>
          <p:cNvSpPr txBox="1"/>
          <p:nvPr/>
        </p:nvSpPr>
        <p:spPr>
          <a:xfrm>
            <a:off x="4901310" y="4056573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6CC7E25-102D-4D41-8212-8D740151BE89}"/>
              </a:ext>
            </a:extLst>
          </p:cNvPr>
          <p:cNvCxnSpPr>
            <a:cxnSpLocks/>
          </p:cNvCxnSpPr>
          <p:nvPr/>
        </p:nvCxnSpPr>
        <p:spPr>
          <a:xfrm flipH="1" flipV="1">
            <a:off x="5686358" y="3588978"/>
            <a:ext cx="321262" cy="428640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8B62F8B-8375-4E43-A051-9F9A01C18AD6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5366976" y="4252528"/>
            <a:ext cx="465579" cy="11290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9360CDA-A310-E945-9AA3-F68F34947FA2}"/>
              </a:ext>
            </a:extLst>
          </p:cNvPr>
          <p:cNvCxnSpPr>
            <a:cxnSpLocks/>
            <a:stCxn id="30" idx="3"/>
            <a:endCxn id="32" idx="0"/>
          </p:cNvCxnSpPr>
          <p:nvPr/>
        </p:nvCxnSpPr>
        <p:spPr>
          <a:xfrm flipH="1">
            <a:off x="5132732" y="3562074"/>
            <a:ext cx="275799" cy="468164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F9417B0C-FFA2-D442-8277-FDD0E88924A9}"/>
              </a:ext>
            </a:extLst>
          </p:cNvPr>
          <p:cNvSpPr/>
          <p:nvPr/>
        </p:nvSpPr>
        <p:spPr>
          <a:xfrm>
            <a:off x="4892355" y="478396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DCAC4C-CA61-1E46-B678-E1F864F7B9D6}"/>
              </a:ext>
            </a:extLst>
          </p:cNvPr>
          <p:cNvSpPr txBox="1"/>
          <p:nvPr/>
        </p:nvSpPr>
        <p:spPr>
          <a:xfrm>
            <a:off x="4898488" y="4821207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(4)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623AA7F-1737-5B49-B641-053B3777A0ED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5120955" y="4461815"/>
            <a:ext cx="8955" cy="322148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53947D7C-2672-0341-8A0B-6BF0078D2742}"/>
              </a:ext>
            </a:extLst>
          </p:cNvPr>
          <p:cNvSpPr/>
          <p:nvPr/>
        </p:nvSpPr>
        <p:spPr>
          <a:xfrm>
            <a:off x="8489839" y="2995489"/>
            <a:ext cx="1704622" cy="221078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0640987-5D4D-FE41-91C9-68FDE8E01CBD}"/>
              </a:ext>
            </a:extLst>
          </p:cNvPr>
          <p:cNvSpPr/>
          <p:nvPr/>
        </p:nvSpPr>
        <p:spPr>
          <a:xfrm>
            <a:off x="9582849" y="395147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96C6A3-69EC-134F-B5E6-403471998AF9}"/>
              </a:ext>
            </a:extLst>
          </p:cNvPr>
          <p:cNvSpPr txBox="1"/>
          <p:nvPr/>
        </p:nvSpPr>
        <p:spPr>
          <a:xfrm>
            <a:off x="9580027" y="3989103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(2)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DD4D43A-10EE-D64D-886E-723E81EC5A6F}"/>
              </a:ext>
            </a:extLst>
          </p:cNvPr>
          <p:cNvSpPr/>
          <p:nvPr/>
        </p:nvSpPr>
        <p:spPr>
          <a:xfrm>
            <a:off x="9089048" y="309307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6C16A0B-1E48-F54B-B7C1-4E2D64DE7D39}"/>
              </a:ext>
            </a:extLst>
          </p:cNvPr>
          <p:cNvSpPr txBox="1"/>
          <p:nvPr/>
        </p:nvSpPr>
        <p:spPr>
          <a:xfrm>
            <a:off x="9086226" y="3119405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(3)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AD3DF9A-2D52-BF45-A551-90E2AD8AEB0F}"/>
              </a:ext>
            </a:extLst>
          </p:cNvPr>
          <p:cNvSpPr/>
          <p:nvPr/>
        </p:nvSpPr>
        <p:spPr>
          <a:xfrm>
            <a:off x="8651604" y="395147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4C438F-9972-C849-A069-B6702AB6FC2C}"/>
              </a:ext>
            </a:extLst>
          </p:cNvPr>
          <p:cNvSpPr txBox="1"/>
          <p:nvPr/>
        </p:nvSpPr>
        <p:spPr>
          <a:xfrm>
            <a:off x="8648782" y="3977814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C10D4E5-7671-454F-B5C5-1BCE80CE5249}"/>
              </a:ext>
            </a:extLst>
          </p:cNvPr>
          <p:cNvCxnSpPr>
            <a:cxnSpLocks/>
          </p:cNvCxnSpPr>
          <p:nvPr/>
        </p:nvCxnSpPr>
        <p:spPr>
          <a:xfrm flipH="1" flipV="1">
            <a:off x="9433830" y="3510219"/>
            <a:ext cx="321262" cy="428640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E4052FC1-8DC7-754E-9F0C-90FC5DED8539}"/>
              </a:ext>
            </a:extLst>
          </p:cNvPr>
          <p:cNvSpPr/>
          <p:nvPr/>
        </p:nvSpPr>
        <p:spPr>
          <a:xfrm>
            <a:off x="8639827" y="470520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80AD80-9E92-6743-B49E-2546D1B9CEDF}"/>
              </a:ext>
            </a:extLst>
          </p:cNvPr>
          <p:cNvSpPr txBox="1"/>
          <p:nvPr/>
        </p:nvSpPr>
        <p:spPr>
          <a:xfrm>
            <a:off x="8645960" y="4742448"/>
            <a:ext cx="46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(4)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2B5B437-2954-2C4F-AA2F-2C5624EC3256}"/>
              </a:ext>
            </a:extLst>
          </p:cNvPr>
          <p:cNvCxnSpPr>
            <a:cxnSpLocks/>
            <a:stCxn id="63" idx="0"/>
          </p:cNvCxnSpPr>
          <p:nvPr/>
        </p:nvCxnSpPr>
        <p:spPr>
          <a:xfrm flipV="1">
            <a:off x="8868427" y="4383056"/>
            <a:ext cx="8955" cy="322148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E84CB10-8051-6546-A598-24F007B380A8}"/>
              </a:ext>
            </a:extLst>
          </p:cNvPr>
          <p:cNvCxnSpPr>
            <a:cxnSpLocks/>
          </p:cNvCxnSpPr>
          <p:nvPr/>
        </p:nvCxnSpPr>
        <p:spPr>
          <a:xfrm flipH="1">
            <a:off x="8868427" y="3481224"/>
            <a:ext cx="275799" cy="468164"/>
          </a:xfrm>
          <a:prstGeom prst="straightConnector1">
            <a:avLst/>
          </a:prstGeom>
          <a:ln w="34925" cmpd="dbl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959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5D0C-9FBE-4142-BAA5-5BC22661A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 resolution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CA10E-0124-FF4E-A7E7-4AD268E58FB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6550" y="1007758"/>
            <a:ext cx="5759450" cy="5084698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A deadlock situation is created at an intersection. All the CAVs are at the same distance from the intersection and have conflicts at the intersection.</a:t>
            </a:r>
          </a:p>
          <a:p>
            <a:pPr algn="just"/>
            <a:r>
              <a:rPr lang="en-US" dirty="0"/>
              <a:t>The blocked graph represents the velocity profile of the CAVs without deadlock resolution and the dotted graph represent the velocity profile of the CAVs with deadlock resolution.</a:t>
            </a:r>
          </a:p>
          <a:p>
            <a:pPr algn="just"/>
            <a:endParaRPr lang="en-US" dirty="0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7F22A2C1-BC17-8C44-96AE-0FA93A8974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979662" y="1127051"/>
            <a:ext cx="2195696" cy="1975833"/>
          </a:xfrm>
          <a:prstGeom prst="rect">
            <a:avLst/>
          </a:prstGeom>
        </p:spPr>
      </p:pic>
      <p:pic>
        <p:nvPicPr>
          <p:cNvPr id="5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5DEA4348-AEEE-F94C-808E-67EE1279672C}"/>
              </a:ext>
            </a:extLst>
          </p:cNvPr>
          <p:cNvPicPr>
            <a:picLocks noGrp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6833191" y="3599122"/>
            <a:ext cx="4944287" cy="1895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5599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8DB8B-5CE7-684B-8C5B-E49C37238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routing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A3FB1-5E53-3B49-9445-C30C8C56AAD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6550" y="1007758"/>
            <a:ext cx="4569987" cy="493776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Done using the global planner.</a:t>
            </a:r>
          </a:p>
          <a:p>
            <a:pPr algn="just"/>
            <a:r>
              <a:rPr lang="en-US" dirty="0"/>
              <a:t>Made of a directed map graph.</a:t>
            </a:r>
          </a:p>
          <a:p>
            <a:pPr algn="just"/>
            <a:r>
              <a:rPr lang="en-US" dirty="0"/>
              <a:t>Nodes are unique waypoints and edges represent the path between the waypoints.</a:t>
            </a:r>
          </a:p>
          <a:p>
            <a:pPr algn="just"/>
            <a:r>
              <a:rPr lang="en-US" dirty="0"/>
              <a:t>Uses the Dijkstra’s algorithm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6DADB37-D3E2-C64A-9998-AFAEA05C7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1005" y="196261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2" descr="A picture containing table, mirror&#10;&#10;Description automatically generated">
            <a:extLst>
              <a:ext uri="{FF2B5EF4-FFF2-40B4-BE49-F238E27FC236}">
                <a16:creationId xmlns:a16="http://schemas.microsoft.com/office/drawing/2014/main" id="{EB1215B6-4CDA-8F4E-B29A-A7A15ED83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25" y="1516567"/>
            <a:ext cx="5728403" cy="353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74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E810-7059-E046-832B-4BA64DA36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Broadcast of future trajectory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E4BAE-56D3-8F4A-A9DC-AF0E2A96D91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dirty="0"/>
              <a:t>After determining the set of waypoints, each CAV predicts the future trajectory using the kinematic bicycle model.</a:t>
            </a:r>
          </a:p>
          <a:p>
            <a:pPr algn="just"/>
            <a:r>
              <a:rPr lang="en-US" dirty="0"/>
              <a:t>The predicted trajectory along with the arrival times is broadcasted so that other CAVs can receive the information.</a:t>
            </a:r>
          </a:p>
          <a:p>
            <a:pPr algn="just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661EC-4DED-0D4B-A311-43CED378E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30" y="1345918"/>
            <a:ext cx="1111295" cy="1550435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57204CCE-CA07-0E4C-A317-81FA2E05C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050" y="3275847"/>
            <a:ext cx="320675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4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1FC9-C339-4C4B-8072-1FF43ADEA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1F10C-3D00-134C-9163-627B33B8BA5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dirty="0"/>
              <a:t>Each of the CAVs determine who has the advantage.</a:t>
            </a:r>
          </a:p>
          <a:p>
            <a:pPr algn="just"/>
            <a:r>
              <a:rPr lang="en-US" dirty="0"/>
              <a:t>Once a CAV determines it has disadvantage, it resolves the conflict by one of the following:</a:t>
            </a:r>
          </a:p>
          <a:p>
            <a:pPr lvl="1" algn="just"/>
            <a:r>
              <a:rPr lang="en-US" dirty="0"/>
              <a:t>Search for an alternate path</a:t>
            </a:r>
          </a:p>
          <a:p>
            <a:pPr lvl="1" algn="just"/>
            <a:r>
              <a:rPr lang="en-US" dirty="0"/>
              <a:t>If no alternate path exits, the CAV with disadvantage lowers its velocity.</a:t>
            </a:r>
          </a:p>
          <a:p>
            <a:pPr algn="just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15663-4896-144C-BFE0-E88B9F1C1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577979" y="3515836"/>
            <a:ext cx="4968961" cy="341507"/>
          </a:xfrm>
          <a:prstGeom prst="rect">
            <a:avLst/>
          </a:prstGeom>
        </p:spPr>
      </p:pic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85353981-138F-1043-B529-0EC60993BA44}"/>
              </a:ext>
            </a:extLst>
          </p:cNvPr>
          <p:cNvSpPr/>
          <p:nvPr/>
        </p:nvSpPr>
        <p:spPr>
          <a:xfrm>
            <a:off x="7263630" y="4908759"/>
            <a:ext cx="1628075" cy="769434"/>
          </a:xfrm>
          <a:prstGeom prst="wedgeRectCallout">
            <a:avLst>
              <a:gd name="adj1" fmla="val 54167"/>
              <a:gd name="adj2" fmla="val 697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4E0F04-E34F-154A-A83F-9D76DFA3C232}"/>
              </a:ext>
            </a:extLst>
          </p:cNvPr>
          <p:cNvSpPr txBox="1"/>
          <p:nvPr/>
        </p:nvSpPr>
        <p:spPr>
          <a:xfrm>
            <a:off x="7304049" y="4928839"/>
            <a:ext cx="1505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I have disadvantage, I have no alternate path and so I will lower my velocity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64C643A1-AEF0-E244-9C86-AF430A3B6C02}"/>
              </a:ext>
            </a:extLst>
          </p:cNvPr>
          <p:cNvSpPr/>
          <p:nvPr/>
        </p:nvSpPr>
        <p:spPr>
          <a:xfrm>
            <a:off x="9233213" y="3646449"/>
            <a:ext cx="1048211" cy="702527"/>
          </a:xfrm>
          <a:prstGeom prst="wedgeRectCallout">
            <a:avLst>
              <a:gd name="adj1" fmla="val -54876"/>
              <a:gd name="adj2" fmla="val 6114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A60045-E8A5-3540-87F0-C2B1D88D2BE5}"/>
              </a:ext>
            </a:extLst>
          </p:cNvPr>
          <p:cNvSpPr txBox="1"/>
          <p:nvPr/>
        </p:nvSpPr>
        <p:spPr>
          <a:xfrm>
            <a:off x="9315456" y="3735657"/>
            <a:ext cx="104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 have advantage</a:t>
            </a:r>
          </a:p>
        </p:txBody>
      </p:sp>
    </p:spTree>
    <p:extLst>
      <p:ext uri="{BB962C8B-B14F-4D97-AF65-F5344CB8AC3E}">
        <p14:creationId xmlns:p14="http://schemas.microsoft.com/office/powerpoint/2010/main" val="518744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3AB7E-244E-8646-A68E-36F8491CA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5371"/>
          </a:xfrm>
        </p:spPr>
        <p:txBody>
          <a:bodyPr anchor="b">
            <a:normAutofit/>
          </a:bodyPr>
          <a:lstStyle/>
          <a:p>
            <a:r>
              <a:rPr lang="en-US" dirty="0"/>
              <a:t>Safe Distance calculation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36EFC9-9DE6-4D44-88B4-89167AB4CEDB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36550" y="1007758"/>
                <a:ext cx="5388864" cy="493776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400" dirty="0"/>
                  <a:t>The CAV with disadvantage ensures that safe distance is maintained from the conflict zone.</a:t>
                </a:r>
              </a:p>
              <a:p>
                <a:pPr marL="0" indent="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𝑆𝐴𝐹𝐸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𝑠𝑡𝑜𝑝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𝑠𝑡𝑜𝑝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𝑏𝑒𝑔𝑖𝑛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0" indent="0">
                  <a:lnSpc>
                    <a:spcPct val="90000"/>
                  </a:lnSpc>
                  <a:buNone/>
                </a:pPr>
                <a:r>
                  <a:rPr lang="en-US" sz="2000" dirty="0"/>
                  <a:t>	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A velocity is calculated based on safe distance and assigned to the CAV with disadvantage.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36EFC9-9DE6-4D44-88B4-89167AB4CE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36550" y="1007758"/>
                <a:ext cx="5388864" cy="4937760"/>
              </a:xfrm>
              <a:blipFill>
                <a:blip r:embed="rId2"/>
                <a:stretch>
                  <a:fillRect l="-706" t="-1282" r="-2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8B3D2360-A565-6841-AD8C-67EB3CD7F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1297" y="2258027"/>
            <a:ext cx="5388864" cy="251929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3D857DA7-0E57-964A-88B5-31FB9D373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124295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6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8848-48A7-CF44-82E9-61EFDB87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Vehicles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7CB20-C48B-DF42-B49B-66E36FE00A3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74798" y="1345355"/>
            <a:ext cx="5721202" cy="4792617"/>
          </a:xfrm>
        </p:spPr>
        <p:txBody>
          <a:bodyPr/>
          <a:lstStyle/>
          <a:p>
            <a:pPr algn="just"/>
            <a:r>
              <a:rPr lang="en-US" dirty="0"/>
              <a:t>There are two dimension to autonomy in vehicles:</a:t>
            </a:r>
          </a:p>
          <a:p>
            <a:pPr lvl="1" algn="just"/>
            <a:r>
              <a:rPr lang="en-US" dirty="0"/>
              <a:t>Self-Driving Vehicles – Vehicle performs maneuvers solely from sensing till the actuation.</a:t>
            </a:r>
          </a:p>
          <a:p>
            <a:pPr lvl="1" algn="just"/>
            <a:r>
              <a:rPr lang="en-US" dirty="0"/>
              <a:t>Connected Autonomous Vehicles – Vehicles perform driving by interacting with the environment around them.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1B62D-F08E-DA4E-BC47-0CE6906AD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839" y="1648046"/>
            <a:ext cx="5115124" cy="28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63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E378B-318E-5343-9B80-2861C053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Conflict resolution demonstration on scaled RC cars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E4E7A-E7C9-1244-A386-D4291A5BD52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6550" y="1007758"/>
            <a:ext cx="6829794" cy="4937760"/>
          </a:xfrm>
        </p:spPr>
        <p:txBody>
          <a:bodyPr/>
          <a:lstStyle/>
          <a:p>
            <a:pPr algn="just"/>
            <a:r>
              <a:rPr lang="en-US" dirty="0"/>
              <a:t>Conflict resolution demonstration on scaled RC cars at an intersection.</a:t>
            </a:r>
          </a:p>
          <a:p>
            <a:pPr algn="just"/>
            <a:r>
              <a:rPr lang="en-US" dirty="0"/>
              <a:t>Tested to study the effect of communication and computation delay inherent in CAVs</a:t>
            </a:r>
          </a:p>
          <a:p>
            <a:pPr algn="just"/>
            <a:r>
              <a:rPr lang="en-US" dirty="0"/>
              <a:t>Cars equipped with Wi-Fi modules for broadcasting and receiving information.</a:t>
            </a:r>
          </a:p>
          <a:p>
            <a:pPr algn="just"/>
            <a:r>
              <a:rPr lang="en-US" dirty="0"/>
              <a:t> Whenever there is a conflict, the CAV with disadvantage lowers its velocity and maintains safe distance.</a:t>
            </a:r>
          </a:p>
          <a:p>
            <a:pPr algn="just"/>
            <a:endParaRPr lang="en-US" dirty="0"/>
          </a:p>
        </p:txBody>
      </p:sp>
      <p:pic>
        <p:nvPicPr>
          <p:cNvPr id="5" name="Picture 4" descr="A picture containing building, riding, kitchen, man&#10;&#10;Description automatically generated">
            <a:extLst>
              <a:ext uri="{FF2B5EF4-FFF2-40B4-BE49-F238E27FC236}">
                <a16:creationId xmlns:a16="http://schemas.microsoft.com/office/drawing/2014/main" id="{DA28EE5C-AECC-B644-ADE0-C2A98B95FA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25833" y="2147777"/>
            <a:ext cx="4708659" cy="313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35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A27F-7D18-D84B-953A-55ED75A92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E0593-0A31-1A4A-A96E-2B589416859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6549" y="1743740"/>
            <a:ext cx="11678241" cy="3976576"/>
          </a:xfrm>
        </p:spPr>
        <p:txBody>
          <a:bodyPr/>
          <a:lstStyle/>
          <a:p>
            <a:r>
              <a:rPr lang="en-US" dirty="0"/>
              <a:t>A conflict resolution algorithm for CAVs for city-wide traffic management using V2V communication.</a:t>
            </a:r>
          </a:p>
          <a:p>
            <a:r>
              <a:rPr lang="en-US" dirty="0"/>
              <a:t>Ensures safety by considering the worst-case behavior.</a:t>
            </a:r>
          </a:p>
          <a:p>
            <a:r>
              <a:rPr lang="en-US" dirty="0"/>
              <a:t>Able to detect and resolve deadlocks between CAVs.</a:t>
            </a:r>
          </a:p>
          <a:p>
            <a:r>
              <a:rPr lang="en-US" dirty="0"/>
              <a:t>A complete solution for point to point navigation of CAVs.</a:t>
            </a:r>
          </a:p>
        </p:txBody>
      </p:sp>
    </p:spTree>
    <p:extLst>
      <p:ext uri="{BB962C8B-B14F-4D97-AF65-F5344CB8AC3E}">
        <p14:creationId xmlns:p14="http://schemas.microsoft.com/office/powerpoint/2010/main" val="262593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F5C30-CA04-134A-8E38-47669A6B7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836" y="2986314"/>
            <a:ext cx="12192000" cy="885371"/>
          </a:xfrm>
        </p:spPr>
        <p:txBody>
          <a:bodyPr/>
          <a:lstStyle/>
          <a:p>
            <a:r>
              <a:rPr lang="en-US" sz="5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69211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1601D9-34BC-4C65-8267-A44B8AAF8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251" y="2986314"/>
            <a:ext cx="12192000" cy="885371"/>
          </a:xfrm>
        </p:spPr>
        <p:txBody>
          <a:bodyPr anchor="b">
            <a:normAutofit/>
          </a:bodyPr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370559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1D2F-9085-3D41-AA10-614B41F32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Flowchart of the algorithm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0A2CE90-A9B8-D447-AC38-C3ED19972D1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10582" y="1033463"/>
            <a:ext cx="9602537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66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FFFC2-BAB9-7F45-8F7F-39A35BE3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6610"/>
          </a:xfrm>
        </p:spPr>
        <p:txBody>
          <a:bodyPr anchor="b">
            <a:normAutofit/>
          </a:bodyPr>
          <a:lstStyle/>
          <a:p>
            <a:r>
              <a:rPr lang="en-US" dirty="0"/>
              <a:t>Pseudocode of the algorithm</a:t>
            </a:r>
          </a:p>
        </p:txBody>
      </p:sp>
      <p:pic>
        <p:nvPicPr>
          <p:cNvPr id="4" name="Content Placeholder 3" descr="A screenshot of text&#10;&#10;Description automatically generated">
            <a:extLst>
              <a:ext uri="{FF2B5EF4-FFF2-40B4-BE49-F238E27FC236}">
                <a16:creationId xmlns:a16="http://schemas.microsoft.com/office/drawing/2014/main" id="{053E7FE5-EF2A-034E-B779-9146506B9494}"/>
              </a:ext>
            </a:extLst>
          </p:cNvPr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929023" y="1032691"/>
            <a:ext cx="3965889" cy="4792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1963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986CD-613B-F44E-A069-A8BC6999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Distance Calculation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111773-67B3-3546-B6C7-9AE3C001E942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/>
            <p:txBody>
              <a:bodyPr>
                <a:normAutofit/>
              </a:bodyPr>
              <a:lstStyle/>
              <a:p>
                <a:pPr algn="just"/>
                <a:r>
                  <a:rPr lang="en-US" sz="2000" dirty="0"/>
                  <a:t>A general rule for the safe distance calculation is given by:</a:t>
                </a:r>
              </a:p>
              <a:p>
                <a:pPr marL="0" indent="0" algn="just">
                  <a:buNone/>
                </a:pPr>
                <a:r>
                  <a:rPr lang="en-US" sz="2000" dirty="0"/>
                  <a:t>              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𝑆𝐴𝐹𝐸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𝑠𝑡𝑜𝑝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𝑠𝑡𝑜𝑝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𝑏𝑒𝑔𝑖𝑛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</m:sSubSup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effectLst/>
                  </a:rPr>
                  <a:t> </a:t>
                </a:r>
              </a:p>
              <a:p>
                <a:pPr marL="0" indent="0" algn="just">
                  <a:buNone/>
                </a:pPr>
                <a:r>
                  <a:rPr lang="en-US" sz="2000" dirty="0"/>
                  <a:t>    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𝑠𝑡𝑜𝑝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represents the stopping distance of the CAV with the advantage and is defined as:</a:t>
                </a:r>
              </a:p>
              <a:p>
                <a:pPr marL="0" indent="0" algn="just">
                  <a:buNone/>
                </a:pPr>
                <a:r>
                  <a:rPr lang="en-US" sz="2000" dirty="0"/>
                  <a:t>		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𝑠𝑡𝑜𝑝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𝑏𝑟𝑎𝑘𝑒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n-US" sz="2000" dirty="0">
                    <a:effectLst/>
                  </a:rPr>
                  <a:t> </a:t>
                </a:r>
              </a:p>
              <a:p>
                <a:pPr marL="0" indent="0" algn="just">
                  <a:buNone/>
                </a:pPr>
                <a:r>
                  <a:rPr lang="en-US" sz="2000" dirty="0"/>
                  <a:t>    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𝑠𝑡𝑜𝑝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represents  the stopping distance of the CAV with disadvantage and is defined as:</a:t>
                </a:r>
              </a:p>
              <a:p>
                <a:pPr marL="0" indent="0" algn="just">
                  <a:buNone/>
                </a:pPr>
                <a:r>
                  <a:rPr lang="en-US" sz="2000" dirty="0"/>
                  <a:t>	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𝑠𝑡𝑜𝑝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ρ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𝐴𝐶𝐶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𝐴𝐶𝐶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ρ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𝑏𝑟𝑎𝑘𝑒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n-US" sz="2000" dirty="0">
                    <a:effectLst/>
                  </a:rPr>
                  <a:t> </a:t>
                </a:r>
              </a:p>
              <a:p>
                <a:pPr algn="just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en-US" sz="2000" dirty="0"/>
                  <a:t> represents the delay between the moment the CAV broadcasts their future trajectory to the moment the CAV with disadvantage needs to slow down(if required).</a:t>
                </a:r>
              </a:p>
              <a:p>
                <a:pPr algn="just"/>
                <a:r>
                  <a:rPr lang="en-US" sz="2000" dirty="0"/>
                  <a:t>The terms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are added as the distances are measured from the center of the car.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111773-67B3-3546-B6C7-9AE3C001E9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110" t="-528" r="-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45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9F01E-C302-3C44-A406-702CD4B6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velocity calculation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DCE5DE-3317-8D42-AF03-719A703EFBBB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/>
            <p:txBody>
              <a:bodyPr/>
              <a:lstStyle/>
              <a:p>
                <a:r>
                  <a:rPr lang="en-US" dirty="0"/>
                  <a:t>The assigned velocity(v</a:t>
                </a:r>
                <a:r>
                  <a:rPr lang="en-US" baseline="-25000" dirty="0"/>
                  <a:t>assigned</a:t>
                </a:r>
                <a:r>
                  <a:rPr lang="en-US" dirty="0"/>
                  <a:t>) is chosen based on the safe distance or the 3 second rule, whichever is minimum - 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𝑆𝐴𝐹𝐸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𝑏𝑒𝑔𝑖𝑛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𝐴𝐹𝐸</m:t>
                            </m:r>
                          </m:sub>
                        </m:sSub>
                      </m:num>
                      <m:den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𝑏𝑒𝑔𝑖𝑛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𝑏𝑒𝑔𝑖𝑛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</m:sSubSup>
                      </m:num>
                      <m:den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𝑏𝑒𝑔𝑖𝑛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The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𝑆𝐴𝐹𝐸</m:t>
                        </m:r>
                      </m:sub>
                    </m:sSub>
                  </m:oMath>
                </a14:m>
                <a:r>
                  <a:rPr lang="en-US" dirty="0"/>
                  <a:t> ensures that a safe distance is maintained from the conflict zone whereas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ensures that CAV with disadvantage enters the conflict zone 3 seconds after the CAV with advantage enters.</a:t>
                </a:r>
              </a:p>
              <a:p>
                <a:r>
                  <a:rPr lang="en-US" dirty="0"/>
                  <a:t>This is to explore smoother planning and is given by the 3-second rule by NHTSA.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DCE5DE-3317-8D42-AF03-719A703EFB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2"/>
                <a:stretch>
                  <a:fillRect l="-551" t="-1055" r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25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D9A5-42B3-A341-B3E5-988931B99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0857"/>
          </a:xfrm>
        </p:spPr>
        <p:txBody>
          <a:bodyPr anchor="ctr">
            <a:normAutofit/>
          </a:bodyPr>
          <a:lstStyle/>
          <a:p>
            <a:r>
              <a:rPr lang="en-US" dirty="0"/>
              <a:t>Connected Autonomous Vehicles(CAV)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5A581-C613-9746-981E-9EEDA4674A8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3833" y="1164431"/>
            <a:ext cx="4576763" cy="4529137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CAV - vehicle that is capable of automated driving and connectivity with other road users or the road infrastructure.</a:t>
            </a:r>
          </a:p>
          <a:p>
            <a:pPr algn="just"/>
            <a:r>
              <a:rPr lang="en-US" dirty="0"/>
              <a:t>Have the capability to not only improve traffic safety, but also improve traffic mobility, efficiency and sustainability.</a:t>
            </a:r>
          </a:p>
          <a:p>
            <a:endParaRPr lang="en-US" dirty="0"/>
          </a:p>
        </p:txBody>
      </p:sp>
      <p:pic>
        <p:nvPicPr>
          <p:cNvPr id="5" name="CAV_1.mp4" descr="CAV_1.mp4">
            <a:hlinkClick r:id="" action="ppaction://media"/>
            <a:extLst>
              <a:ext uri="{FF2B5EF4-FFF2-40B4-BE49-F238E27FC236}">
                <a16:creationId xmlns:a16="http://schemas.microsoft.com/office/drawing/2014/main" id="{AE3BAEA3-EB17-E144-BFEA-191D8B622B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9263" y="1864818"/>
            <a:ext cx="6048904" cy="34025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6421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E55ED4-B754-3B4B-8BB8-40D63CD55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Conflicts between multiple CAVs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DFAEF3-731A-C148-8219-A62F01E5DA2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6846" y="937192"/>
            <a:ext cx="11538307" cy="1115261"/>
          </a:xfrm>
        </p:spPr>
        <p:txBody>
          <a:bodyPr/>
          <a:lstStyle/>
          <a:p>
            <a:pPr algn="just"/>
            <a:r>
              <a:rPr lang="en-US" dirty="0"/>
              <a:t>Arises when multiple CAV want to access the same physical space simultaneously, but only one can be in it at a given time.</a:t>
            </a:r>
          </a:p>
          <a:p>
            <a:pPr algn="just"/>
            <a:endParaRPr lang="en-US" dirty="0"/>
          </a:p>
          <a:p>
            <a:endParaRPr lang="en-US" dirty="0"/>
          </a:p>
        </p:txBody>
      </p:sp>
      <p:sp>
        <p:nvSpPr>
          <p:cNvPr id="11" name="Google Shape;124;p15">
            <a:extLst>
              <a:ext uri="{FF2B5EF4-FFF2-40B4-BE49-F238E27FC236}">
                <a16:creationId xmlns:a16="http://schemas.microsoft.com/office/drawing/2014/main" id="{15814748-1D93-0242-9DF6-BD74F3B3DA14}"/>
              </a:ext>
            </a:extLst>
          </p:cNvPr>
          <p:cNvSpPr/>
          <p:nvPr/>
        </p:nvSpPr>
        <p:spPr>
          <a:xfrm>
            <a:off x="1396944" y="2699808"/>
            <a:ext cx="3304800" cy="3352000"/>
          </a:xfrm>
          <a:prstGeom prst="plus">
            <a:avLst>
              <a:gd name="adj" fmla="val 25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2" name="Google Shape;125;p15">
            <a:extLst>
              <a:ext uri="{FF2B5EF4-FFF2-40B4-BE49-F238E27FC236}">
                <a16:creationId xmlns:a16="http://schemas.microsoft.com/office/drawing/2014/main" id="{4F6886D5-C614-A341-90C1-280233AB4DFB}"/>
              </a:ext>
            </a:extLst>
          </p:cNvPr>
          <p:cNvCxnSpPr>
            <a:cxnSpLocks/>
            <a:stCxn id="11" idx="0"/>
          </p:cNvCxnSpPr>
          <p:nvPr/>
        </p:nvCxnSpPr>
        <p:spPr>
          <a:xfrm>
            <a:off x="3049344" y="269980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26;p15">
            <a:extLst>
              <a:ext uri="{FF2B5EF4-FFF2-40B4-BE49-F238E27FC236}">
                <a16:creationId xmlns:a16="http://schemas.microsoft.com/office/drawing/2014/main" id="{A6719483-19FE-B448-8302-4512B008F67B}"/>
              </a:ext>
            </a:extLst>
          </p:cNvPr>
          <p:cNvCxnSpPr>
            <a:cxnSpLocks/>
            <a:stCxn id="11" idx="0"/>
          </p:cNvCxnSpPr>
          <p:nvPr/>
        </p:nvCxnSpPr>
        <p:spPr>
          <a:xfrm>
            <a:off x="3049344" y="2699808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27;p15">
            <a:extLst>
              <a:ext uri="{FF2B5EF4-FFF2-40B4-BE49-F238E27FC236}">
                <a16:creationId xmlns:a16="http://schemas.microsoft.com/office/drawing/2014/main" id="{08613E5A-8958-EA4E-A70F-855A2D0E46C0}"/>
              </a:ext>
            </a:extLst>
          </p:cNvPr>
          <p:cNvCxnSpPr/>
          <p:nvPr/>
        </p:nvCxnSpPr>
        <p:spPr>
          <a:xfrm>
            <a:off x="3054086" y="3128388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28;p15">
            <a:extLst>
              <a:ext uri="{FF2B5EF4-FFF2-40B4-BE49-F238E27FC236}">
                <a16:creationId xmlns:a16="http://schemas.microsoft.com/office/drawing/2014/main" id="{B706BC45-8949-5F45-897A-918C696B3F0A}"/>
              </a:ext>
            </a:extLst>
          </p:cNvPr>
          <p:cNvCxnSpPr/>
          <p:nvPr/>
        </p:nvCxnSpPr>
        <p:spPr>
          <a:xfrm rot="10800000">
            <a:off x="4425165" y="4369554"/>
            <a:ext cx="300000" cy="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129;p15">
            <a:extLst>
              <a:ext uri="{FF2B5EF4-FFF2-40B4-BE49-F238E27FC236}">
                <a16:creationId xmlns:a16="http://schemas.microsoft.com/office/drawing/2014/main" id="{F1AE32AB-7523-0F45-AFE6-933385A64C42}"/>
              </a:ext>
            </a:extLst>
          </p:cNvPr>
          <p:cNvCxnSpPr/>
          <p:nvPr/>
        </p:nvCxnSpPr>
        <p:spPr>
          <a:xfrm rot="10800000">
            <a:off x="3950165" y="4369554"/>
            <a:ext cx="300000" cy="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30;p15">
            <a:extLst>
              <a:ext uri="{FF2B5EF4-FFF2-40B4-BE49-F238E27FC236}">
                <a16:creationId xmlns:a16="http://schemas.microsoft.com/office/drawing/2014/main" id="{0B3CB76C-F09A-E544-85CB-CF3ED9582E9B}"/>
              </a:ext>
            </a:extLst>
          </p:cNvPr>
          <p:cNvCxnSpPr/>
          <p:nvPr/>
        </p:nvCxnSpPr>
        <p:spPr>
          <a:xfrm rot="10800000">
            <a:off x="1391055" y="4369554"/>
            <a:ext cx="300000" cy="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31;p15">
            <a:extLst>
              <a:ext uri="{FF2B5EF4-FFF2-40B4-BE49-F238E27FC236}">
                <a16:creationId xmlns:a16="http://schemas.microsoft.com/office/drawing/2014/main" id="{5E341E54-18D6-6045-A8AD-E660ABD944CD}"/>
              </a:ext>
            </a:extLst>
          </p:cNvPr>
          <p:cNvCxnSpPr/>
          <p:nvPr/>
        </p:nvCxnSpPr>
        <p:spPr>
          <a:xfrm rot="10800000">
            <a:off x="1885422" y="4369554"/>
            <a:ext cx="300000" cy="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32;p15">
            <a:extLst>
              <a:ext uri="{FF2B5EF4-FFF2-40B4-BE49-F238E27FC236}">
                <a16:creationId xmlns:a16="http://schemas.microsoft.com/office/drawing/2014/main" id="{E3C33BCD-ADAA-EB46-9384-1AA4C3C091EC}"/>
              </a:ext>
            </a:extLst>
          </p:cNvPr>
          <p:cNvCxnSpPr/>
          <p:nvPr/>
        </p:nvCxnSpPr>
        <p:spPr>
          <a:xfrm>
            <a:off x="3072765" y="5739154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133;p15">
            <a:extLst>
              <a:ext uri="{FF2B5EF4-FFF2-40B4-BE49-F238E27FC236}">
                <a16:creationId xmlns:a16="http://schemas.microsoft.com/office/drawing/2014/main" id="{0DBEC12E-2404-684E-9F2E-3CD6F9E41B5C}"/>
              </a:ext>
            </a:extLst>
          </p:cNvPr>
          <p:cNvCxnSpPr/>
          <p:nvPr/>
        </p:nvCxnSpPr>
        <p:spPr>
          <a:xfrm>
            <a:off x="3072765" y="5267221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" name="Picture 10" descr="Image result for top view car clipart transparent background">
            <a:extLst>
              <a:ext uri="{FF2B5EF4-FFF2-40B4-BE49-F238E27FC236}">
                <a16:creationId xmlns:a16="http://schemas.microsoft.com/office/drawing/2014/main" id="{9EB88F79-3489-D844-9E64-F0878CB18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47" y="4416835"/>
            <a:ext cx="770465" cy="77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4217CA-7F40-A544-B79D-1DDDA6F8FFC4}"/>
              </a:ext>
            </a:extLst>
          </p:cNvPr>
          <p:cNvSpPr/>
          <p:nvPr/>
        </p:nvSpPr>
        <p:spPr>
          <a:xfrm>
            <a:off x="3080984" y="4369553"/>
            <a:ext cx="770465" cy="8177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9FD6FB7B-4730-9A45-9CD2-C20D93118C7D}"/>
              </a:ext>
            </a:extLst>
          </p:cNvPr>
          <p:cNvSpPr/>
          <p:nvPr/>
        </p:nvSpPr>
        <p:spPr>
          <a:xfrm>
            <a:off x="2421402" y="4704878"/>
            <a:ext cx="457200" cy="19574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7" descr="Image result for top view car clipart transparent background">
            <a:extLst>
              <a:ext uri="{FF2B5EF4-FFF2-40B4-BE49-F238E27FC236}">
                <a16:creationId xmlns:a16="http://schemas.microsoft.com/office/drawing/2014/main" id="{54E193C8-A150-744D-B34A-DACD77C2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68743" y="5393705"/>
            <a:ext cx="899195" cy="4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ight Arrow 24">
            <a:extLst>
              <a:ext uri="{FF2B5EF4-FFF2-40B4-BE49-F238E27FC236}">
                <a16:creationId xmlns:a16="http://schemas.microsoft.com/office/drawing/2014/main" id="{1C005352-8E11-FC49-858C-CB2BA4EE0096}"/>
              </a:ext>
            </a:extLst>
          </p:cNvPr>
          <p:cNvSpPr/>
          <p:nvPr/>
        </p:nvSpPr>
        <p:spPr>
          <a:xfrm rot="16200000">
            <a:off x="3237616" y="3948096"/>
            <a:ext cx="457200" cy="19574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F94050E-0317-3040-AC1C-B6A5CD65DC8B}"/>
              </a:ext>
            </a:extLst>
          </p:cNvPr>
          <p:cNvCxnSpPr/>
          <p:nvPr/>
        </p:nvCxnSpPr>
        <p:spPr>
          <a:xfrm flipH="1">
            <a:off x="3950165" y="4802067"/>
            <a:ext cx="969888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213E3B-3DD1-5F41-8A8A-520F3B66AD4F}"/>
              </a:ext>
            </a:extLst>
          </p:cNvPr>
          <p:cNvSpPr txBox="1"/>
          <p:nvPr/>
        </p:nvSpPr>
        <p:spPr>
          <a:xfrm>
            <a:off x="4972174" y="4593760"/>
            <a:ext cx="145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Conflict zone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AAF8E7-9EAE-4349-A662-EC1C10A4F7E2}"/>
              </a:ext>
            </a:extLst>
          </p:cNvPr>
          <p:cNvSpPr/>
          <p:nvPr/>
        </p:nvSpPr>
        <p:spPr>
          <a:xfrm rot="16200000">
            <a:off x="6298346" y="3300285"/>
            <a:ext cx="3917678" cy="164669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Google Shape;127;p15">
            <a:extLst>
              <a:ext uri="{FF2B5EF4-FFF2-40B4-BE49-F238E27FC236}">
                <a16:creationId xmlns:a16="http://schemas.microsoft.com/office/drawing/2014/main" id="{B3D6AC79-8FA1-6940-B537-A1FA795710F7}"/>
              </a:ext>
            </a:extLst>
          </p:cNvPr>
          <p:cNvCxnSpPr/>
          <p:nvPr/>
        </p:nvCxnSpPr>
        <p:spPr>
          <a:xfrm>
            <a:off x="8257184" y="2222957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127;p15">
            <a:extLst>
              <a:ext uri="{FF2B5EF4-FFF2-40B4-BE49-F238E27FC236}">
                <a16:creationId xmlns:a16="http://schemas.microsoft.com/office/drawing/2014/main" id="{A00C2293-8580-6849-B428-58A3AEA1C73A}"/>
              </a:ext>
            </a:extLst>
          </p:cNvPr>
          <p:cNvCxnSpPr/>
          <p:nvPr/>
        </p:nvCxnSpPr>
        <p:spPr>
          <a:xfrm>
            <a:off x="8260726" y="2704968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127;p15">
            <a:extLst>
              <a:ext uri="{FF2B5EF4-FFF2-40B4-BE49-F238E27FC236}">
                <a16:creationId xmlns:a16="http://schemas.microsoft.com/office/drawing/2014/main" id="{1227A358-624B-144D-BF7E-A1BB50B2B760}"/>
              </a:ext>
            </a:extLst>
          </p:cNvPr>
          <p:cNvCxnSpPr/>
          <p:nvPr/>
        </p:nvCxnSpPr>
        <p:spPr>
          <a:xfrm>
            <a:off x="8264266" y="3186979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127;p15">
            <a:extLst>
              <a:ext uri="{FF2B5EF4-FFF2-40B4-BE49-F238E27FC236}">
                <a16:creationId xmlns:a16="http://schemas.microsoft.com/office/drawing/2014/main" id="{2D0D25C4-14A8-4048-88AD-FA2D2223ED14}"/>
              </a:ext>
            </a:extLst>
          </p:cNvPr>
          <p:cNvCxnSpPr/>
          <p:nvPr/>
        </p:nvCxnSpPr>
        <p:spPr>
          <a:xfrm>
            <a:off x="8257184" y="4714053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127;p15">
            <a:extLst>
              <a:ext uri="{FF2B5EF4-FFF2-40B4-BE49-F238E27FC236}">
                <a16:creationId xmlns:a16="http://schemas.microsoft.com/office/drawing/2014/main" id="{AF0520AC-4CCB-4C4E-A528-37EAC19E26A0}"/>
              </a:ext>
            </a:extLst>
          </p:cNvPr>
          <p:cNvCxnSpPr/>
          <p:nvPr/>
        </p:nvCxnSpPr>
        <p:spPr>
          <a:xfrm>
            <a:off x="8264266" y="4228419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127;p15">
            <a:extLst>
              <a:ext uri="{FF2B5EF4-FFF2-40B4-BE49-F238E27FC236}">
                <a16:creationId xmlns:a16="http://schemas.microsoft.com/office/drawing/2014/main" id="{81969E34-38B5-0849-839A-30E6E58BC7EC}"/>
              </a:ext>
            </a:extLst>
          </p:cNvPr>
          <p:cNvCxnSpPr/>
          <p:nvPr/>
        </p:nvCxnSpPr>
        <p:spPr>
          <a:xfrm>
            <a:off x="8264266" y="3698687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127;p15">
            <a:extLst>
              <a:ext uri="{FF2B5EF4-FFF2-40B4-BE49-F238E27FC236}">
                <a16:creationId xmlns:a16="http://schemas.microsoft.com/office/drawing/2014/main" id="{037DCA9F-91EC-AE4A-88E6-A62505F0748C}"/>
              </a:ext>
            </a:extLst>
          </p:cNvPr>
          <p:cNvCxnSpPr/>
          <p:nvPr/>
        </p:nvCxnSpPr>
        <p:spPr>
          <a:xfrm>
            <a:off x="8257184" y="5222618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127;p15">
            <a:extLst>
              <a:ext uri="{FF2B5EF4-FFF2-40B4-BE49-F238E27FC236}">
                <a16:creationId xmlns:a16="http://schemas.microsoft.com/office/drawing/2014/main" id="{DA6A9FD9-469D-C44F-B0D0-853B9DB99604}"/>
              </a:ext>
            </a:extLst>
          </p:cNvPr>
          <p:cNvCxnSpPr/>
          <p:nvPr/>
        </p:nvCxnSpPr>
        <p:spPr>
          <a:xfrm>
            <a:off x="8245782" y="5672216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" name="Picture 7" descr="Image result for top view car clipart transparent background">
            <a:extLst>
              <a:ext uri="{FF2B5EF4-FFF2-40B4-BE49-F238E27FC236}">
                <a16:creationId xmlns:a16="http://schemas.microsoft.com/office/drawing/2014/main" id="{0D1E55BB-96A7-1141-A1E3-FC5CBD8E4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94256">
            <a:off x="8200753" y="4034371"/>
            <a:ext cx="899195" cy="4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Image result for top view car clipart transparent background">
            <a:extLst>
              <a:ext uri="{FF2B5EF4-FFF2-40B4-BE49-F238E27FC236}">
                <a16:creationId xmlns:a16="http://schemas.microsoft.com/office/drawing/2014/main" id="{19CE208B-B308-FE4C-AB4C-C5D4BDC71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58764" y="4799493"/>
            <a:ext cx="770465" cy="77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ight Arrow 38">
            <a:extLst>
              <a:ext uri="{FF2B5EF4-FFF2-40B4-BE49-F238E27FC236}">
                <a16:creationId xmlns:a16="http://schemas.microsoft.com/office/drawing/2014/main" id="{7F9E7EEF-385E-EB46-9C83-1D2A8F1F0AB0}"/>
              </a:ext>
            </a:extLst>
          </p:cNvPr>
          <p:cNvSpPr/>
          <p:nvPr/>
        </p:nvSpPr>
        <p:spPr>
          <a:xfrm rot="16200000">
            <a:off x="7620451" y="4235944"/>
            <a:ext cx="457200" cy="19574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BBFC8661-FF78-D54C-94B5-A434A291833A}"/>
              </a:ext>
            </a:extLst>
          </p:cNvPr>
          <p:cNvSpPr/>
          <p:nvPr/>
        </p:nvSpPr>
        <p:spPr>
          <a:xfrm rot="14971946">
            <a:off x="8131099" y="3480167"/>
            <a:ext cx="457200" cy="19574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BA48164-8DA7-2C4A-9A56-7BA47DA65D39}"/>
              </a:ext>
            </a:extLst>
          </p:cNvPr>
          <p:cNvSpPr/>
          <p:nvPr/>
        </p:nvSpPr>
        <p:spPr>
          <a:xfrm>
            <a:off x="7454051" y="2620394"/>
            <a:ext cx="770465" cy="8177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6EBBD9F-4DD7-0445-8567-1B94D7A458F1}"/>
              </a:ext>
            </a:extLst>
          </p:cNvPr>
          <p:cNvCxnSpPr/>
          <p:nvPr/>
        </p:nvCxnSpPr>
        <p:spPr>
          <a:xfrm flipH="1">
            <a:off x="8359699" y="2887591"/>
            <a:ext cx="969888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98C0B02-0202-6541-AABF-4094136AD3E7}"/>
              </a:ext>
            </a:extLst>
          </p:cNvPr>
          <p:cNvSpPr txBox="1"/>
          <p:nvPr/>
        </p:nvSpPr>
        <p:spPr>
          <a:xfrm>
            <a:off x="9428559" y="2699808"/>
            <a:ext cx="145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Conflict zone</a:t>
            </a:r>
          </a:p>
        </p:txBody>
      </p:sp>
    </p:spTree>
    <p:extLst>
      <p:ext uri="{BB962C8B-B14F-4D97-AF65-F5344CB8AC3E}">
        <p14:creationId xmlns:p14="http://schemas.microsoft.com/office/powerpoint/2010/main" val="26746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3" grpId="0" animBg="1"/>
      <p:bldP spid="25" grpId="0" animBg="1"/>
      <p:bldP spid="27" grpId="0"/>
      <p:bldP spid="28" grpId="0" animBg="1"/>
      <p:bldP spid="39" grpId="0" animBg="1"/>
      <p:bldP spid="40" grpId="0" animBg="1"/>
      <p:bldP spid="41" grpId="0" animBg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413C-FAB7-764F-939F-30C41908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5371"/>
          </a:xfrm>
        </p:spPr>
        <p:txBody>
          <a:bodyPr anchor="b">
            <a:normAutofit/>
          </a:bodyPr>
          <a:lstStyle/>
          <a:p>
            <a:r>
              <a:rPr lang="en-US" dirty="0"/>
              <a:t>Previous Conflict Resolution 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454E3-AB74-A840-8C3E-90E6D2DBAB8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6550" y="1007758"/>
            <a:ext cx="5388864" cy="43556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dirty="0"/>
              <a:t>An intersection is divided into zones.</a:t>
            </a:r>
          </a:p>
          <a:p>
            <a:pPr algn="just"/>
            <a:r>
              <a:rPr lang="en-US" dirty="0"/>
              <a:t>Each CAV broadcasts the entry and exit time for each zone - &lt;Zone-{Time-in, Time-out}&gt;</a:t>
            </a:r>
          </a:p>
          <a:p>
            <a:pPr algn="just"/>
            <a:r>
              <a:rPr lang="en-US" dirty="0"/>
              <a:t>Each CAV determines if it has a conflict with each other CAV.</a:t>
            </a:r>
          </a:p>
          <a:p>
            <a:pPr algn="just"/>
            <a:r>
              <a:rPr lang="en-US" dirty="0"/>
              <a:t>The CAV with the earlier arrival time has the advantage over the conflict zone.</a:t>
            </a:r>
          </a:p>
          <a:p>
            <a:pPr algn="just"/>
            <a:r>
              <a:rPr lang="en-US" dirty="0"/>
              <a:t>The other CAV with the disadvantage will decrease its velocity such that there would be no conflict. </a:t>
            </a: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B767F-1AE9-2E42-B8C1-639E27A7A769}"/>
              </a:ext>
            </a:extLst>
          </p:cNvPr>
          <p:cNvSpPr txBox="1"/>
          <p:nvPr/>
        </p:nvSpPr>
        <p:spPr>
          <a:xfrm>
            <a:off x="489800" y="5363358"/>
            <a:ext cx="5082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Liu, Changliu, et al. "Distributed conflict resolution for connected autonomous vehicles." </a:t>
            </a:r>
            <a:r>
              <a:rPr lang="en-US" i="1" dirty="0"/>
              <a:t>IEEE Transactions on Intelligent Vehicles</a:t>
            </a:r>
            <a:r>
              <a:rPr lang="en-US" dirty="0"/>
              <a:t> 3.1 (2017): 18-29.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5F8CD6-C34C-024A-B0AE-EE55A8DEE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800" y="1515258"/>
            <a:ext cx="5619965" cy="3848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4B4539-FFC7-134C-A727-7694F6F1F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798" y="1515258"/>
            <a:ext cx="5619967" cy="38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6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AB7B4-96D5-A141-88BE-A2032A31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Deadlocks in conflict resolution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0F811-8CC7-D143-BE56-FE0D2ABC5F7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86651" y="1171156"/>
            <a:ext cx="5388864" cy="418868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In general, deadlock can be defined as a situation where two tasks are unable to proceed further.</a:t>
            </a:r>
          </a:p>
          <a:p>
            <a:pPr algn="just"/>
            <a:r>
              <a:rPr lang="en-US" dirty="0"/>
              <a:t>This occurs when each vehicle is yielding to the other vehicle to occupy the conflict zone.</a:t>
            </a:r>
          </a:p>
          <a:p>
            <a:pPr algn="just"/>
            <a:r>
              <a:rPr lang="en-US" dirty="0"/>
              <a:t>A simple example - when two CAVs arrive at the intersection at the same instant and follow First Come First Serve principle.</a:t>
            </a:r>
          </a:p>
          <a:p>
            <a:pPr algn="just"/>
            <a:endParaRPr lang="en-US" dirty="0"/>
          </a:p>
        </p:txBody>
      </p:sp>
      <p:sp>
        <p:nvSpPr>
          <p:cNvPr id="22" name="Google Shape;124;p15">
            <a:extLst>
              <a:ext uri="{FF2B5EF4-FFF2-40B4-BE49-F238E27FC236}">
                <a16:creationId xmlns:a16="http://schemas.microsoft.com/office/drawing/2014/main" id="{23E7F5D3-E8BE-8D4C-A1BA-C3321492C0C0}"/>
              </a:ext>
            </a:extLst>
          </p:cNvPr>
          <p:cNvSpPr/>
          <p:nvPr/>
        </p:nvSpPr>
        <p:spPr>
          <a:xfrm>
            <a:off x="7183619" y="2198846"/>
            <a:ext cx="3304800" cy="3352000"/>
          </a:xfrm>
          <a:prstGeom prst="plus">
            <a:avLst>
              <a:gd name="adj" fmla="val 25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3" name="Google Shape;125;p15">
            <a:extLst>
              <a:ext uri="{FF2B5EF4-FFF2-40B4-BE49-F238E27FC236}">
                <a16:creationId xmlns:a16="http://schemas.microsoft.com/office/drawing/2014/main" id="{C57EB3B7-9DA2-CA4F-A4F5-BD53A21C84F5}"/>
              </a:ext>
            </a:extLst>
          </p:cNvPr>
          <p:cNvCxnSpPr>
            <a:cxnSpLocks/>
            <a:stCxn id="22" idx="0"/>
          </p:cNvCxnSpPr>
          <p:nvPr/>
        </p:nvCxnSpPr>
        <p:spPr>
          <a:xfrm>
            <a:off x="8836019" y="2198846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126;p15">
            <a:extLst>
              <a:ext uri="{FF2B5EF4-FFF2-40B4-BE49-F238E27FC236}">
                <a16:creationId xmlns:a16="http://schemas.microsoft.com/office/drawing/2014/main" id="{A3620112-67E4-C044-A453-8983D782CACE}"/>
              </a:ext>
            </a:extLst>
          </p:cNvPr>
          <p:cNvCxnSpPr>
            <a:cxnSpLocks/>
            <a:stCxn id="22" idx="0"/>
          </p:cNvCxnSpPr>
          <p:nvPr/>
        </p:nvCxnSpPr>
        <p:spPr>
          <a:xfrm>
            <a:off x="8836019" y="2198846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127;p15">
            <a:extLst>
              <a:ext uri="{FF2B5EF4-FFF2-40B4-BE49-F238E27FC236}">
                <a16:creationId xmlns:a16="http://schemas.microsoft.com/office/drawing/2014/main" id="{A9844E86-46B2-C241-8671-353B7F32A9ED}"/>
              </a:ext>
            </a:extLst>
          </p:cNvPr>
          <p:cNvCxnSpPr/>
          <p:nvPr/>
        </p:nvCxnSpPr>
        <p:spPr>
          <a:xfrm>
            <a:off x="8838431" y="2632080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128;p15">
            <a:extLst>
              <a:ext uri="{FF2B5EF4-FFF2-40B4-BE49-F238E27FC236}">
                <a16:creationId xmlns:a16="http://schemas.microsoft.com/office/drawing/2014/main" id="{80A39B6B-EC09-7C43-A79C-0538AF477183}"/>
              </a:ext>
            </a:extLst>
          </p:cNvPr>
          <p:cNvCxnSpPr/>
          <p:nvPr/>
        </p:nvCxnSpPr>
        <p:spPr>
          <a:xfrm rot="10800000">
            <a:off x="10180200" y="3873246"/>
            <a:ext cx="300000" cy="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129;p15">
            <a:extLst>
              <a:ext uri="{FF2B5EF4-FFF2-40B4-BE49-F238E27FC236}">
                <a16:creationId xmlns:a16="http://schemas.microsoft.com/office/drawing/2014/main" id="{9907268D-EB59-5743-BD74-BE552D3AD84D}"/>
              </a:ext>
            </a:extLst>
          </p:cNvPr>
          <p:cNvCxnSpPr/>
          <p:nvPr/>
        </p:nvCxnSpPr>
        <p:spPr>
          <a:xfrm rot="10800000">
            <a:off x="9705200" y="3873246"/>
            <a:ext cx="300000" cy="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130;p15">
            <a:extLst>
              <a:ext uri="{FF2B5EF4-FFF2-40B4-BE49-F238E27FC236}">
                <a16:creationId xmlns:a16="http://schemas.microsoft.com/office/drawing/2014/main" id="{4139E0A4-BB57-AE41-ACE4-ED0F0B4D9CEA}"/>
              </a:ext>
            </a:extLst>
          </p:cNvPr>
          <p:cNvCxnSpPr/>
          <p:nvPr/>
        </p:nvCxnSpPr>
        <p:spPr>
          <a:xfrm rot="10800000">
            <a:off x="7175400" y="3873246"/>
            <a:ext cx="300000" cy="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131;p15">
            <a:extLst>
              <a:ext uri="{FF2B5EF4-FFF2-40B4-BE49-F238E27FC236}">
                <a16:creationId xmlns:a16="http://schemas.microsoft.com/office/drawing/2014/main" id="{63ED2CC6-A9BE-D849-BB08-571397A28557}"/>
              </a:ext>
            </a:extLst>
          </p:cNvPr>
          <p:cNvCxnSpPr/>
          <p:nvPr/>
        </p:nvCxnSpPr>
        <p:spPr>
          <a:xfrm rot="10800000">
            <a:off x="7669767" y="3873246"/>
            <a:ext cx="300000" cy="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132;p15">
            <a:extLst>
              <a:ext uri="{FF2B5EF4-FFF2-40B4-BE49-F238E27FC236}">
                <a16:creationId xmlns:a16="http://schemas.microsoft.com/office/drawing/2014/main" id="{51FF9927-6C28-4440-8449-77900EA37CB3}"/>
              </a:ext>
            </a:extLst>
          </p:cNvPr>
          <p:cNvCxnSpPr/>
          <p:nvPr/>
        </p:nvCxnSpPr>
        <p:spPr>
          <a:xfrm>
            <a:off x="8827800" y="5242846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133;p15">
            <a:extLst>
              <a:ext uri="{FF2B5EF4-FFF2-40B4-BE49-F238E27FC236}">
                <a16:creationId xmlns:a16="http://schemas.microsoft.com/office/drawing/2014/main" id="{802FA914-FBCC-AF40-BE1F-C55BB59E56CF}"/>
              </a:ext>
            </a:extLst>
          </p:cNvPr>
          <p:cNvCxnSpPr/>
          <p:nvPr/>
        </p:nvCxnSpPr>
        <p:spPr>
          <a:xfrm>
            <a:off x="8827800" y="4770913"/>
            <a:ext cx="0" cy="30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" name="Picture 10" descr="Image result for top view car clipart transparent background">
            <a:extLst>
              <a:ext uri="{FF2B5EF4-FFF2-40B4-BE49-F238E27FC236}">
                <a16:creationId xmlns:a16="http://schemas.microsoft.com/office/drawing/2014/main" id="{19572A0D-BDC9-3F42-8D36-4D4D9D74B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82" y="3920527"/>
            <a:ext cx="770465" cy="77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Image result for top view car clipart transparent background">
            <a:extLst>
              <a:ext uri="{FF2B5EF4-FFF2-40B4-BE49-F238E27FC236}">
                <a16:creationId xmlns:a16="http://schemas.microsoft.com/office/drawing/2014/main" id="{737A7F69-3869-5A4C-A74C-E367CF088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23778" y="4897397"/>
            <a:ext cx="899195" cy="4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DA7283F-DC79-6749-9F61-9B3A9B278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626" y="4818400"/>
            <a:ext cx="371521" cy="3715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84B10CD-B4D7-FE42-A1AD-3673DC599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056" y="4818400"/>
            <a:ext cx="371521" cy="3715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BD33929-7F92-D542-A5C6-573FC869A477}"/>
              </a:ext>
            </a:extLst>
          </p:cNvPr>
          <p:cNvSpPr/>
          <p:nvPr/>
        </p:nvSpPr>
        <p:spPr>
          <a:xfrm>
            <a:off x="7986204" y="3030279"/>
            <a:ext cx="1709852" cy="16575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23B2E1-5A4F-2A44-8CFF-203373542F7C}"/>
              </a:ext>
            </a:extLst>
          </p:cNvPr>
          <p:cNvCxnSpPr>
            <a:cxnSpLocks/>
          </p:cNvCxnSpPr>
          <p:nvPr/>
        </p:nvCxnSpPr>
        <p:spPr>
          <a:xfrm flipH="1">
            <a:off x="9697092" y="3623780"/>
            <a:ext cx="659844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5D196CE-7213-EF4D-857D-6069AC39984F}"/>
              </a:ext>
            </a:extLst>
          </p:cNvPr>
          <p:cNvSpPr txBox="1"/>
          <p:nvPr/>
        </p:nvSpPr>
        <p:spPr>
          <a:xfrm>
            <a:off x="10480200" y="3435997"/>
            <a:ext cx="145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Conflict zone</a:t>
            </a:r>
          </a:p>
        </p:txBody>
      </p:sp>
    </p:spTree>
    <p:extLst>
      <p:ext uri="{BB962C8B-B14F-4D97-AF65-F5344CB8AC3E}">
        <p14:creationId xmlns:p14="http://schemas.microsoft.com/office/powerpoint/2010/main" val="3876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C5085-31A5-3B48-883C-9877863F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Deadlocks in conflict resolution techniques -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AD807-FFED-0543-A970-9E64B537A93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6550" y="1007758"/>
            <a:ext cx="5388864" cy="316657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/>
              <a:t>A more complex deadlock scenario.</a:t>
            </a:r>
          </a:p>
          <a:p>
            <a:pPr lvl="1" algn="just"/>
            <a:r>
              <a:rPr lang="en-US" dirty="0"/>
              <a:t>Red CAV – has advantage in C1, disadvantage in C3</a:t>
            </a:r>
          </a:p>
          <a:p>
            <a:pPr lvl="1" algn="just"/>
            <a:r>
              <a:rPr lang="en-US" dirty="0"/>
              <a:t>Blue CAV – has advantage in C3, disadvantage in C4</a:t>
            </a:r>
          </a:p>
          <a:p>
            <a:pPr lvl="1" algn="just"/>
            <a:r>
              <a:rPr lang="en-US" dirty="0"/>
              <a:t>Pink CAV – has advantage in C4, disadvantage in C1.</a:t>
            </a:r>
          </a:p>
          <a:p>
            <a:pPr algn="just"/>
            <a:r>
              <a:rPr lang="en-US" dirty="0"/>
              <a:t>Creates a yields-to cycle</a:t>
            </a:r>
          </a:p>
          <a:p>
            <a:pPr lvl="1" algn="just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55A95-9864-B746-B39E-7A72437414F4}"/>
              </a:ext>
            </a:extLst>
          </p:cNvPr>
          <p:cNvSpPr/>
          <p:nvPr/>
        </p:nvSpPr>
        <p:spPr>
          <a:xfrm>
            <a:off x="6183906" y="3525653"/>
            <a:ext cx="2635874" cy="5316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47834-C85F-EA46-8C62-72502EA1D67F}"/>
              </a:ext>
            </a:extLst>
          </p:cNvPr>
          <p:cNvSpPr/>
          <p:nvPr/>
        </p:nvSpPr>
        <p:spPr>
          <a:xfrm rot="16200000">
            <a:off x="8138891" y="4729383"/>
            <a:ext cx="1877605" cy="533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E1F8D4-A77D-D94D-AFB1-F5ADE7A6C7AA}"/>
              </a:ext>
            </a:extLst>
          </p:cNvPr>
          <p:cNvSpPr/>
          <p:nvPr/>
        </p:nvSpPr>
        <p:spPr>
          <a:xfrm>
            <a:off x="6183906" y="2994027"/>
            <a:ext cx="2627088" cy="5316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3EC939-F692-7C4B-9A57-1E90B11C2B5B}"/>
              </a:ext>
            </a:extLst>
          </p:cNvPr>
          <p:cNvSpPr/>
          <p:nvPr/>
        </p:nvSpPr>
        <p:spPr>
          <a:xfrm>
            <a:off x="8813270" y="3014327"/>
            <a:ext cx="1063254" cy="106325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74654A-40E9-CD44-8099-6465D328F93F}"/>
              </a:ext>
            </a:extLst>
          </p:cNvPr>
          <p:cNvSpPr/>
          <p:nvPr/>
        </p:nvSpPr>
        <p:spPr>
          <a:xfrm rot="16200000">
            <a:off x="8686318" y="4740016"/>
            <a:ext cx="1877605" cy="533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1EE0E-6687-7F44-B83F-8A5039EE0A0C}"/>
              </a:ext>
            </a:extLst>
          </p:cNvPr>
          <p:cNvSpPr/>
          <p:nvPr/>
        </p:nvSpPr>
        <p:spPr>
          <a:xfrm>
            <a:off x="9893667" y="3523880"/>
            <a:ext cx="1877605" cy="533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2DC180-1FC0-DB4F-B1EF-6172D7AE3F6E}"/>
              </a:ext>
            </a:extLst>
          </p:cNvPr>
          <p:cNvSpPr/>
          <p:nvPr/>
        </p:nvSpPr>
        <p:spPr>
          <a:xfrm>
            <a:off x="9884881" y="3001112"/>
            <a:ext cx="1877605" cy="533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EA8148-47D6-3041-AC8C-C444FA2C1FC8}"/>
              </a:ext>
            </a:extLst>
          </p:cNvPr>
          <p:cNvSpPr/>
          <p:nvPr/>
        </p:nvSpPr>
        <p:spPr>
          <a:xfrm rot="16200000">
            <a:off x="8255704" y="1898395"/>
            <a:ext cx="1672033" cy="533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186AB9-5707-9A41-AD45-9DEB26DD329F}"/>
              </a:ext>
            </a:extLst>
          </p:cNvPr>
          <p:cNvSpPr/>
          <p:nvPr/>
        </p:nvSpPr>
        <p:spPr>
          <a:xfrm rot="16200000">
            <a:off x="8791874" y="1901942"/>
            <a:ext cx="1672033" cy="5333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3D14DC-2AC5-D94C-B5C6-3D818263E783}"/>
              </a:ext>
            </a:extLst>
          </p:cNvPr>
          <p:cNvSpPr/>
          <p:nvPr/>
        </p:nvSpPr>
        <p:spPr>
          <a:xfrm>
            <a:off x="9363682" y="3009803"/>
            <a:ext cx="522768" cy="5227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009EA-0B90-494E-821A-2D413BF22996}"/>
              </a:ext>
            </a:extLst>
          </p:cNvPr>
          <p:cNvSpPr/>
          <p:nvPr/>
        </p:nvSpPr>
        <p:spPr>
          <a:xfrm>
            <a:off x="9363444" y="3539587"/>
            <a:ext cx="522768" cy="5227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590E77-8B58-224C-B01C-6D1C04C6B89A}"/>
              </a:ext>
            </a:extLst>
          </p:cNvPr>
          <p:cNvSpPr/>
          <p:nvPr/>
        </p:nvSpPr>
        <p:spPr>
          <a:xfrm>
            <a:off x="8826214" y="3537560"/>
            <a:ext cx="522768" cy="5227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B2B043-00C4-F245-BE6B-221710648A29}"/>
              </a:ext>
            </a:extLst>
          </p:cNvPr>
          <p:cNvSpPr/>
          <p:nvPr/>
        </p:nvSpPr>
        <p:spPr>
          <a:xfrm>
            <a:off x="8830336" y="3015554"/>
            <a:ext cx="522768" cy="52276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0" descr="Image result for top view car clipart transparent background">
            <a:extLst>
              <a:ext uri="{FF2B5EF4-FFF2-40B4-BE49-F238E27FC236}">
                <a16:creationId xmlns:a16="http://schemas.microsoft.com/office/drawing/2014/main" id="{4988689D-836A-2942-B36F-D32AEF487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57" y="3406235"/>
            <a:ext cx="770465" cy="77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Image result for top view car clipart transparent background">
            <a:extLst>
              <a:ext uri="{FF2B5EF4-FFF2-40B4-BE49-F238E27FC236}">
                <a16:creationId xmlns:a16="http://schemas.microsoft.com/office/drawing/2014/main" id="{4F7EA109-7BE6-714F-9125-C62FCFCAF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90540" y="3037497"/>
            <a:ext cx="899195" cy="48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23953E-FBD1-0843-AE9A-014962D5749C}"/>
              </a:ext>
            </a:extLst>
          </p:cNvPr>
          <p:cNvCxnSpPr>
            <a:cxnSpLocks/>
          </p:cNvCxnSpPr>
          <p:nvPr/>
        </p:nvCxnSpPr>
        <p:spPr>
          <a:xfrm>
            <a:off x="7267911" y="3790579"/>
            <a:ext cx="1551869" cy="0"/>
          </a:xfrm>
          <a:prstGeom prst="line">
            <a:avLst/>
          </a:prstGeom>
          <a:ln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05870D-6744-F140-A975-3983137A082C}"/>
              </a:ext>
            </a:extLst>
          </p:cNvPr>
          <p:cNvCxnSpPr>
            <a:cxnSpLocks/>
            <a:stCxn id="20" idx="3"/>
          </p:cNvCxnSpPr>
          <p:nvPr/>
        </p:nvCxnSpPr>
        <p:spPr>
          <a:xfrm flipH="1">
            <a:off x="6640509" y="3280688"/>
            <a:ext cx="4150031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428473D-DAE2-074C-A986-316A2EC5D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0" b="90132" l="4167" r="93095">
                        <a14:foregroundMark x1="59524" y1="89254" x2="56905" y2="90132"/>
                        <a14:foregroundMark x1="89881" y1="18860" x2="95595" y2="32018"/>
                        <a14:foregroundMark x1="95595" y1="32018" x2="96905" y2="49123"/>
                        <a14:foregroundMark x1="96905" y1="49123" x2="93214" y2="81579"/>
                        <a14:foregroundMark x1="93214" y1="81579" x2="90595" y2="84430"/>
                        <a14:foregroundMark x1="9286" y1="17105" x2="3095" y2="29825"/>
                        <a14:foregroundMark x1="3095" y1="29825" x2="1786" y2="63816"/>
                        <a14:foregroundMark x1="1786" y1="63816" x2="4167" y2="79825"/>
                        <a14:foregroundMark x1="4167" y1="79825" x2="9405" y2="848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668814" y="1796284"/>
            <a:ext cx="890862" cy="483611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C9A591D1-48F0-CF4A-A067-AA377A36B726}"/>
              </a:ext>
            </a:extLst>
          </p:cNvPr>
          <p:cNvSpPr/>
          <p:nvPr/>
        </p:nvSpPr>
        <p:spPr>
          <a:xfrm>
            <a:off x="8827080" y="2989939"/>
            <a:ext cx="785447" cy="797169"/>
          </a:xfrm>
          <a:custGeom>
            <a:avLst/>
            <a:gdLst>
              <a:gd name="connsiteX0" fmla="*/ 0 w 785447"/>
              <a:gd name="connsiteY0" fmla="*/ 797169 h 797169"/>
              <a:gd name="connsiteX1" fmla="*/ 550985 w 785447"/>
              <a:gd name="connsiteY1" fmla="*/ 550985 h 797169"/>
              <a:gd name="connsiteX2" fmla="*/ 785447 w 785447"/>
              <a:gd name="connsiteY2" fmla="*/ 0 h 79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447" h="797169">
                <a:moveTo>
                  <a:pt x="0" y="797169"/>
                </a:moveTo>
                <a:cubicBezTo>
                  <a:pt x="210038" y="740507"/>
                  <a:pt x="420077" y="683846"/>
                  <a:pt x="550985" y="550985"/>
                </a:cubicBezTo>
                <a:cubicBezTo>
                  <a:pt x="681893" y="418123"/>
                  <a:pt x="736601" y="85969"/>
                  <a:pt x="785447" y="0"/>
                </a:cubicBezTo>
              </a:path>
            </a:pathLst>
          </a:custGeom>
          <a:noFill/>
          <a:ln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778ECAE-9C2D-CB49-8E12-08D39D7AB2F9}"/>
              </a:ext>
            </a:extLst>
          </p:cNvPr>
          <p:cNvCxnSpPr>
            <a:cxnSpLocks/>
            <a:stCxn id="23" idx="3"/>
          </p:cNvCxnSpPr>
          <p:nvPr/>
        </p:nvCxnSpPr>
        <p:spPr>
          <a:xfrm flipH="1">
            <a:off x="9104883" y="2483521"/>
            <a:ext cx="9362" cy="3074199"/>
          </a:xfrm>
          <a:prstGeom prst="straightConnector1">
            <a:avLst/>
          </a:prstGeom>
          <a:ln>
            <a:solidFill>
              <a:srgbClr val="FF00E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CAFA2F1-E3A9-E94A-B738-8AF163B3AAF9}"/>
              </a:ext>
            </a:extLst>
          </p:cNvPr>
          <p:cNvSpPr txBox="1"/>
          <p:nvPr/>
        </p:nvSpPr>
        <p:spPr>
          <a:xfrm>
            <a:off x="8917640" y="3146571"/>
            <a:ext cx="3574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C31248-2D3C-E745-816E-13671B644D89}"/>
              </a:ext>
            </a:extLst>
          </p:cNvPr>
          <p:cNvSpPr txBox="1"/>
          <p:nvPr/>
        </p:nvSpPr>
        <p:spPr>
          <a:xfrm>
            <a:off x="8950915" y="3675884"/>
            <a:ext cx="3574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AB244D-D6EC-AE41-9554-6F9E414E7839}"/>
              </a:ext>
            </a:extLst>
          </p:cNvPr>
          <p:cNvSpPr txBox="1"/>
          <p:nvPr/>
        </p:nvSpPr>
        <p:spPr>
          <a:xfrm>
            <a:off x="9419912" y="3683917"/>
            <a:ext cx="3574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A31D13-9721-3F4D-A018-E0FB567CD7E3}"/>
              </a:ext>
            </a:extLst>
          </p:cNvPr>
          <p:cNvSpPr txBox="1"/>
          <p:nvPr/>
        </p:nvSpPr>
        <p:spPr>
          <a:xfrm>
            <a:off x="9449176" y="3145087"/>
            <a:ext cx="3574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1C58A1-0D0B-AA4B-A425-3A92406CA6ED}"/>
              </a:ext>
            </a:extLst>
          </p:cNvPr>
          <p:cNvSpPr txBox="1"/>
          <p:nvPr/>
        </p:nvSpPr>
        <p:spPr>
          <a:xfrm>
            <a:off x="6183906" y="4176699"/>
            <a:ext cx="142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C1: 6s, C3: 9s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53C544-69D9-4C40-ABBF-CFE037F568F5}"/>
              </a:ext>
            </a:extLst>
          </p:cNvPr>
          <p:cNvSpPr txBox="1"/>
          <p:nvPr/>
        </p:nvSpPr>
        <p:spPr>
          <a:xfrm>
            <a:off x="7446823" y="1612860"/>
            <a:ext cx="150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EF"/>
                </a:solidFill>
              </a:rPr>
              <a:t>C4: 5s, C1: 7s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C05468-59C2-2F47-865E-3DA2F27B792F}"/>
              </a:ext>
            </a:extLst>
          </p:cNvPr>
          <p:cNvSpPr txBox="1"/>
          <p:nvPr/>
        </p:nvSpPr>
        <p:spPr>
          <a:xfrm>
            <a:off x="10363519" y="4174330"/>
            <a:ext cx="149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C3:6s , C4: 8s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329E66C-4147-4758-AA51-D2FE2875B9EA}"/>
              </a:ext>
            </a:extLst>
          </p:cNvPr>
          <p:cNvGraphicFramePr/>
          <p:nvPr/>
        </p:nvGraphicFramePr>
        <p:xfrm>
          <a:off x="2027404" y="4199963"/>
          <a:ext cx="2007155" cy="1877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3" name="Picture 10" descr="Image result for top view car clipart transparent background">
            <a:extLst>
              <a:ext uri="{FF2B5EF4-FFF2-40B4-BE49-F238E27FC236}">
                <a16:creationId xmlns:a16="http://schemas.microsoft.com/office/drawing/2014/main" id="{E1EDA0BD-4C0E-BD4B-B77E-85E2692E1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780" y="5372766"/>
            <a:ext cx="572752" cy="57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A0E5B9-0849-9C4A-A17D-EB9E1B00E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0" b="90132" l="4167" r="93095">
                        <a14:foregroundMark x1="59524" y1="89254" x2="56905" y2="90132"/>
                        <a14:foregroundMark x1="89881" y1="18860" x2="95595" y2="32018"/>
                        <a14:foregroundMark x1="95595" y1="32018" x2="96905" y2="49123"/>
                        <a14:foregroundMark x1="96905" y1="49123" x2="93214" y2="81579"/>
                        <a14:foregroundMark x1="93214" y1="81579" x2="90595" y2="84430"/>
                        <a14:foregroundMark x1="9286" y1="17105" x2="3095" y2="29825"/>
                        <a14:foregroundMark x1="3095" y1="29825" x2="1786" y2="63816"/>
                        <a14:foregroundMark x1="1786" y1="63816" x2="4167" y2="79825"/>
                        <a14:foregroundMark x1="4167" y1="79825" x2="9405" y2="848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2309" y="5516166"/>
            <a:ext cx="615403" cy="334076"/>
          </a:xfrm>
          <a:prstGeom prst="rect">
            <a:avLst/>
          </a:prstGeom>
        </p:spPr>
      </p:pic>
      <p:pic>
        <p:nvPicPr>
          <p:cNvPr id="35" name="Picture 7" descr="Image result for top view car clipart transparent background">
            <a:extLst>
              <a:ext uri="{FF2B5EF4-FFF2-40B4-BE49-F238E27FC236}">
                <a16:creationId xmlns:a16="http://schemas.microsoft.com/office/drawing/2014/main" id="{DA269033-61B4-8C44-81D9-190A02866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431" y="4441751"/>
            <a:ext cx="637099" cy="34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9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58B63-83B9-8B4B-9A07-534C204A8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5371"/>
          </a:xfrm>
        </p:spPr>
        <p:txBody>
          <a:bodyPr anchor="b">
            <a:normAutofit/>
          </a:bodyPr>
          <a:lstStyle/>
          <a:p>
            <a:r>
              <a:rPr lang="en-US" dirty="0"/>
              <a:t>Previous Approach to deadlock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6C018-70D3-8845-AAF9-4750EFC8182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6550" y="1007758"/>
            <a:ext cx="5388864" cy="46827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/>
              <a:t>Intersection is modelled as conflict zones.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Creates a timing conflict graph with a vertex present if a vehicle passes through a conflict zone.</a:t>
            </a:r>
          </a:p>
          <a:p>
            <a:pPr>
              <a:lnSpc>
                <a:spcPct val="90000"/>
              </a:lnSpc>
            </a:pPr>
            <a:r>
              <a:rPr lang="en-US" sz="2200" dirty="0"/>
              <a:t>Three types of edges -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</a:rPr>
              <a:t>Type 1 exists when moving from one zone to another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</a:rPr>
              <a:t>Type 2 exists when yielding to a vehicle in the same lane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</a:rPr>
              <a:t>Type 3 exists when yielding for a vehicle on another lane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AF1F0-F730-5F42-B956-32AB6880CD5A}"/>
              </a:ext>
            </a:extLst>
          </p:cNvPr>
          <p:cNvSpPr txBox="1"/>
          <p:nvPr/>
        </p:nvSpPr>
        <p:spPr>
          <a:xfrm>
            <a:off x="7463050" y="5465763"/>
            <a:ext cx="50220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https://dl.acm.org/doi/pdf/10.1145/3358221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6753AB-397D-8B4C-8BBF-6BE2B0278838}"/>
              </a:ext>
            </a:extLst>
          </p:cNvPr>
          <p:cNvSpPr txBox="1"/>
          <p:nvPr/>
        </p:nvSpPr>
        <p:spPr>
          <a:xfrm>
            <a:off x="701749" y="5690485"/>
            <a:ext cx="6761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Yi-Ting Lin et al. Graph-based modeling, scheduling, and verification for intersection management of intelligent vehicles. ACM  Transactions on Embedded Computing Systems (TECS), 18(5s):1–21, 2019.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D0D38-3AB6-EF4F-ACE6-763C54295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560" y="1001928"/>
            <a:ext cx="186690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B2E193-DEDE-084F-9B14-555C4E93F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663" y="2935073"/>
            <a:ext cx="2184400" cy="139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40E08-F784-2E4D-AB9B-36777A214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1051" y="3009366"/>
            <a:ext cx="12192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5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F206FB-899B-464D-BD77-14E6C7A87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Approach to deadlock resolution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5E0C2B-CF65-9846-BE1D-230B9454EFF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Deadlocks are detected by creating a resource conflict graph from the timing conflict graph.</a:t>
            </a:r>
          </a:p>
          <a:p>
            <a:r>
              <a:rPr lang="en-US" dirty="0"/>
              <a:t>If a cycle is present in the resource conflict graph, there is a deadlock.</a:t>
            </a:r>
          </a:p>
          <a:p>
            <a:r>
              <a:rPr lang="en-US" dirty="0"/>
              <a:t>Deadlocks are removed by removing Type-3 edges in the decreasing order of cost edge.</a:t>
            </a:r>
          </a:p>
        </p:txBody>
      </p:sp>
    </p:spTree>
    <p:extLst>
      <p:ext uri="{BB962C8B-B14F-4D97-AF65-F5344CB8AC3E}">
        <p14:creationId xmlns:p14="http://schemas.microsoft.com/office/powerpoint/2010/main" val="10728944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ML Theme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lnDef>
      <a:spPr>
        <a:ln>
          <a:solidFill>
            <a:srgbClr val="000000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1650</Words>
  <Application>Microsoft Macintosh PowerPoint</Application>
  <PresentationFormat>Widescreen</PresentationFormat>
  <Paragraphs>174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Cambria Math</vt:lpstr>
      <vt:lpstr>Candara</vt:lpstr>
      <vt:lpstr>Comic Sans MS</vt:lpstr>
      <vt:lpstr>Gill Sans MT</vt:lpstr>
      <vt:lpstr>Times New Roman</vt:lpstr>
      <vt:lpstr>Wingdings</vt:lpstr>
      <vt:lpstr>Wingdings 3</vt:lpstr>
      <vt:lpstr>CML Theme</vt:lpstr>
      <vt:lpstr>Cooperative Driving of Connected Autonomous Vehicles using Responsibility Sensitive Safety rules</vt:lpstr>
      <vt:lpstr>Autonomous Vehicles</vt:lpstr>
      <vt:lpstr>Connected Autonomous Vehicles(CAV)</vt:lpstr>
      <vt:lpstr>Conflicts between multiple CAVs</vt:lpstr>
      <vt:lpstr>Previous Conflict Resolution technique</vt:lpstr>
      <vt:lpstr>Deadlocks in conflict resolution techniques</vt:lpstr>
      <vt:lpstr>Deadlocks in conflict resolution techniques - example</vt:lpstr>
      <vt:lpstr>Previous Approach to deadlock resolution</vt:lpstr>
      <vt:lpstr>Previous Approach to deadlock resolution</vt:lpstr>
      <vt:lpstr>Limitations of the previous approach</vt:lpstr>
      <vt:lpstr>Our Approach</vt:lpstr>
      <vt:lpstr>Our approach to deadlock resolution</vt:lpstr>
      <vt:lpstr>Our approach to deadlock resolution</vt:lpstr>
      <vt:lpstr>Our approach to deadlock resolution</vt:lpstr>
      <vt:lpstr>Deadlock resolution evaluation</vt:lpstr>
      <vt:lpstr>How is routing done?</vt:lpstr>
      <vt:lpstr>Broadcast of future trajectory</vt:lpstr>
      <vt:lpstr>Conflict resolution</vt:lpstr>
      <vt:lpstr>Safe Distance calculation </vt:lpstr>
      <vt:lpstr>Conflict resolution demonstration on scaled RC cars</vt:lpstr>
      <vt:lpstr>Summary</vt:lpstr>
      <vt:lpstr>Thank you</vt:lpstr>
      <vt:lpstr>Backup Slides</vt:lpstr>
      <vt:lpstr>Flowchart of the algorithm</vt:lpstr>
      <vt:lpstr>Pseudocode of the algorithm</vt:lpstr>
      <vt:lpstr>Safe Distance Calculation</vt:lpstr>
      <vt:lpstr>Safe velocity calculation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Cooperative Driving of Connected Autonomous Vehicles using Responsibility Sensitive Safety rules</dc:title>
  <dc:creator>Harshith Allamsetti (Student)</dc:creator>
  <cp:lastModifiedBy>Harshith Allamsetti (Student)</cp:lastModifiedBy>
  <cp:revision>60</cp:revision>
  <dcterms:created xsi:type="dcterms:W3CDTF">2020-06-01T22:56:03Z</dcterms:created>
  <dcterms:modified xsi:type="dcterms:W3CDTF">2020-06-03T20:15:44Z</dcterms:modified>
</cp:coreProperties>
</file>