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21388388" cy="30275213"/>
  <p:notesSz cx="30275213" cy="2138838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31"/>
    <p:restoredTop sz="94610"/>
  </p:normalViewPr>
  <p:slideViewPr>
    <p:cSldViewPr snapToGrid="0" snapToObjects="1">
      <p:cViewPr>
        <p:scale>
          <a:sx n="85" d="100"/>
          <a:sy n="85" d="100"/>
        </p:scale>
        <p:origin x="164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T1 · ID vs OOD</c:v>
                </c:pt>
              </c:strCache>
            </c:strRef>
          </c:tx>
          <c:spPr>
            <a:solidFill>
              <a:srgbClr val="8FA3BF"/>
            </a:solidFill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Viyog (ours)</c:v>
                </c:pt>
                <c:pt idx="1">
                  <c:v>Energy</c:v>
                </c:pt>
                <c:pt idx="2">
                  <c:v>MSP</c:v>
                </c:pt>
                <c:pt idx="3">
                  <c:v>MaxLogit</c:v>
                </c:pt>
                <c:pt idx="4">
                  <c:v>Entropy</c:v>
                </c:pt>
                <c:pt idx="5">
                  <c:v>GEN</c:v>
                </c:pt>
                <c:pt idx="6">
                  <c:v>KL-Match</c:v>
                </c:pt>
                <c:pt idx="7">
                  <c:v>1st-conv L∞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0.66300000000000003</c:v>
                </c:pt>
                <c:pt idx="1">
                  <c:v>0.86299999999999999</c:v>
                </c:pt>
                <c:pt idx="2">
                  <c:v>0.83699999999999997</c:v>
                </c:pt>
                <c:pt idx="3">
                  <c:v>0.86399999999999999</c:v>
                </c:pt>
                <c:pt idx="4">
                  <c:v>0.84799999999999998</c:v>
                </c:pt>
                <c:pt idx="5">
                  <c:v>0.84799999999999998</c:v>
                </c:pt>
                <c:pt idx="6">
                  <c:v>0.77500000000000002</c:v>
                </c:pt>
                <c:pt idx="7">
                  <c:v>0.56200000000000006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79-7741-980C-0DA163524EC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T2 · ID vs ADV</c:v>
                </c:pt>
              </c:strCache>
            </c:strRef>
          </c:tx>
          <c:spPr>
            <a:solidFill>
              <a:srgbClr val="C62E3A"/>
            </a:solidFill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Viyog (ours)</c:v>
                </c:pt>
                <c:pt idx="1">
                  <c:v>Energy</c:v>
                </c:pt>
                <c:pt idx="2">
                  <c:v>MSP</c:v>
                </c:pt>
                <c:pt idx="3">
                  <c:v>MaxLogit</c:v>
                </c:pt>
                <c:pt idx="4">
                  <c:v>Entropy</c:v>
                </c:pt>
                <c:pt idx="5">
                  <c:v>GEN</c:v>
                </c:pt>
                <c:pt idx="6">
                  <c:v>KL-Match</c:v>
                </c:pt>
                <c:pt idx="7">
                  <c:v>1st-conv L∞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0.98</c:v>
                </c:pt>
                <c:pt idx="1">
                  <c:v>0.6</c:v>
                </c:pt>
                <c:pt idx="2">
                  <c:v>0.621</c:v>
                </c:pt>
                <c:pt idx="3">
                  <c:v>0.59899999999999998</c:v>
                </c:pt>
                <c:pt idx="4">
                  <c:v>0.627</c:v>
                </c:pt>
                <c:pt idx="5">
                  <c:v>0.64700000000000002</c:v>
                </c:pt>
                <c:pt idx="6">
                  <c:v>0.65900000000000003</c:v>
                </c:pt>
                <c:pt idx="7">
                  <c:v>0.51500000000000001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879-7741-980C-0DA163524EC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T3 · OOD vs ADV</c:v>
                </c:pt>
              </c:strCache>
            </c:strRef>
          </c:tx>
          <c:spPr>
            <a:solidFill>
              <a:srgbClr val="D98E04"/>
            </a:solidFill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Viyog (ours)</c:v>
                </c:pt>
                <c:pt idx="1">
                  <c:v>Energy</c:v>
                </c:pt>
                <c:pt idx="2">
                  <c:v>MSP</c:v>
                </c:pt>
                <c:pt idx="3">
                  <c:v>MaxLogit</c:v>
                </c:pt>
                <c:pt idx="4">
                  <c:v>Entropy</c:v>
                </c:pt>
                <c:pt idx="5">
                  <c:v>GEN</c:v>
                </c:pt>
                <c:pt idx="6">
                  <c:v>KL-Match</c:v>
                </c:pt>
                <c:pt idx="7">
                  <c:v>1st-conv L∞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0.84399999999999997</c:v>
                </c:pt>
                <c:pt idx="1">
                  <c:v>0.79</c:v>
                </c:pt>
                <c:pt idx="2">
                  <c:v>0.79600000000000004</c:v>
                </c:pt>
                <c:pt idx="3">
                  <c:v>0.79400000000000004</c:v>
                </c:pt>
                <c:pt idx="4">
                  <c:v>0.80300000000000005</c:v>
                </c:pt>
                <c:pt idx="5">
                  <c:v>0.81200000000000006</c:v>
                </c:pt>
                <c:pt idx="6">
                  <c:v>0.65500000000000003</c:v>
                </c:pt>
                <c:pt idx="7">
                  <c:v>0.57699999999999996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879-7741-980C-0DA163524E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BFC5D1"/>
            </a:solidFill>
            <a:prstDash val="solid"/>
            <a:round/>
          </a:ln>
        </c:spPr>
        <c:txPr>
          <a:bodyPr/>
          <a:lstStyle/>
          <a:p>
            <a:pPr>
              <a:defRPr sz="1600" b="0" i="0" u="none" strike="noStrike">
                <a:solidFill>
                  <a:srgbClr val="262B40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"/>
          <c:min val="0.4"/>
        </c:scaling>
        <c:delete val="0"/>
        <c:axPos val="l"/>
        <c:majorGridlines>
          <c:spPr>
            <a:ln w="12700" cap="flat">
              <a:solidFill>
                <a:srgbClr val="E1E4EA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700" b="0" i="0" u="none" strike="noStrike">
                    <a:solidFill>
                      <a:srgbClr val="5A6178"/>
                    </a:solidFill>
                    <a:latin typeface="Arial"/>
                  </a:defRPr>
                </a:pPr>
                <a:r>
                  <a:rPr lang="en-US" sz="1700" b="0" i="0" u="none" strike="noStrike">
                    <a:solidFill>
                      <a:srgbClr val="5A6178"/>
                    </a:solidFill>
                    <a:latin typeface="Arial"/>
                  </a:rPr>
                  <a:t>AUROC</a:t>
                </a:r>
              </a:p>
            </c:rich>
          </c:tx>
          <c:overlay val="0"/>
        </c:title>
        <c:numFmt formatCode="0.0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700" b="0" i="0" u="none" strike="noStrike">
                <a:solidFill>
                  <a:srgbClr val="5A6178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800">
              <a:solidFill>
                <a:srgbClr val="262B40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1372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chart" Target="../charts/chart1.xml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0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3F5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387816" cy="4846320"/>
          </a:xfrm>
          <a:prstGeom prst="rect">
            <a:avLst/>
          </a:prstGeom>
          <a:solidFill>
            <a:srgbClr val="15192E"/>
          </a:solidFill>
          <a:ln w="12700">
            <a:solidFill>
              <a:srgbClr val="1519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548640" y="868680"/>
            <a:ext cx="20290536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8800" b="1" dirty="0">
                <a:solidFill>
                  <a:srgbClr val="63D2C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Viyog: </a:t>
            </a:r>
            <a:r>
              <a:rPr lang="en-US" sz="8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Separating Adversarial</a:t>
            </a:r>
            <a:endParaRPr lang="en-US" sz="8800" dirty="0"/>
          </a:p>
          <a:p>
            <a:pPr marL="0" indent="0" algn="ctr">
              <a:lnSpc>
                <a:spcPct val="95000"/>
              </a:lnSpc>
              <a:buNone/>
            </a:pPr>
            <a:r>
              <a:rPr lang="en-US" sz="8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and Out-of-Distribution</a:t>
            </a:r>
            <a:endParaRPr lang="en-US" sz="8800" dirty="0"/>
          </a:p>
        </p:txBody>
      </p:sp>
      <p:sp>
        <p:nvSpPr>
          <p:cNvPr id="6" name="Text 4"/>
          <p:cNvSpPr txBox="1"/>
          <p:nvPr/>
        </p:nvSpPr>
        <p:spPr>
          <a:xfrm>
            <a:off x="1005840" y="3246120"/>
            <a:ext cx="1937613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E6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Aman Singh</a:t>
            </a:r>
            <a:r>
              <a:rPr lang="en-US" sz="2800" baseline="30000" dirty="0">
                <a:solidFill>
                  <a:srgbClr val="E6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2800" dirty="0">
                <a:solidFill>
                  <a:srgbClr val="E6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 Abhinav Kumar</a:t>
            </a:r>
            <a:r>
              <a:rPr lang="en-US" sz="2800" baseline="30000" dirty="0">
                <a:solidFill>
                  <a:srgbClr val="E6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2800" dirty="0">
                <a:solidFill>
                  <a:srgbClr val="E6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 Rishab Kashyap</a:t>
            </a:r>
            <a:r>
              <a:rPr lang="en-US" sz="2800" baseline="30000" dirty="0">
                <a:solidFill>
                  <a:srgbClr val="E6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2800" dirty="0">
                <a:solidFill>
                  <a:srgbClr val="E6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 Soyeong Park</a:t>
            </a:r>
            <a:r>
              <a:rPr lang="en-US" sz="2800" baseline="30000" dirty="0">
                <a:solidFill>
                  <a:srgbClr val="E6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2800" dirty="0">
                <a:solidFill>
                  <a:srgbClr val="E6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 Ameya Gurjar</a:t>
            </a:r>
            <a:r>
              <a:rPr lang="en-US" sz="2800" baseline="30000" dirty="0">
                <a:solidFill>
                  <a:srgbClr val="E6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2800" dirty="0">
                <a:solidFill>
                  <a:srgbClr val="E6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  <a:endParaRPr lang="en-US" sz="2800" dirty="0"/>
          </a:p>
          <a:p>
            <a:pPr marL="0" indent="0" algn="ctr">
              <a:buNone/>
            </a:pPr>
            <a:r>
              <a:rPr lang="en-US" sz="2800" dirty="0">
                <a:solidFill>
                  <a:srgbClr val="E6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Yohan Ko</a:t>
            </a:r>
            <a:r>
              <a:rPr lang="en-US" sz="2800" baseline="30000" dirty="0">
                <a:solidFill>
                  <a:srgbClr val="E6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2800" dirty="0">
                <a:solidFill>
                  <a:srgbClr val="E6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 Hwisoo So</a:t>
            </a:r>
            <a:r>
              <a:rPr lang="en-US" sz="2800" baseline="30000" dirty="0">
                <a:solidFill>
                  <a:srgbClr val="E6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lang="en-US" sz="2800" dirty="0">
                <a:solidFill>
                  <a:srgbClr val="E6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 Uiwon Hwang</a:t>
            </a:r>
            <a:r>
              <a:rPr lang="en-US" sz="2800" baseline="30000" dirty="0">
                <a:solidFill>
                  <a:srgbClr val="E6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r>
              <a:rPr lang="en-US" sz="2800" dirty="0">
                <a:solidFill>
                  <a:srgbClr val="E6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 Kyoungwoo Lee</a:t>
            </a:r>
            <a:r>
              <a:rPr lang="en-US" sz="2800" baseline="30000" dirty="0">
                <a:solidFill>
                  <a:srgbClr val="E6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2800" dirty="0">
                <a:solidFill>
                  <a:srgbClr val="E6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 Aviral Shrivastava</a:t>
            </a:r>
            <a:r>
              <a:rPr lang="en-US" sz="2800" baseline="30000" dirty="0">
                <a:solidFill>
                  <a:srgbClr val="E6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4206240"/>
            <a:ext cx="202905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aseline="30000" dirty="0">
                <a:solidFill>
                  <a:srgbClr val="A9B0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2300" dirty="0">
                <a:solidFill>
                  <a:srgbClr val="A9B0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Arizona State University      </a:t>
            </a:r>
            <a:r>
              <a:rPr lang="en-US" sz="2300" baseline="30000" dirty="0">
                <a:solidFill>
                  <a:srgbClr val="A9B0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2300" dirty="0">
                <a:solidFill>
                  <a:srgbClr val="A9B0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Yonsei University      </a:t>
            </a:r>
            <a:r>
              <a:rPr lang="en-US" sz="2300" baseline="30000" dirty="0">
                <a:solidFill>
                  <a:srgbClr val="A9B0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lang="en-US" sz="2300" dirty="0">
                <a:solidFill>
                  <a:srgbClr val="A9B0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Kyungpook National University      </a:t>
            </a:r>
            <a:r>
              <a:rPr lang="en-US" sz="2300" baseline="30000" dirty="0">
                <a:solidFill>
                  <a:srgbClr val="A9B0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r>
              <a:rPr lang="en-US" sz="2300" dirty="0">
                <a:solidFill>
                  <a:srgbClr val="A9B0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Ewha Womans University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5212080"/>
            <a:ext cx="6519672" cy="5943600"/>
          </a:xfrm>
          <a:prstGeom prst="roundRect">
            <a:avLst>
              <a:gd name="adj" fmla="val 2769"/>
            </a:avLst>
          </a:prstGeom>
          <a:solidFill>
            <a:srgbClr val="FFFFFF"/>
          </a:solidFill>
          <a:ln w="9525">
            <a:solidFill>
              <a:srgbClr val="DDE1E8"/>
            </a:solidFill>
            <a:prstDash val="solid"/>
          </a:ln>
          <a:effectLst>
            <a:outerShdw blurRad="127000" dist="381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68680" y="5504688"/>
            <a:ext cx="658368" cy="658368"/>
          </a:xfrm>
          <a:prstGeom prst="ellipse">
            <a:avLst/>
          </a:prstGeom>
          <a:solidFill>
            <a:srgbClr val="0F8B8D"/>
          </a:solidFill>
          <a:ln w="12700">
            <a:solidFill>
              <a:srgbClr val="0F8B8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868680" y="550468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3000" dirty="0"/>
          </a:p>
        </p:txBody>
      </p:sp>
      <p:sp>
        <p:nvSpPr>
          <p:cNvPr id="11" name="Text 9"/>
          <p:cNvSpPr txBox="1"/>
          <p:nvPr/>
        </p:nvSpPr>
        <p:spPr>
          <a:xfrm>
            <a:off x="1691640" y="5486400"/>
            <a:ext cx="50566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1519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Problem</a:t>
            </a:r>
            <a:endParaRPr lang="en-US" sz="3800" dirty="0"/>
          </a:p>
        </p:txBody>
      </p:sp>
      <p:sp>
        <p:nvSpPr>
          <p:cNvPr id="12" name="Text 10"/>
          <p:cNvSpPr txBox="1"/>
          <p:nvPr/>
        </p:nvSpPr>
        <p:spPr>
          <a:xfrm>
            <a:off x="868680" y="6355080"/>
            <a:ext cx="58795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F8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symptom, opposite cure.</a:t>
            </a:r>
            <a:endParaRPr lang="en-US" sz="2800" dirty="0"/>
          </a:p>
        </p:txBody>
      </p:sp>
      <p:sp>
        <p:nvSpPr>
          <p:cNvPr id="13" name="Text 11"/>
          <p:cNvSpPr txBox="1"/>
          <p:nvPr/>
        </p:nvSpPr>
        <p:spPr>
          <a:xfrm>
            <a:off x="868680" y="6903720"/>
            <a:ext cx="5879592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6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Out-of-distribution (OOD) and adversarial (ADV) inputs both fool a classifier, yet need opposite responses. Most lightweight detectors emit one score and can't tell them apart.</a:t>
            </a:r>
            <a:endParaRPr lang="en-US" sz="2400" dirty="0"/>
          </a:p>
        </p:txBody>
      </p:sp>
      <p:sp>
        <p:nvSpPr>
          <p:cNvPr id="14" name="Shape 12"/>
          <p:cNvSpPr/>
          <p:nvPr/>
        </p:nvSpPr>
        <p:spPr>
          <a:xfrm>
            <a:off x="868680" y="8778240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2F6690"/>
          </a:solidFill>
          <a:ln w="12700">
            <a:solidFill>
              <a:srgbClr val="2F66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868680" y="8778240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</a:t>
            </a:r>
            <a:endParaRPr lang="en-US" sz="2400" dirty="0"/>
          </a:p>
        </p:txBody>
      </p:sp>
      <p:sp>
        <p:nvSpPr>
          <p:cNvPr id="16" name="Shape 14"/>
          <p:cNvSpPr/>
          <p:nvPr/>
        </p:nvSpPr>
        <p:spPr>
          <a:xfrm>
            <a:off x="2331720" y="8961120"/>
            <a:ext cx="502920" cy="274320"/>
          </a:xfrm>
          <a:prstGeom prst="rightArrow">
            <a:avLst/>
          </a:prstGeom>
          <a:solidFill>
            <a:srgbClr val="A3AABA"/>
          </a:solidFill>
          <a:ln w="12700">
            <a:solidFill>
              <a:srgbClr val="A3AAB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2971800" y="8778240"/>
            <a:ext cx="3776472" cy="640080"/>
          </a:xfrm>
          <a:prstGeom prst="roundRect">
            <a:avLst>
              <a:gd name="adj" fmla="val 17143"/>
            </a:avLst>
          </a:prstGeom>
          <a:solidFill>
            <a:srgbClr val="E3ECF4"/>
          </a:solidFill>
          <a:ln w="19050">
            <a:solidFill>
              <a:srgbClr val="2F66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3081528" y="8869680"/>
            <a:ext cx="457200" cy="457200"/>
          </a:xfrm>
          <a:prstGeom prst="ellipse">
            <a:avLst/>
          </a:prstGeom>
          <a:solidFill>
            <a:srgbClr val="2F6690"/>
          </a:solidFill>
          <a:ln w="12700">
            <a:solidFill>
              <a:srgbClr val="2F66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2968" y="8961120"/>
            <a:ext cx="274320" cy="274320"/>
          </a:xfrm>
          <a:prstGeom prst="rect">
            <a:avLst/>
          </a:prstGeom>
        </p:spPr>
      </p:pic>
      <p:sp>
        <p:nvSpPr>
          <p:cNvPr id="20" name="Text 17"/>
          <p:cNvSpPr txBox="1"/>
          <p:nvPr/>
        </p:nvSpPr>
        <p:spPr>
          <a:xfrm>
            <a:off x="3657600" y="8778240"/>
            <a:ext cx="29992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F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 to classifier</a:t>
            </a:r>
            <a:endParaRPr lang="en-US" sz="2200" dirty="0"/>
          </a:p>
        </p:txBody>
      </p:sp>
      <p:sp>
        <p:nvSpPr>
          <p:cNvPr id="21" name="Shape 18"/>
          <p:cNvSpPr/>
          <p:nvPr/>
        </p:nvSpPr>
        <p:spPr>
          <a:xfrm>
            <a:off x="868680" y="9509760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D98E04"/>
          </a:solidFill>
          <a:ln w="12700">
            <a:solidFill>
              <a:srgbClr val="D98E0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 txBox="1"/>
          <p:nvPr/>
        </p:nvSpPr>
        <p:spPr>
          <a:xfrm>
            <a:off x="868680" y="9509760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OOD</a:t>
            </a:r>
            <a:endParaRPr lang="en-US" sz="2400" dirty="0"/>
          </a:p>
        </p:txBody>
      </p:sp>
      <p:sp>
        <p:nvSpPr>
          <p:cNvPr id="23" name="Shape 20"/>
          <p:cNvSpPr/>
          <p:nvPr/>
        </p:nvSpPr>
        <p:spPr>
          <a:xfrm>
            <a:off x="2331720" y="9692640"/>
            <a:ext cx="502920" cy="274320"/>
          </a:xfrm>
          <a:prstGeom prst="rightArrow">
            <a:avLst/>
          </a:prstGeom>
          <a:solidFill>
            <a:srgbClr val="A3AABA"/>
          </a:solidFill>
          <a:ln w="12700">
            <a:solidFill>
              <a:srgbClr val="A3AAB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1"/>
          <p:cNvSpPr/>
          <p:nvPr/>
        </p:nvSpPr>
        <p:spPr>
          <a:xfrm>
            <a:off x="2971800" y="9509760"/>
            <a:ext cx="3776472" cy="640080"/>
          </a:xfrm>
          <a:prstGeom prst="roundRect">
            <a:avLst>
              <a:gd name="adj" fmla="val 17143"/>
            </a:avLst>
          </a:prstGeom>
          <a:solidFill>
            <a:srgbClr val="FBF0DA"/>
          </a:solidFill>
          <a:ln w="19050">
            <a:solidFill>
              <a:srgbClr val="D98E0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2"/>
          <p:cNvSpPr/>
          <p:nvPr/>
        </p:nvSpPr>
        <p:spPr>
          <a:xfrm>
            <a:off x="3081528" y="9601200"/>
            <a:ext cx="457200" cy="457200"/>
          </a:xfrm>
          <a:prstGeom prst="ellipse">
            <a:avLst/>
          </a:prstGeom>
          <a:solidFill>
            <a:srgbClr val="D98E04"/>
          </a:solidFill>
          <a:ln w="12700">
            <a:solidFill>
              <a:srgbClr val="D98E0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2968" y="9692640"/>
            <a:ext cx="274320" cy="274320"/>
          </a:xfrm>
          <a:prstGeom prst="rect">
            <a:avLst/>
          </a:prstGeom>
        </p:spPr>
      </p:pic>
      <p:sp>
        <p:nvSpPr>
          <p:cNvPr id="27" name="Text 23"/>
          <p:cNvSpPr txBox="1"/>
          <p:nvPr/>
        </p:nvSpPr>
        <p:spPr>
          <a:xfrm>
            <a:off x="3657600" y="9509760"/>
            <a:ext cx="29992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C47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Abstain · flag for review</a:t>
            </a:r>
            <a:endParaRPr lang="en-US" sz="2200" dirty="0"/>
          </a:p>
        </p:txBody>
      </p:sp>
      <p:sp>
        <p:nvSpPr>
          <p:cNvPr id="28" name="Shape 24"/>
          <p:cNvSpPr/>
          <p:nvPr/>
        </p:nvSpPr>
        <p:spPr>
          <a:xfrm>
            <a:off x="868680" y="10241280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C62E3A"/>
          </a:solidFill>
          <a:ln w="12700">
            <a:solidFill>
              <a:srgbClr val="C62E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5"/>
          <p:cNvSpPr txBox="1"/>
          <p:nvPr/>
        </p:nvSpPr>
        <p:spPr>
          <a:xfrm>
            <a:off x="868680" y="10241280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</a:t>
            </a:r>
            <a:endParaRPr lang="en-US" sz="2400" dirty="0"/>
          </a:p>
        </p:txBody>
      </p:sp>
      <p:sp>
        <p:nvSpPr>
          <p:cNvPr id="30" name="Shape 26"/>
          <p:cNvSpPr/>
          <p:nvPr/>
        </p:nvSpPr>
        <p:spPr>
          <a:xfrm>
            <a:off x="2331720" y="10424160"/>
            <a:ext cx="502920" cy="274320"/>
          </a:xfrm>
          <a:prstGeom prst="rightArrow">
            <a:avLst/>
          </a:prstGeom>
          <a:solidFill>
            <a:srgbClr val="A3AABA"/>
          </a:solidFill>
          <a:ln w="12700">
            <a:solidFill>
              <a:srgbClr val="A3AAB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27"/>
          <p:cNvSpPr/>
          <p:nvPr/>
        </p:nvSpPr>
        <p:spPr>
          <a:xfrm>
            <a:off x="2971800" y="10241280"/>
            <a:ext cx="3776472" cy="640080"/>
          </a:xfrm>
          <a:prstGeom prst="roundRect">
            <a:avLst>
              <a:gd name="adj" fmla="val 17143"/>
            </a:avLst>
          </a:prstGeom>
          <a:solidFill>
            <a:srgbClr val="F9E1E3"/>
          </a:solidFill>
          <a:ln w="19050">
            <a:solidFill>
              <a:srgbClr val="C62E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Shape 28"/>
          <p:cNvSpPr/>
          <p:nvPr/>
        </p:nvSpPr>
        <p:spPr>
          <a:xfrm>
            <a:off x="3081528" y="10332720"/>
            <a:ext cx="457200" cy="457200"/>
          </a:xfrm>
          <a:prstGeom prst="ellipse">
            <a:avLst/>
          </a:prstGeom>
          <a:solidFill>
            <a:srgbClr val="C62E3A"/>
          </a:solidFill>
          <a:ln w="12700">
            <a:solidFill>
              <a:srgbClr val="C62E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2968" y="10424160"/>
            <a:ext cx="274320" cy="274320"/>
          </a:xfrm>
          <a:prstGeom prst="rect">
            <a:avLst/>
          </a:prstGeom>
        </p:spPr>
      </p:pic>
      <p:sp>
        <p:nvSpPr>
          <p:cNvPr id="34" name="Text 29"/>
          <p:cNvSpPr txBox="1"/>
          <p:nvPr/>
        </p:nvSpPr>
        <p:spPr>
          <a:xfrm>
            <a:off x="3657600" y="10241280"/>
            <a:ext cx="29992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C6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Reject · security alert</a:t>
            </a:r>
            <a:endParaRPr lang="en-US" sz="2200" dirty="0"/>
          </a:p>
        </p:txBody>
      </p:sp>
      <p:sp>
        <p:nvSpPr>
          <p:cNvPr id="35" name="Shape 30"/>
          <p:cNvSpPr/>
          <p:nvPr/>
        </p:nvSpPr>
        <p:spPr>
          <a:xfrm>
            <a:off x="7434072" y="5212080"/>
            <a:ext cx="6519672" cy="5943600"/>
          </a:xfrm>
          <a:prstGeom prst="roundRect">
            <a:avLst>
              <a:gd name="adj" fmla="val 2769"/>
            </a:avLst>
          </a:prstGeom>
          <a:solidFill>
            <a:srgbClr val="FFFFFF"/>
          </a:solidFill>
          <a:ln w="9525">
            <a:solidFill>
              <a:srgbClr val="DDE1E8"/>
            </a:solidFill>
            <a:prstDash val="solid"/>
          </a:ln>
          <a:effectLst>
            <a:outerShdw blurRad="127000" dist="381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6" name="Shape 31"/>
          <p:cNvSpPr/>
          <p:nvPr/>
        </p:nvSpPr>
        <p:spPr>
          <a:xfrm>
            <a:off x="7754112" y="5504688"/>
            <a:ext cx="658368" cy="658368"/>
          </a:xfrm>
          <a:prstGeom prst="ellipse">
            <a:avLst/>
          </a:prstGeom>
          <a:solidFill>
            <a:srgbClr val="0F8B8D"/>
          </a:solidFill>
          <a:ln w="12700">
            <a:solidFill>
              <a:srgbClr val="0F8B8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2"/>
          <p:cNvSpPr txBox="1"/>
          <p:nvPr/>
        </p:nvSpPr>
        <p:spPr>
          <a:xfrm>
            <a:off x="7754112" y="550468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3000" dirty="0"/>
          </a:p>
        </p:txBody>
      </p:sp>
      <p:sp>
        <p:nvSpPr>
          <p:cNvPr id="38" name="Text 33"/>
          <p:cNvSpPr txBox="1"/>
          <p:nvPr/>
        </p:nvSpPr>
        <p:spPr>
          <a:xfrm>
            <a:off x="8577072" y="5486400"/>
            <a:ext cx="50566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1519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Observation</a:t>
            </a:r>
            <a:endParaRPr lang="en-US" sz="3800" dirty="0"/>
          </a:p>
        </p:txBody>
      </p:sp>
      <p:sp>
        <p:nvSpPr>
          <p:cNvPr id="39" name="Text 34"/>
          <p:cNvSpPr txBox="1"/>
          <p:nvPr/>
        </p:nvSpPr>
        <p:spPr>
          <a:xfrm>
            <a:off x="7754112" y="6355080"/>
            <a:ext cx="58795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F8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Attacks make quiet channels rough.</a:t>
            </a:r>
            <a:endParaRPr lang="en-US" sz="2800" dirty="0"/>
          </a:p>
        </p:txBody>
      </p:sp>
      <p:sp>
        <p:nvSpPr>
          <p:cNvPr id="40" name="Text 35"/>
          <p:cNvSpPr txBox="1"/>
          <p:nvPr/>
        </p:nvSpPr>
        <p:spPr>
          <a:xfrm>
            <a:off x="7754112" y="6903720"/>
            <a:ext cx="5879592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26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Natural images are low-frequency, so first-layer maps stay smooth for ID and OOD alike. Broadband L∞ perturbations make the quietest (dormant) channels jagged.</a:t>
            </a:r>
            <a:endParaRPr lang="en-US" sz="2400" dirty="0"/>
          </a:p>
        </p:txBody>
      </p:sp>
      <p:pic>
        <p:nvPicPr>
          <p:cNvPr id="4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4112" y="8778240"/>
            <a:ext cx="1691640" cy="1691640"/>
          </a:xfrm>
          <a:prstGeom prst="rect">
            <a:avLst/>
          </a:prstGeom>
        </p:spPr>
      </p:pic>
      <p:sp>
        <p:nvSpPr>
          <p:cNvPr id="42" name="Shape 36"/>
          <p:cNvSpPr/>
          <p:nvPr/>
        </p:nvSpPr>
        <p:spPr>
          <a:xfrm>
            <a:off x="7754112" y="8778240"/>
            <a:ext cx="1691640" cy="1691640"/>
          </a:xfrm>
          <a:prstGeom prst="rect">
            <a:avLst/>
          </a:prstGeom>
          <a:ln w="38100">
            <a:solidFill>
              <a:srgbClr val="2F66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37"/>
          <p:cNvSpPr txBox="1"/>
          <p:nvPr/>
        </p:nvSpPr>
        <p:spPr>
          <a:xfrm>
            <a:off x="7571232" y="10543032"/>
            <a:ext cx="2057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2F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 · smooth</a:t>
            </a:r>
            <a:endParaRPr lang="en-US" sz="2100" dirty="0"/>
          </a:p>
        </p:txBody>
      </p:sp>
      <p:pic>
        <p:nvPicPr>
          <p:cNvPr id="4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48088" y="8778240"/>
            <a:ext cx="1691640" cy="1691640"/>
          </a:xfrm>
          <a:prstGeom prst="rect">
            <a:avLst/>
          </a:prstGeom>
        </p:spPr>
      </p:pic>
      <p:sp>
        <p:nvSpPr>
          <p:cNvPr id="45" name="Shape 38"/>
          <p:cNvSpPr/>
          <p:nvPr/>
        </p:nvSpPr>
        <p:spPr>
          <a:xfrm>
            <a:off x="9848088" y="8778240"/>
            <a:ext cx="1691640" cy="1691640"/>
          </a:xfrm>
          <a:prstGeom prst="rect">
            <a:avLst/>
          </a:prstGeom>
          <a:ln w="38100">
            <a:solidFill>
              <a:srgbClr val="C47F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Text 39"/>
          <p:cNvSpPr txBox="1"/>
          <p:nvPr/>
        </p:nvSpPr>
        <p:spPr>
          <a:xfrm>
            <a:off x="9665208" y="10543032"/>
            <a:ext cx="2057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C47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OOD · smooth</a:t>
            </a:r>
            <a:endParaRPr lang="en-US" sz="2100" dirty="0"/>
          </a:p>
        </p:txBody>
      </p:sp>
      <p:pic>
        <p:nvPicPr>
          <p:cNvPr id="4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942064" y="8778240"/>
            <a:ext cx="1691640" cy="1691640"/>
          </a:xfrm>
          <a:prstGeom prst="rect">
            <a:avLst/>
          </a:prstGeom>
        </p:spPr>
      </p:pic>
      <p:sp>
        <p:nvSpPr>
          <p:cNvPr id="48" name="Shape 40"/>
          <p:cNvSpPr/>
          <p:nvPr/>
        </p:nvSpPr>
        <p:spPr>
          <a:xfrm>
            <a:off x="11942064" y="8778240"/>
            <a:ext cx="1691640" cy="1691640"/>
          </a:xfrm>
          <a:prstGeom prst="rect">
            <a:avLst/>
          </a:prstGeom>
          <a:ln w="38100">
            <a:solidFill>
              <a:srgbClr val="C62E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9" name="Text 41"/>
          <p:cNvSpPr txBox="1"/>
          <p:nvPr/>
        </p:nvSpPr>
        <p:spPr>
          <a:xfrm>
            <a:off x="11759184" y="10543032"/>
            <a:ext cx="2057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C6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 · rough</a:t>
            </a:r>
            <a:endParaRPr lang="en-US" sz="2100" dirty="0"/>
          </a:p>
        </p:txBody>
      </p:sp>
      <p:sp>
        <p:nvSpPr>
          <p:cNvPr id="50" name="Text 42"/>
          <p:cNvSpPr txBox="1"/>
          <p:nvPr/>
        </p:nvSpPr>
        <p:spPr>
          <a:xfrm>
            <a:off x="7754112" y="10863072"/>
            <a:ext cx="58795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Schematic dormant-channel maps (illustration)</a:t>
            </a:r>
            <a:endParaRPr lang="en-US" sz="1500" dirty="0"/>
          </a:p>
        </p:txBody>
      </p:sp>
      <p:sp>
        <p:nvSpPr>
          <p:cNvPr id="51" name="Shape 43"/>
          <p:cNvSpPr/>
          <p:nvPr/>
        </p:nvSpPr>
        <p:spPr>
          <a:xfrm>
            <a:off x="14319504" y="5212080"/>
            <a:ext cx="6519672" cy="5943600"/>
          </a:xfrm>
          <a:prstGeom prst="roundRect">
            <a:avLst>
              <a:gd name="adj" fmla="val 2769"/>
            </a:avLst>
          </a:prstGeom>
          <a:solidFill>
            <a:srgbClr val="FFFFFF"/>
          </a:solidFill>
          <a:ln w="9525">
            <a:solidFill>
              <a:srgbClr val="DDE1E8"/>
            </a:solidFill>
            <a:prstDash val="solid"/>
          </a:ln>
          <a:effectLst>
            <a:outerShdw blurRad="127000" dist="381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2" name="Shape 44"/>
          <p:cNvSpPr/>
          <p:nvPr/>
        </p:nvSpPr>
        <p:spPr>
          <a:xfrm>
            <a:off x="14639544" y="5504688"/>
            <a:ext cx="658368" cy="658368"/>
          </a:xfrm>
          <a:prstGeom prst="ellipse">
            <a:avLst/>
          </a:prstGeom>
          <a:solidFill>
            <a:srgbClr val="0F8B8D"/>
          </a:solidFill>
          <a:ln w="12700">
            <a:solidFill>
              <a:srgbClr val="0F8B8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3" name="Text 45"/>
          <p:cNvSpPr txBox="1"/>
          <p:nvPr/>
        </p:nvSpPr>
        <p:spPr>
          <a:xfrm>
            <a:off x="14639544" y="550468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3000" dirty="0"/>
          </a:p>
        </p:txBody>
      </p:sp>
      <p:sp>
        <p:nvSpPr>
          <p:cNvPr id="54" name="Text 46"/>
          <p:cNvSpPr txBox="1"/>
          <p:nvPr/>
        </p:nvSpPr>
        <p:spPr>
          <a:xfrm>
            <a:off x="15462504" y="5486400"/>
            <a:ext cx="50566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1519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Experimental Setup</a:t>
            </a:r>
            <a:endParaRPr lang="en-US" sz="3800" dirty="0"/>
          </a:p>
        </p:txBody>
      </p:sp>
      <p:sp>
        <p:nvSpPr>
          <p:cNvPr id="55" name="Shape 47"/>
          <p:cNvSpPr/>
          <p:nvPr/>
        </p:nvSpPr>
        <p:spPr>
          <a:xfrm>
            <a:off x="14639544" y="6446520"/>
            <a:ext cx="658368" cy="658368"/>
          </a:xfrm>
          <a:prstGeom prst="ellipse">
            <a:avLst/>
          </a:prstGeom>
          <a:solidFill>
            <a:srgbClr val="0F8B8D"/>
          </a:solidFill>
          <a:ln w="12700">
            <a:solidFill>
              <a:srgbClr val="0F8B8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6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804136" y="6611112"/>
            <a:ext cx="329184" cy="329184"/>
          </a:xfrm>
          <a:prstGeom prst="rect">
            <a:avLst/>
          </a:prstGeom>
        </p:spPr>
      </p:pic>
      <p:sp>
        <p:nvSpPr>
          <p:cNvPr id="57" name="Text 48"/>
          <p:cNvSpPr txBox="1"/>
          <p:nvPr/>
        </p:nvSpPr>
        <p:spPr>
          <a:xfrm>
            <a:off x="15508224" y="6400800"/>
            <a:ext cx="5010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151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Models</a:t>
            </a:r>
            <a:endParaRPr lang="en-US" sz="2400" dirty="0"/>
          </a:p>
        </p:txBody>
      </p:sp>
      <p:sp>
        <p:nvSpPr>
          <p:cNvPr id="58" name="Text 49"/>
          <p:cNvSpPr txBox="1"/>
          <p:nvPr/>
        </p:nvSpPr>
        <p:spPr>
          <a:xfrm>
            <a:off x="15508224" y="6766560"/>
            <a:ext cx="501091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 CNN, ViT &amp; hybrid backbones (ResNet … Swin-T), fine-tuned from ImageNet</a:t>
            </a:r>
            <a:endParaRPr lang="en-US" sz="2000" dirty="0"/>
          </a:p>
        </p:txBody>
      </p:sp>
      <p:sp>
        <p:nvSpPr>
          <p:cNvPr id="59" name="Shape 50"/>
          <p:cNvSpPr/>
          <p:nvPr/>
        </p:nvSpPr>
        <p:spPr>
          <a:xfrm>
            <a:off x="14639544" y="7452360"/>
            <a:ext cx="658368" cy="658368"/>
          </a:xfrm>
          <a:prstGeom prst="ellipse">
            <a:avLst/>
          </a:prstGeom>
          <a:solidFill>
            <a:srgbClr val="0F8B8D"/>
          </a:solidFill>
          <a:ln w="12700">
            <a:solidFill>
              <a:srgbClr val="0F8B8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0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804136" y="7616952"/>
            <a:ext cx="329184" cy="329184"/>
          </a:xfrm>
          <a:prstGeom prst="rect">
            <a:avLst/>
          </a:prstGeom>
        </p:spPr>
      </p:pic>
      <p:sp>
        <p:nvSpPr>
          <p:cNvPr id="61" name="Text 51"/>
          <p:cNvSpPr txBox="1"/>
          <p:nvPr/>
        </p:nvSpPr>
        <p:spPr>
          <a:xfrm>
            <a:off x="15508224" y="7406640"/>
            <a:ext cx="5010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151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</a:t>
            </a:r>
            <a:endParaRPr lang="en-US" sz="2400" dirty="0"/>
          </a:p>
        </p:txBody>
      </p:sp>
      <p:sp>
        <p:nvSpPr>
          <p:cNvPr id="62" name="Text 52"/>
          <p:cNvSpPr txBox="1"/>
          <p:nvPr/>
        </p:nvSpPr>
        <p:spPr>
          <a:xfrm>
            <a:off x="15508224" y="7772400"/>
            <a:ext cx="501091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ID: CIFAR-100, GTSRB · OOD: SVHN, iSUN, LSUN, Places365</a:t>
            </a:r>
            <a:endParaRPr lang="en-US" sz="2000" dirty="0"/>
          </a:p>
        </p:txBody>
      </p:sp>
      <p:sp>
        <p:nvSpPr>
          <p:cNvPr id="63" name="Shape 53"/>
          <p:cNvSpPr/>
          <p:nvPr/>
        </p:nvSpPr>
        <p:spPr>
          <a:xfrm>
            <a:off x="14639544" y="8458200"/>
            <a:ext cx="658368" cy="658368"/>
          </a:xfrm>
          <a:prstGeom prst="ellipse">
            <a:avLst/>
          </a:prstGeom>
          <a:solidFill>
            <a:srgbClr val="0F8B8D"/>
          </a:solidFill>
          <a:ln w="12700">
            <a:solidFill>
              <a:srgbClr val="0F8B8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4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804136" y="8622792"/>
            <a:ext cx="329184" cy="329184"/>
          </a:xfrm>
          <a:prstGeom prst="rect">
            <a:avLst/>
          </a:prstGeom>
        </p:spPr>
      </p:pic>
      <p:sp>
        <p:nvSpPr>
          <p:cNvPr id="65" name="Text 54"/>
          <p:cNvSpPr txBox="1"/>
          <p:nvPr/>
        </p:nvSpPr>
        <p:spPr>
          <a:xfrm>
            <a:off x="15508224" y="8412480"/>
            <a:ext cx="5010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151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Attacks</a:t>
            </a:r>
            <a:endParaRPr lang="en-US" sz="2400" dirty="0"/>
          </a:p>
        </p:txBody>
      </p:sp>
      <p:sp>
        <p:nvSpPr>
          <p:cNvPr id="66" name="Text 55"/>
          <p:cNvSpPr txBox="1"/>
          <p:nvPr/>
        </p:nvSpPr>
        <p:spPr>
          <a:xfrm>
            <a:off x="15508224" y="8778240"/>
            <a:ext cx="501091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FGSM, BIM, PGD, APGD-CE · L∞, ε = 8/255</a:t>
            </a:r>
            <a:endParaRPr lang="en-US" sz="2000" dirty="0"/>
          </a:p>
        </p:txBody>
      </p:sp>
      <p:sp>
        <p:nvSpPr>
          <p:cNvPr id="67" name="Shape 56"/>
          <p:cNvSpPr/>
          <p:nvPr/>
        </p:nvSpPr>
        <p:spPr>
          <a:xfrm>
            <a:off x="14639544" y="9464040"/>
            <a:ext cx="658368" cy="658368"/>
          </a:xfrm>
          <a:prstGeom prst="ellipse">
            <a:avLst/>
          </a:prstGeom>
          <a:solidFill>
            <a:srgbClr val="0F8B8D"/>
          </a:solidFill>
          <a:ln w="12700">
            <a:solidFill>
              <a:srgbClr val="0F8B8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8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804136" y="9628632"/>
            <a:ext cx="329184" cy="329184"/>
          </a:xfrm>
          <a:prstGeom prst="rect">
            <a:avLst/>
          </a:prstGeom>
        </p:spPr>
      </p:pic>
      <p:sp>
        <p:nvSpPr>
          <p:cNvPr id="69" name="Text 57"/>
          <p:cNvSpPr txBox="1"/>
          <p:nvPr/>
        </p:nvSpPr>
        <p:spPr>
          <a:xfrm>
            <a:off x="15508224" y="9418320"/>
            <a:ext cx="5010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151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Protocol</a:t>
            </a:r>
            <a:endParaRPr lang="en-US" sz="2400" dirty="0"/>
          </a:p>
        </p:txBody>
      </p:sp>
      <p:sp>
        <p:nvSpPr>
          <p:cNvPr id="70" name="Text 58"/>
          <p:cNvSpPr txBox="1"/>
          <p:nvPr/>
        </p:nvSpPr>
        <p:spPr>
          <a:xfrm>
            <a:off x="15508224" y="9784080"/>
            <a:ext cx="501091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20% calibration / 80% held-out test; thresholds frozen on calibration</a:t>
            </a:r>
            <a:endParaRPr lang="en-US" sz="2000" dirty="0"/>
          </a:p>
        </p:txBody>
      </p:sp>
      <p:sp>
        <p:nvSpPr>
          <p:cNvPr id="71" name="Shape 59"/>
          <p:cNvSpPr/>
          <p:nvPr/>
        </p:nvSpPr>
        <p:spPr>
          <a:xfrm>
            <a:off x="14639544" y="10469880"/>
            <a:ext cx="1868424" cy="475488"/>
          </a:xfrm>
          <a:prstGeom prst="roundRect">
            <a:avLst>
              <a:gd name="adj" fmla="val 19231"/>
            </a:avLst>
          </a:prstGeom>
          <a:solidFill>
            <a:srgbClr val="8FA3BF"/>
          </a:solidFill>
          <a:ln w="12700">
            <a:solidFill>
              <a:srgbClr val="8FA3B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2" name="Text 60"/>
          <p:cNvSpPr txBox="1"/>
          <p:nvPr/>
        </p:nvSpPr>
        <p:spPr>
          <a:xfrm>
            <a:off x="14639544" y="10469880"/>
            <a:ext cx="186842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T1  </a:t>
            </a: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 vs OOD</a:t>
            </a:r>
            <a:endParaRPr lang="en-US" sz="1800" dirty="0"/>
          </a:p>
        </p:txBody>
      </p:sp>
      <p:sp>
        <p:nvSpPr>
          <p:cNvPr id="73" name="Shape 61"/>
          <p:cNvSpPr/>
          <p:nvPr/>
        </p:nvSpPr>
        <p:spPr>
          <a:xfrm>
            <a:off x="16645128" y="10469880"/>
            <a:ext cx="1868424" cy="475488"/>
          </a:xfrm>
          <a:prstGeom prst="roundRect">
            <a:avLst>
              <a:gd name="adj" fmla="val 19231"/>
            </a:avLst>
          </a:prstGeom>
          <a:solidFill>
            <a:srgbClr val="C62E3A"/>
          </a:solidFill>
          <a:ln w="12700">
            <a:solidFill>
              <a:srgbClr val="C62E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4" name="Text 62"/>
          <p:cNvSpPr txBox="1"/>
          <p:nvPr/>
        </p:nvSpPr>
        <p:spPr>
          <a:xfrm>
            <a:off x="16645128" y="10469880"/>
            <a:ext cx="186842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T2  </a:t>
            </a: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 vs ADV</a:t>
            </a:r>
            <a:endParaRPr lang="en-US" sz="1800" dirty="0"/>
          </a:p>
        </p:txBody>
      </p:sp>
      <p:sp>
        <p:nvSpPr>
          <p:cNvPr id="75" name="Shape 63"/>
          <p:cNvSpPr/>
          <p:nvPr/>
        </p:nvSpPr>
        <p:spPr>
          <a:xfrm>
            <a:off x="18650712" y="10469880"/>
            <a:ext cx="1868424" cy="475488"/>
          </a:xfrm>
          <a:prstGeom prst="roundRect">
            <a:avLst>
              <a:gd name="adj" fmla="val 19231"/>
            </a:avLst>
          </a:prstGeom>
          <a:solidFill>
            <a:srgbClr val="D98E04"/>
          </a:solidFill>
          <a:ln w="12700">
            <a:solidFill>
              <a:srgbClr val="D98E0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6" name="Text 64"/>
          <p:cNvSpPr txBox="1"/>
          <p:nvPr/>
        </p:nvSpPr>
        <p:spPr>
          <a:xfrm>
            <a:off x="18650712" y="10469880"/>
            <a:ext cx="186842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T3  </a:t>
            </a: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OOD vs ADV</a:t>
            </a:r>
            <a:endParaRPr lang="en-US" sz="1800" dirty="0"/>
          </a:p>
        </p:txBody>
      </p:sp>
      <p:sp>
        <p:nvSpPr>
          <p:cNvPr id="77" name="Shape 65"/>
          <p:cNvSpPr/>
          <p:nvPr/>
        </p:nvSpPr>
        <p:spPr>
          <a:xfrm>
            <a:off x="548640" y="11521440"/>
            <a:ext cx="20290536" cy="438912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9525">
            <a:solidFill>
              <a:srgbClr val="DDE1E8"/>
            </a:solidFill>
            <a:prstDash val="solid"/>
          </a:ln>
          <a:effectLst>
            <a:outerShdw blurRad="127000" dist="381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8" name="Shape 66"/>
          <p:cNvSpPr/>
          <p:nvPr/>
        </p:nvSpPr>
        <p:spPr>
          <a:xfrm>
            <a:off x="868680" y="11814048"/>
            <a:ext cx="658368" cy="658368"/>
          </a:xfrm>
          <a:prstGeom prst="ellipse">
            <a:avLst/>
          </a:prstGeom>
          <a:solidFill>
            <a:srgbClr val="0F8B8D"/>
          </a:solidFill>
          <a:ln w="12700">
            <a:solidFill>
              <a:srgbClr val="0F8B8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9" name="Text 67"/>
          <p:cNvSpPr txBox="1"/>
          <p:nvPr/>
        </p:nvSpPr>
        <p:spPr>
          <a:xfrm>
            <a:off x="868680" y="1181404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3000" dirty="0"/>
          </a:p>
        </p:txBody>
      </p:sp>
      <p:sp>
        <p:nvSpPr>
          <p:cNvPr id="80" name="Text 68"/>
          <p:cNvSpPr txBox="1"/>
          <p:nvPr/>
        </p:nvSpPr>
        <p:spPr>
          <a:xfrm>
            <a:off x="1691640" y="11795760"/>
            <a:ext cx="18827496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1519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Method: Viyog</a:t>
            </a:r>
            <a:endParaRPr lang="en-US" sz="3800" dirty="0"/>
          </a:p>
        </p:txBody>
      </p:sp>
      <p:sp>
        <p:nvSpPr>
          <p:cNvPr id="81" name="Text 69"/>
          <p:cNvSpPr txBox="1"/>
          <p:nvPr/>
        </p:nvSpPr>
        <p:spPr>
          <a:xfrm>
            <a:off x="868680" y="12618720"/>
            <a:ext cx="12252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F8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gradient-free, first-layer statistic: one forward pass · no retraining · O(C) stored state</a:t>
            </a:r>
            <a:endParaRPr lang="en-US" sz="2400" dirty="0"/>
          </a:p>
        </p:txBody>
      </p:sp>
      <p:sp>
        <p:nvSpPr>
          <p:cNvPr id="82" name="Shape 70"/>
          <p:cNvSpPr/>
          <p:nvPr/>
        </p:nvSpPr>
        <p:spPr>
          <a:xfrm>
            <a:off x="1554480" y="13213080"/>
            <a:ext cx="868680" cy="868680"/>
          </a:xfrm>
          <a:prstGeom prst="ellipse">
            <a:avLst/>
          </a:prstGeom>
          <a:solidFill>
            <a:srgbClr val="0F8B8D"/>
          </a:solidFill>
          <a:ln w="12700">
            <a:solidFill>
              <a:srgbClr val="0F8B8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83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73936" y="13432536"/>
            <a:ext cx="429768" cy="429768"/>
          </a:xfrm>
          <a:prstGeom prst="rect">
            <a:avLst/>
          </a:prstGeom>
        </p:spPr>
      </p:pic>
      <p:pic>
        <p:nvPicPr>
          <p:cNvPr id="84" name="Image 11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136392" y="13523976"/>
            <a:ext cx="237744" cy="237744"/>
          </a:xfrm>
          <a:prstGeom prst="rect">
            <a:avLst/>
          </a:prstGeom>
        </p:spPr>
      </p:pic>
      <p:sp>
        <p:nvSpPr>
          <p:cNvPr id="85" name="Text 71"/>
          <p:cNvSpPr txBox="1"/>
          <p:nvPr/>
        </p:nvSpPr>
        <p:spPr>
          <a:xfrm>
            <a:off x="822960" y="14173200"/>
            <a:ext cx="2331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51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Hook first conv</a:t>
            </a:r>
            <a:endParaRPr lang="en-US" sz="2100" dirty="0"/>
          </a:p>
        </p:txBody>
      </p:sp>
      <p:sp>
        <p:nvSpPr>
          <p:cNvPr id="86" name="Text 72"/>
          <p:cNvSpPr txBox="1"/>
          <p:nvPr/>
        </p:nvSpPr>
        <p:spPr>
          <a:xfrm>
            <a:off x="868680" y="14584680"/>
            <a:ext cx="22402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9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activation maps a = f₀(x) from the normal forward pass</a:t>
            </a:r>
            <a:endParaRPr lang="en-US" sz="1900" dirty="0"/>
          </a:p>
        </p:txBody>
      </p:sp>
      <p:sp>
        <p:nvSpPr>
          <p:cNvPr id="87" name="Shape 73"/>
          <p:cNvSpPr/>
          <p:nvPr/>
        </p:nvSpPr>
        <p:spPr>
          <a:xfrm>
            <a:off x="4050792" y="13213080"/>
            <a:ext cx="868680" cy="868680"/>
          </a:xfrm>
          <a:prstGeom prst="ellipse">
            <a:avLst/>
          </a:prstGeom>
          <a:solidFill>
            <a:srgbClr val="0F8B8D"/>
          </a:solidFill>
          <a:ln w="12700">
            <a:solidFill>
              <a:srgbClr val="0F8B8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88" name="Image 12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270248" y="13432536"/>
            <a:ext cx="429768" cy="429768"/>
          </a:xfrm>
          <a:prstGeom prst="rect">
            <a:avLst/>
          </a:prstGeom>
        </p:spPr>
      </p:pic>
      <p:pic>
        <p:nvPicPr>
          <p:cNvPr id="89" name="Image 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32704" y="13523976"/>
            <a:ext cx="237744" cy="237744"/>
          </a:xfrm>
          <a:prstGeom prst="rect">
            <a:avLst/>
          </a:prstGeom>
        </p:spPr>
      </p:pic>
      <p:sp>
        <p:nvSpPr>
          <p:cNvPr id="90" name="Text 74"/>
          <p:cNvSpPr txBox="1"/>
          <p:nvPr/>
        </p:nvSpPr>
        <p:spPr>
          <a:xfrm>
            <a:off x="3319272" y="14173200"/>
            <a:ext cx="2331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51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Dormant band</a:t>
            </a:r>
            <a:endParaRPr lang="en-US" sz="2100" dirty="0"/>
          </a:p>
        </p:txBody>
      </p:sp>
      <p:sp>
        <p:nvSpPr>
          <p:cNvPr id="91" name="Text 75"/>
          <p:cNvSpPr txBox="1"/>
          <p:nvPr/>
        </p:nvSpPr>
        <p:spPr>
          <a:xfrm>
            <a:off x="3364992" y="14584680"/>
            <a:ext cx="22402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9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= quietest 10% of alive channels, fixed on ID calibration</a:t>
            </a:r>
            <a:endParaRPr lang="en-US" sz="1900" dirty="0"/>
          </a:p>
        </p:txBody>
      </p:sp>
      <p:sp>
        <p:nvSpPr>
          <p:cNvPr id="92" name="Shape 76"/>
          <p:cNvSpPr/>
          <p:nvPr/>
        </p:nvSpPr>
        <p:spPr>
          <a:xfrm>
            <a:off x="6547104" y="13213080"/>
            <a:ext cx="868680" cy="868680"/>
          </a:xfrm>
          <a:prstGeom prst="ellipse">
            <a:avLst/>
          </a:prstGeom>
          <a:solidFill>
            <a:srgbClr val="0F8B8D"/>
          </a:solidFill>
          <a:ln w="12700">
            <a:solidFill>
              <a:srgbClr val="0F8B8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3" name="Image 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766560" y="13432536"/>
            <a:ext cx="429768" cy="429768"/>
          </a:xfrm>
          <a:prstGeom prst="rect">
            <a:avLst/>
          </a:prstGeom>
        </p:spPr>
      </p:pic>
      <p:pic>
        <p:nvPicPr>
          <p:cNvPr id="94" name="Image 1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129016" y="13523976"/>
            <a:ext cx="237744" cy="237744"/>
          </a:xfrm>
          <a:prstGeom prst="rect">
            <a:avLst/>
          </a:prstGeom>
        </p:spPr>
      </p:pic>
      <p:sp>
        <p:nvSpPr>
          <p:cNvPr id="95" name="Text 77"/>
          <p:cNvSpPr txBox="1"/>
          <p:nvPr/>
        </p:nvSpPr>
        <p:spPr>
          <a:xfrm>
            <a:off x="5815584" y="14173200"/>
            <a:ext cx="2331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51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Roughness</a:t>
            </a:r>
            <a:endParaRPr lang="en-US" sz="2100" dirty="0"/>
          </a:p>
        </p:txBody>
      </p:sp>
      <p:sp>
        <p:nvSpPr>
          <p:cNvPr id="96" name="Text 78"/>
          <p:cNvSpPr txBox="1"/>
          <p:nvPr/>
        </p:nvSpPr>
        <p:spPr>
          <a:xfrm>
            <a:off x="5861304" y="14584680"/>
            <a:ext cx="22402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9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variation of each map, divided by its mean activation</a:t>
            </a:r>
            <a:endParaRPr lang="en-US" sz="1900" dirty="0"/>
          </a:p>
        </p:txBody>
      </p:sp>
      <p:sp>
        <p:nvSpPr>
          <p:cNvPr id="97" name="Shape 79"/>
          <p:cNvSpPr/>
          <p:nvPr/>
        </p:nvSpPr>
        <p:spPr>
          <a:xfrm>
            <a:off x="9043416" y="13213080"/>
            <a:ext cx="868680" cy="868680"/>
          </a:xfrm>
          <a:prstGeom prst="ellipse">
            <a:avLst/>
          </a:prstGeom>
          <a:solidFill>
            <a:srgbClr val="0F8B8D"/>
          </a:solidFill>
          <a:ln w="12700">
            <a:solidFill>
              <a:srgbClr val="0F8B8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8" name="Image 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262872" y="13432536"/>
            <a:ext cx="429768" cy="429768"/>
          </a:xfrm>
          <a:prstGeom prst="rect">
            <a:avLst/>
          </a:prstGeom>
        </p:spPr>
      </p:pic>
      <p:pic>
        <p:nvPicPr>
          <p:cNvPr id="99" name="Image 17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625328" y="13523976"/>
            <a:ext cx="237744" cy="237744"/>
          </a:xfrm>
          <a:prstGeom prst="rect">
            <a:avLst/>
          </a:prstGeom>
        </p:spPr>
      </p:pic>
      <p:sp>
        <p:nvSpPr>
          <p:cNvPr id="100" name="Text 80"/>
          <p:cNvSpPr txBox="1"/>
          <p:nvPr/>
        </p:nvSpPr>
        <p:spPr>
          <a:xfrm>
            <a:off x="8311896" y="14173200"/>
            <a:ext cx="2331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51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Score V(x)</a:t>
            </a:r>
            <a:endParaRPr lang="en-US" sz="2100" dirty="0"/>
          </a:p>
        </p:txBody>
      </p:sp>
      <p:sp>
        <p:nvSpPr>
          <p:cNvPr id="101" name="Text 81"/>
          <p:cNvSpPr txBox="1"/>
          <p:nvPr/>
        </p:nvSpPr>
        <p:spPr>
          <a:xfrm>
            <a:off x="8357616" y="14584680"/>
            <a:ext cx="22402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9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Average over B; invariant to rescaling (0-homogeneous)</a:t>
            </a:r>
            <a:endParaRPr lang="en-US" sz="1900" dirty="0"/>
          </a:p>
        </p:txBody>
      </p:sp>
      <p:sp>
        <p:nvSpPr>
          <p:cNvPr id="102" name="Shape 82"/>
          <p:cNvSpPr/>
          <p:nvPr/>
        </p:nvSpPr>
        <p:spPr>
          <a:xfrm>
            <a:off x="11539728" y="13213080"/>
            <a:ext cx="868680" cy="868680"/>
          </a:xfrm>
          <a:prstGeom prst="ellipse">
            <a:avLst/>
          </a:prstGeom>
          <a:solidFill>
            <a:srgbClr val="C62E3A"/>
          </a:solidFill>
          <a:ln w="12700">
            <a:solidFill>
              <a:srgbClr val="C62E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3" name="Image 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1759184" y="13432536"/>
            <a:ext cx="429768" cy="429768"/>
          </a:xfrm>
          <a:prstGeom prst="rect">
            <a:avLst/>
          </a:prstGeom>
        </p:spPr>
      </p:pic>
      <p:sp>
        <p:nvSpPr>
          <p:cNvPr id="104" name="Text 83"/>
          <p:cNvSpPr txBox="1"/>
          <p:nvPr/>
        </p:nvSpPr>
        <p:spPr>
          <a:xfrm>
            <a:off x="10808208" y="14173200"/>
            <a:ext cx="2331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51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Route</a:t>
            </a:r>
            <a:endParaRPr lang="en-US" sz="2100" dirty="0"/>
          </a:p>
        </p:txBody>
      </p:sp>
      <p:sp>
        <p:nvSpPr>
          <p:cNvPr id="105" name="Text 84"/>
          <p:cNvSpPr txBox="1"/>
          <p:nvPr/>
        </p:nvSpPr>
        <p:spPr>
          <a:xfrm>
            <a:off x="10853928" y="14584680"/>
            <a:ext cx="22402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9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V(x) &gt; τ → ADV (reject); otherwise OOD (abstain)</a:t>
            </a:r>
            <a:endParaRPr lang="en-US" sz="1900" dirty="0"/>
          </a:p>
        </p:txBody>
      </p:sp>
      <p:sp>
        <p:nvSpPr>
          <p:cNvPr id="106" name="Shape 85"/>
          <p:cNvSpPr/>
          <p:nvPr/>
        </p:nvSpPr>
        <p:spPr>
          <a:xfrm>
            <a:off x="13368528" y="12573000"/>
            <a:ext cx="7150608" cy="3063240"/>
          </a:xfrm>
          <a:prstGeom prst="roundRect">
            <a:avLst>
              <a:gd name="adj" fmla="val 4478"/>
            </a:avLst>
          </a:prstGeom>
          <a:solidFill>
            <a:srgbClr val="E4F3F2"/>
          </a:solidFill>
          <a:ln w="12700">
            <a:solidFill>
              <a:srgbClr val="E4F3F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7" name="Image 19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4200632" y="12755880"/>
            <a:ext cx="5486400" cy="1453129"/>
          </a:xfrm>
          <a:prstGeom prst="rect">
            <a:avLst/>
          </a:prstGeom>
        </p:spPr>
      </p:pic>
      <p:pic>
        <p:nvPicPr>
          <p:cNvPr id="108" name="Image 20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5023592" y="14300449"/>
            <a:ext cx="3840480" cy="472624"/>
          </a:xfrm>
          <a:prstGeom prst="rect">
            <a:avLst/>
          </a:prstGeom>
        </p:spPr>
      </p:pic>
      <p:sp>
        <p:nvSpPr>
          <p:cNvPr id="109" name="Text 86"/>
          <p:cNvSpPr txBox="1"/>
          <p:nvPr/>
        </p:nvSpPr>
        <p:spPr>
          <a:xfrm>
            <a:off x="13642848" y="14859000"/>
            <a:ext cx="66019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F8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Shape, not magnitude: </a:t>
            </a:r>
            <a:r>
              <a:rPr lang="en-US" sz="1900" dirty="0">
                <a:solidFill>
                  <a:srgbClr val="26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= dormant band, ε = 10⁻⁶. Rescaling a channel map leaves V unchanged.</a:t>
            </a:r>
            <a:endParaRPr lang="en-US" sz="1900" dirty="0"/>
          </a:p>
        </p:txBody>
      </p:sp>
      <p:sp>
        <p:nvSpPr>
          <p:cNvPr id="110" name="Shape 87"/>
          <p:cNvSpPr/>
          <p:nvPr/>
        </p:nvSpPr>
        <p:spPr>
          <a:xfrm>
            <a:off x="548640" y="16276320"/>
            <a:ext cx="13213080" cy="6309360"/>
          </a:xfrm>
          <a:prstGeom prst="roundRect">
            <a:avLst>
              <a:gd name="adj" fmla="val 2609"/>
            </a:avLst>
          </a:prstGeom>
          <a:solidFill>
            <a:srgbClr val="FFFFFF"/>
          </a:solidFill>
          <a:ln w="9525">
            <a:solidFill>
              <a:srgbClr val="DDE1E8"/>
            </a:solidFill>
            <a:prstDash val="solid"/>
          </a:ln>
          <a:effectLst>
            <a:outerShdw blurRad="127000" dist="381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1" name="Shape 88"/>
          <p:cNvSpPr/>
          <p:nvPr/>
        </p:nvSpPr>
        <p:spPr>
          <a:xfrm>
            <a:off x="868680" y="16568928"/>
            <a:ext cx="658368" cy="658368"/>
          </a:xfrm>
          <a:prstGeom prst="ellipse">
            <a:avLst/>
          </a:prstGeom>
          <a:solidFill>
            <a:srgbClr val="0F8B8D"/>
          </a:solidFill>
          <a:ln w="12700">
            <a:solidFill>
              <a:srgbClr val="0F8B8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2" name="Text 89"/>
          <p:cNvSpPr txBox="1"/>
          <p:nvPr/>
        </p:nvSpPr>
        <p:spPr>
          <a:xfrm>
            <a:off x="868680" y="1656892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3000" dirty="0"/>
          </a:p>
        </p:txBody>
      </p:sp>
      <p:sp>
        <p:nvSpPr>
          <p:cNvPr id="113" name="Text 90"/>
          <p:cNvSpPr txBox="1"/>
          <p:nvPr/>
        </p:nvSpPr>
        <p:spPr>
          <a:xfrm>
            <a:off x="1691640" y="16550640"/>
            <a:ext cx="117500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1519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Main Results — 17 architectures, CIFAR-100</a:t>
            </a:r>
            <a:endParaRPr lang="en-US" sz="3800" dirty="0"/>
          </a:p>
        </p:txBody>
      </p:sp>
      <p:sp>
        <p:nvSpPr>
          <p:cNvPr id="114" name="Text 91"/>
          <p:cNvSpPr txBox="1"/>
          <p:nvPr/>
        </p:nvSpPr>
        <p:spPr>
          <a:xfrm>
            <a:off x="868680" y="17373600"/>
            <a:ext cx="12573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i="1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Held-out AUROC. Logit scores win T1; Viyog wins T2 and T3, so the two are complementary.</a:t>
            </a:r>
            <a:endParaRPr lang="en-US" sz="2200" dirty="0"/>
          </a:p>
        </p:txBody>
      </p:sp>
      <p:graphicFrame>
        <p:nvGraphicFramePr>
          <p:cNvPr id="115" name="Chart 0"/>
          <p:cNvGraphicFramePr/>
          <p:nvPr/>
        </p:nvGraphicFramePr>
        <p:xfrm>
          <a:off x="731520" y="17876520"/>
          <a:ext cx="8915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1"/>
          </a:graphicData>
        </a:graphic>
      </p:graphicFrame>
      <p:sp>
        <p:nvSpPr>
          <p:cNvPr id="116" name="Shape 92"/>
          <p:cNvSpPr/>
          <p:nvPr/>
        </p:nvSpPr>
        <p:spPr>
          <a:xfrm>
            <a:off x="9875520" y="17922240"/>
            <a:ext cx="3566160" cy="1325880"/>
          </a:xfrm>
          <a:prstGeom prst="roundRect">
            <a:avLst>
              <a:gd name="adj" fmla="val 8276"/>
            </a:avLst>
          </a:prstGeom>
          <a:solidFill>
            <a:srgbClr val="F9E1E3"/>
          </a:solidFill>
          <a:ln w="12700">
            <a:solidFill>
              <a:srgbClr val="F9E1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7" name="Text 93"/>
          <p:cNvSpPr txBox="1"/>
          <p:nvPr/>
        </p:nvSpPr>
        <p:spPr>
          <a:xfrm>
            <a:off x="10104120" y="17977104"/>
            <a:ext cx="310896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000" b="1" dirty="0">
                <a:solidFill>
                  <a:srgbClr val="C62E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0.980</a:t>
            </a:r>
            <a:endParaRPr lang="en-US" sz="5000" dirty="0"/>
          </a:p>
        </p:txBody>
      </p:sp>
      <p:sp>
        <p:nvSpPr>
          <p:cNvPr id="118" name="Text 94"/>
          <p:cNvSpPr txBox="1"/>
          <p:nvPr/>
        </p:nvSpPr>
        <p:spPr>
          <a:xfrm>
            <a:off x="10104120" y="18672048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151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T2 AUROC · ID vs ADV</a:t>
            </a:r>
            <a:endParaRPr lang="en-US" sz="1900" dirty="0"/>
          </a:p>
        </p:txBody>
      </p:sp>
      <p:sp>
        <p:nvSpPr>
          <p:cNvPr id="119" name="Text 95"/>
          <p:cNvSpPr txBox="1"/>
          <p:nvPr/>
        </p:nvSpPr>
        <p:spPr>
          <a:xfrm>
            <a:off x="10104120" y="18937224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confidence score: 0.659</a:t>
            </a:r>
            <a:endParaRPr lang="en-US" sz="1600" dirty="0"/>
          </a:p>
        </p:txBody>
      </p:sp>
      <p:sp>
        <p:nvSpPr>
          <p:cNvPr id="120" name="Shape 96"/>
          <p:cNvSpPr/>
          <p:nvPr/>
        </p:nvSpPr>
        <p:spPr>
          <a:xfrm>
            <a:off x="9875520" y="19431000"/>
            <a:ext cx="3566160" cy="1325880"/>
          </a:xfrm>
          <a:prstGeom prst="roundRect">
            <a:avLst>
              <a:gd name="adj" fmla="val 8276"/>
            </a:avLst>
          </a:prstGeom>
          <a:solidFill>
            <a:srgbClr val="FBF0DA"/>
          </a:solidFill>
          <a:ln w="12700">
            <a:solidFill>
              <a:srgbClr val="FBF0D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1" name="Text 97"/>
          <p:cNvSpPr txBox="1"/>
          <p:nvPr/>
        </p:nvSpPr>
        <p:spPr>
          <a:xfrm>
            <a:off x="10104120" y="19485864"/>
            <a:ext cx="310896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000" b="1" dirty="0">
                <a:solidFill>
                  <a:srgbClr val="C47F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0.844</a:t>
            </a:r>
            <a:endParaRPr lang="en-US" sz="5000" dirty="0"/>
          </a:p>
        </p:txBody>
      </p:sp>
      <p:sp>
        <p:nvSpPr>
          <p:cNvPr id="122" name="Text 98"/>
          <p:cNvSpPr txBox="1"/>
          <p:nvPr/>
        </p:nvSpPr>
        <p:spPr>
          <a:xfrm>
            <a:off x="10104120" y="20180808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151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T3 AUROC · OOD vs ADV</a:t>
            </a:r>
            <a:endParaRPr lang="en-US" sz="1900" dirty="0"/>
          </a:p>
        </p:txBody>
      </p:sp>
      <p:sp>
        <p:nvSpPr>
          <p:cNvPr id="123" name="Text 99"/>
          <p:cNvSpPr txBox="1"/>
          <p:nvPr/>
        </p:nvSpPr>
        <p:spPr>
          <a:xfrm>
            <a:off x="10104120" y="20445984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logit score (GEN): 0.812</a:t>
            </a:r>
            <a:endParaRPr lang="en-US" sz="1600" dirty="0"/>
          </a:p>
        </p:txBody>
      </p:sp>
      <p:sp>
        <p:nvSpPr>
          <p:cNvPr id="124" name="Shape 100"/>
          <p:cNvSpPr/>
          <p:nvPr/>
        </p:nvSpPr>
        <p:spPr>
          <a:xfrm>
            <a:off x="9875520" y="20939760"/>
            <a:ext cx="3566160" cy="1371600"/>
          </a:xfrm>
          <a:prstGeom prst="roundRect">
            <a:avLst>
              <a:gd name="adj" fmla="val 8000"/>
            </a:avLst>
          </a:prstGeom>
          <a:solidFill>
            <a:srgbClr val="E4F3F2"/>
          </a:solidFill>
          <a:ln w="12700">
            <a:solidFill>
              <a:srgbClr val="E4F3F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5" name="Text 101"/>
          <p:cNvSpPr txBox="1"/>
          <p:nvPr/>
        </p:nvSpPr>
        <p:spPr>
          <a:xfrm>
            <a:off x="10104120" y="21049488"/>
            <a:ext cx="3108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51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3-way balanced accuracy</a:t>
            </a:r>
            <a:endParaRPr lang="en-US" sz="1800" dirty="0"/>
          </a:p>
        </p:txBody>
      </p:sp>
      <p:sp>
        <p:nvSpPr>
          <p:cNvPr id="126" name="Text 102"/>
          <p:cNvSpPr txBox="1"/>
          <p:nvPr/>
        </p:nvSpPr>
        <p:spPr>
          <a:xfrm>
            <a:off x="10104120" y="21351240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0F8B8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0.798</a:t>
            </a:r>
            <a:endParaRPr lang="en-US" sz="4000" dirty="0"/>
          </a:p>
        </p:txBody>
      </p:sp>
      <p:sp>
        <p:nvSpPr>
          <p:cNvPr id="127" name="Text 103"/>
          <p:cNvSpPr txBox="1"/>
          <p:nvPr/>
        </p:nvSpPr>
        <p:spPr>
          <a:xfrm>
            <a:off x="10104120" y="21918168"/>
            <a:ext cx="1554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CIFAR-100</a:t>
            </a:r>
            <a:endParaRPr lang="en-US" sz="1600" dirty="0"/>
          </a:p>
        </p:txBody>
      </p:sp>
      <p:sp>
        <p:nvSpPr>
          <p:cNvPr id="128" name="Text 104"/>
          <p:cNvSpPr txBox="1"/>
          <p:nvPr/>
        </p:nvSpPr>
        <p:spPr>
          <a:xfrm>
            <a:off x="11658600" y="21351240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0F8B8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0.863</a:t>
            </a:r>
            <a:endParaRPr lang="en-US" sz="4000" dirty="0"/>
          </a:p>
        </p:txBody>
      </p:sp>
      <p:sp>
        <p:nvSpPr>
          <p:cNvPr id="129" name="Text 105"/>
          <p:cNvSpPr txBox="1"/>
          <p:nvPr/>
        </p:nvSpPr>
        <p:spPr>
          <a:xfrm>
            <a:off x="11658600" y="21918168"/>
            <a:ext cx="1554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GTSRB</a:t>
            </a:r>
            <a:endParaRPr lang="en-US" sz="1600" dirty="0"/>
          </a:p>
        </p:txBody>
      </p:sp>
      <p:sp>
        <p:nvSpPr>
          <p:cNvPr id="130" name="Shape 106"/>
          <p:cNvSpPr/>
          <p:nvPr/>
        </p:nvSpPr>
        <p:spPr>
          <a:xfrm>
            <a:off x="14127480" y="16276320"/>
            <a:ext cx="6711696" cy="6309360"/>
          </a:xfrm>
          <a:prstGeom prst="roundRect">
            <a:avLst>
              <a:gd name="adj" fmla="val 2609"/>
            </a:avLst>
          </a:prstGeom>
          <a:solidFill>
            <a:srgbClr val="FFFFFF"/>
          </a:solidFill>
          <a:ln w="9525">
            <a:solidFill>
              <a:srgbClr val="DDE1E8"/>
            </a:solidFill>
            <a:prstDash val="solid"/>
          </a:ln>
          <a:effectLst>
            <a:outerShdw blurRad="127000" dist="381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1" name="Shape 107"/>
          <p:cNvSpPr/>
          <p:nvPr/>
        </p:nvSpPr>
        <p:spPr>
          <a:xfrm>
            <a:off x="14447520" y="16568928"/>
            <a:ext cx="658368" cy="658368"/>
          </a:xfrm>
          <a:prstGeom prst="ellipse">
            <a:avLst/>
          </a:prstGeom>
          <a:solidFill>
            <a:srgbClr val="0F8B8D"/>
          </a:solidFill>
          <a:ln w="12700">
            <a:solidFill>
              <a:srgbClr val="0F8B8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2" name="Text 108"/>
          <p:cNvSpPr txBox="1"/>
          <p:nvPr/>
        </p:nvSpPr>
        <p:spPr>
          <a:xfrm>
            <a:off x="14447520" y="1656892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3000" dirty="0"/>
          </a:p>
        </p:txBody>
      </p:sp>
      <p:sp>
        <p:nvSpPr>
          <p:cNvPr id="133" name="Text 109"/>
          <p:cNvSpPr txBox="1"/>
          <p:nvPr/>
        </p:nvSpPr>
        <p:spPr>
          <a:xfrm>
            <a:off x="15270480" y="16550640"/>
            <a:ext cx="5248656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1519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Efficiency</a:t>
            </a:r>
            <a:endParaRPr lang="en-US" sz="3800" dirty="0"/>
          </a:p>
        </p:txBody>
      </p:sp>
      <p:sp>
        <p:nvSpPr>
          <p:cNvPr id="134" name="Shape 110"/>
          <p:cNvSpPr/>
          <p:nvPr/>
        </p:nvSpPr>
        <p:spPr>
          <a:xfrm>
            <a:off x="14447520" y="17373600"/>
            <a:ext cx="2944368" cy="1097280"/>
          </a:xfrm>
          <a:prstGeom prst="roundRect">
            <a:avLst>
              <a:gd name="adj" fmla="val 10000"/>
            </a:avLst>
          </a:prstGeom>
          <a:solidFill>
            <a:srgbClr val="E4F3F2"/>
          </a:solidFill>
          <a:ln w="12700">
            <a:solidFill>
              <a:srgbClr val="E4F3F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5" name="Text 111"/>
          <p:cNvSpPr txBox="1"/>
          <p:nvPr/>
        </p:nvSpPr>
        <p:spPr>
          <a:xfrm>
            <a:off x="14630400" y="17446752"/>
            <a:ext cx="267004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F8B8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~0.3 KB</a:t>
            </a:r>
            <a:endParaRPr lang="en-US" sz="3600" dirty="0"/>
          </a:p>
        </p:txBody>
      </p:sp>
      <p:sp>
        <p:nvSpPr>
          <p:cNvPr id="136" name="Text 112"/>
          <p:cNvSpPr txBox="1"/>
          <p:nvPr/>
        </p:nvSpPr>
        <p:spPr>
          <a:xfrm>
            <a:off x="14630400" y="18068544"/>
            <a:ext cx="2670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26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state, vs 4.5–40 MB</a:t>
            </a:r>
            <a:endParaRPr lang="en-US" sz="1700" dirty="0"/>
          </a:p>
        </p:txBody>
      </p:sp>
      <p:sp>
        <p:nvSpPr>
          <p:cNvPr id="137" name="Shape 113"/>
          <p:cNvSpPr/>
          <p:nvPr/>
        </p:nvSpPr>
        <p:spPr>
          <a:xfrm>
            <a:off x="17574768" y="17373600"/>
            <a:ext cx="2944368" cy="1097280"/>
          </a:xfrm>
          <a:prstGeom prst="roundRect">
            <a:avLst>
              <a:gd name="adj" fmla="val 10000"/>
            </a:avLst>
          </a:prstGeom>
          <a:solidFill>
            <a:srgbClr val="E4F3F2"/>
          </a:solidFill>
          <a:ln w="12700">
            <a:solidFill>
              <a:srgbClr val="E4F3F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8" name="Text 114"/>
          <p:cNvSpPr txBox="1"/>
          <p:nvPr/>
        </p:nvSpPr>
        <p:spPr>
          <a:xfrm>
            <a:off x="17757648" y="17446752"/>
            <a:ext cx="267004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F8B8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2.28%</a:t>
            </a:r>
            <a:endParaRPr lang="en-US" sz="3600" dirty="0"/>
          </a:p>
        </p:txBody>
      </p:sp>
      <p:sp>
        <p:nvSpPr>
          <p:cNvPr id="139" name="Text 115"/>
          <p:cNvSpPr txBox="1"/>
          <p:nvPr/>
        </p:nvSpPr>
        <p:spPr>
          <a:xfrm>
            <a:off x="17757648" y="18068544"/>
            <a:ext cx="2670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26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CNN MACs</a:t>
            </a:r>
            <a:endParaRPr lang="en-US" sz="1700" dirty="0"/>
          </a:p>
        </p:txBody>
      </p:sp>
      <p:sp>
        <p:nvSpPr>
          <p:cNvPr id="140" name="Shape 116"/>
          <p:cNvSpPr/>
          <p:nvPr/>
        </p:nvSpPr>
        <p:spPr>
          <a:xfrm>
            <a:off x="14447520" y="18635472"/>
            <a:ext cx="2944368" cy="1097280"/>
          </a:xfrm>
          <a:prstGeom prst="roundRect">
            <a:avLst>
              <a:gd name="adj" fmla="val 10000"/>
            </a:avLst>
          </a:prstGeom>
          <a:solidFill>
            <a:srgbClr val="E4F3F2"/>
          </a:solidFill>
          <a:ln w="12700">
            <a:solidFill>
              <a:srgbClr val="E4F3F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1" name="Text 117"/>
          <p:cNvSpPr txBox="1"/>
          <p:nvPr/>
        </p:nvSpPr>
        <p:spPr>
          <a:xfrm>
            <a:off x="14630400" y="18708624"/>
            <a:ext cx="267004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F8B8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3.9%</a:t>
            </a:r>
            <a:endParaRPr lang="en-US" sz="3600" dirty="0"/>
          </a:p>
        </p:txBody>
      </p:sp>
      <p:sp>
        <p:nvSpPr>
          <p:cNvPr id="142" name="Text 118"/>
          <p:cNvSpPr txBox="1"/>
          <p:nvPr/>
        </p:nvSpPr>
        <p:spPr>
          <a:xfrm>
            <a:off x="14630400" y="19330416"/>
            <a:ext cx="2670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26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latency (H200, batch 1)</a:t>
            </a:r>
            <a:endParaRPr lang="en-US" sz="1700" dirty="0"/>
          </a:p>
        </p:txBody>
      </p:sp>
      <p:sp>
        <p:nvSpPr>
          <p:cNvPr id="143" name="Shape 119"/>
          <p:cNvSpPr/>
          <p:nvPr/>
        </p:nvSpPr>
        <p:spPr>
          <a:xfrm>
            <a:off x="17574768" y="18635472"/>
            <a:ext cx="2944368" cy="1097280"/>
          </a:xfrm>
          <a:prstGeom prst="roundRect">
            <a:avLst>
              <a:gd name="adj" fmla="val 10000"/>
            </a:avLst>
          </a:prstGeom>
          <a:solidFill>
            <a:srgbClr val="E4F3F2"/>
          </a:solidFill>
          <a:ln w="12700">
            <a:solidFill>
              <a:srgbClr val="E4F3F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4" name="Text 120"/>
          <p:cNvSpPr txBox="1"/>
          <p:nvPr/>
        </p:nvSpPr>
        <p:spPr>
          <a:xfrm>
            <a:off x="17757648" y="18708624"/>
            <a:ext cx="267004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F8B8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0.05 ms</a:t>
            </a:r>
            <a:endParaRPr lang="en-US" sz="3600" dirty="0"/>
          </a:p>
        </p:txBody>
      </p:sp>
      <p:sp>
        <p:nvSpPr>
          <p:cNvPr id="145" name="Text 121"/>
          <p:cNvSpPr txBox="1"/>
          <p:nvPr/>
        </p:nvSpPr>
        <p:spPr>
          <a:xfrm>
            <a:off x="17757648" y="19330416"/>
            <a:ext cx="2670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26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score path per image</a:t>
            </a:r>
            <a:endParaRPr lang="en-US" sz="1700" dirty="0"/>
          </a:p>
        </p:txBody>
      </p:sp>
      <p:sp>
        <p:nvSpPr>
          <p:cNvPr id="146" name="Text 122"/>
          <p:cNvSpPr txBox="1"/>
          <p:nvPr/>
        </p:nvSpPr>
        <p:spPr>
          <a:xfrm>
            <a:off x="14447520" y="19961352"/>
            <a:ext cx="607161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51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Standalone score-path latency, ms/image (log scale)</a:t>
            </a:r>
            <a:endParaRPr lang="en-US" sz="1800" dirty="0"/>
          </a:p>
        </p:txBody>
      </p:sp>
      <p:sp>
        <p:nvSpPr>
          <p:cNvPr id="147" name="Text 123"/>
          <p:cNvSpPr txBox="1"/>
          <p:nvPr/>
        </p:nvSpPr>
        <p:spPr>
          <a:xfrm>
            <a:off x="14447520" y="20418552"/>
            <a:ext cx="1600200" cy="1955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0F8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Viyog</a:t>
            </a:r>
            <a:endParaRPr lang="en-US" sz="1600" dirty="0"/>
          </a:p>
        </p:txBody>
      </p:sp>
      <p:sp>
        <p:nvSpPr>
          <p:cNvPr id="148" name="Shape 124"/>
          <p:cNvSpPr/>
          <p:nvPr/>
        </p:nvSpPr>
        <p:spPr>
          <a:xfrm>
            <a:off x="16139160" y="20418552"/>
            <a:ext cx="687558" cy="195590"/>
          </a:xfrm>
          <a:prstGeom prst="rect">
            <a:avLst/>
          </a:prstGeom>
          <a:solidFill>
            <a:srgbClr val="0F8B8D"/>
          </a:solidFill>
          <a:ln w="12700">
            <a:solidFill>
              <a:srgbClr val="0F8B8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9" name="Text 125"/>
          <p:cNvSpPr txBox="1"/>
          <p:nvPr/>
        </p:nvSpPr>
        <p:spPr>
          <a:xfrm>
            <a:off x="16918158" y="20418552"/>
            <a:ext cx="822960" cy="1955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8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0.05</a:t>
            </a:r>
            <a:endParaRPr lang="en-US" sz="1600" dirty="0"/>
          </a:p>
        </p:txBody>
      </p:sp>
      <p:sp>
        <p:nvSpPr>
          <p:cNvPr id="150" name="Text 126"/>
          <p:cNvSpPr txBox="1"/>
          <p:nvPr/>
        </p:nvSpPr>
        <p:spPr>
          <a:xfrm>
            <a:off x="14447520" y="20734020"/>
            <a:ext cx="1600200" cy="1955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26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</a:t>
            </a:r>
            <a:endParaRPr lang="en-US" sz="1600" dirty="0"/>
          </a:p>
        </p:txBody>
      </p:sp>
      <p:sp>
        <p:nvSpPr>
          <p:cNvPr id="151" name="Shape 127"/>
          <p:cNvSpPr/>
          <p:nvPr/>
        </p:nvSpPr>
        <p:spPr>
          <a:xfrm>
            <a:off x="16139160" y="20734020"/>
            <a:ext cx="1565087" cy="195590"/>
          </a:xfrm>
          <a:prstGeom prst="rect">
            <a:avLst/>
          </a:prstGeom>
          <a:solidFill>
            <a:srgbClr val="A3AABA"/>
          </a:solidFill>
          <a:ln w="12700">
            <a:solidFill>
              <a:srgbClr val="A3AAB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2" name="Text 128"/>
          <p:cNvSpPr txBox="1"/>
          <p:nvPr/>
        </p:nvSpPr>
        <p:spPr>
          <a:xfrm>
            <a:off x="17795687" y="20734020"/>
            <a:ext cx="822960" cy="1955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0.39</a:t>
            </a:r>
            <a:endParaRPr lang="en-US" sz="1600" dirty="0"/>
          </a:p>
        </p:txBody>
      </p:sp>
      <p:sp>
        <p:nvSpPr>
          <p:cNvPr id="153" name="Text 129"/>
          <p:cNvSpPr txBox="1"/>
          <p:nvPr/>
        </p:nvSpPr>
        <p:spPr>
          <a:xfrm>
            <a:off x="14447520" y="21049488"/>
            <a:ext cx="1600200" cy="1955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26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Mahalanobis</a:t>
            </a:r>
            <a:endParaRPr lang="en-US" sz="1600" dirty="0"/>
          </a:p>
        </p:txBody>
      </p:sp>
      <p:sp>
        <p:nvSpPr>
          <p:cNvPr id="154" name="Shape 130"/>
          <p:cNvSpPr/>
          <p:nvPr/>
        </p:nvSpPr>
        <p:spPr>
          <a:xfrm>
            <a:off x="16139160" y="21049488"/>
            <a:ext cx="1887745" cy="195590"/>
          </a:xfrm>
          <a:prstGeom prst="rect">
            <a:avLst/>
          </a:prstGeom>
          <a:solidFill>
            <a:srgbClr val="A3AABA"/>
          </a:solidFill>
          <a:ln w="12700">
            <a:solidFill>
              <a:srgbClr val="A3AAB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5" name="Text 131"/>
          <p:cNvSpPr txBox="1"/>
          <p:nvPr/>
        </p:nvSpPr>
        <p:spPr>
          <a:xfrm>
            <a:off x="18118345" y="21049488"/>
            <a:ext cx="822960" cy="1955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0.83</a:t>
            </a:r>
            <a:endParaRPr lang="en-US" sz="1600" dirty="0"/>
          </a:p>
        </p:txBody>
      </p:sp>
      <p:sp>
        <p:nvSpPr>
          <p:cNvPr id="156" name="Text 132"/>
          <p:cNvSpPr txBox="1"/>
          <p:nvPr/>
        </p:nvSpPr>
        <p:spPr>
          <a:xfrm>
            <a:off x="14447520" y="21364956"/>
            <a:ext cx="1600200" cy="1955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26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ODIN</a:t>
            </a:r>
            <a:endParaRPr lang="en-US" sz="1600" dirty="0"/>
          </a:p>
        </p:txBody>
      </p:sp>
      <p:sp>
        <p:nvSpPr>
          <p:cNvPr id="157" name="Shape 133"/>
          <p:cNvSpPr/>
          <p:nvPr/>
        </p:nvSpPr>
        <p:spPr>
          <a:xfrm>
            <a:off x="16139160" y="21364956"/>
            <a:ext cx="2076130" cy="195590"/>
          </a:xfrm>
          <a:prstGeom prst="rect">
            <a:avLst/>
          </a:prstGeom>
          <a:solidFill>
            <a:srgbClr val="A3AABA"/>
          </a:solidFill>
          <a:ln w="12700">
            <a:solidFill>
              <a:srgbClr val="A3AAB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8" name="Text 134"/>
          <p:cNvSpPr txBox="1"/>
          <p:nvPr/>
        </p:nvSpPr>
        <p:spPr>
          <a:xfrm>
            <a:off x="18306730" y="21364956"/>
            <a:ext cx="822960" cy="1955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1.29</a:t>
            </a:r>
            <a:endParaRPr lang="en-US" sz="1600" dirty="0"/>
          </a:p>
        </p:txBody>
      </p:sp>
      <p:sp>
        <p:nvSpPr>
          <p:cNvPr id="159" name="Text 135"/>
          <p:cNvSpPr txBox="1"/>
          <p:nvPr/>
        </p:nvSpPr>
        <p:spPr>
          <a:xfrm>
            <a:off x="14447520" y="21680424"/>
            <a:ext cx="1600200" cy="1955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26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KNN</a:t>
            </a:r>
            <a:endParaRPr lang="en-US" sz="1600" dirty="0"/>
          </a:p>
        </p:txBody>
      </p:sp>
      <p:sp>
        <p:nvSpPr>
          <p:cNvPr id="160" name="Shape 136"/>
          <p:cNvSpPr/>
          <p:nvPr/>
        </p:nvSpPr>
        <p:spPr>
          <a:xfrm>
            <a:off x="16139160" y="21680424"/>
            <a:ext cx="2666700" cy="195590"/>
          </a:xfrm>
          <a:prstGeom prst="rect">
            <a:avLst/>
          </a:prstGeom>
          <a:solidFill>
            <a:srgbClr val="A3AABA"/>
          </a:solidFill>
          <a:ln w="12700">
            <a:solidFill>
              <a:srgbClr val="A3AAB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1" name="Text 137"/>
          <p:cNvSpPr txBox="1"/>
          <p:nvPr/>
        </p:nvSpPr>
        <p:spPr>
          <a:xfrm>
            <a:off x="18897300" y="21680424"/>
            <a:ext cx="822960" cy="1955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5.14</a:t>
            </a:r>
            <a:endParaRPr lang="en-US" sz="1600" dirty="0"/>
          </a:p>
        </p:txBody>
      </p:sp>
      <p:sp>
        <p:nvSpPr>
          <p:cNvPr id="162" name="Text 138"/>
          <p:cNvSpPr txBox="1"/>
          <p:nvPr/>
        </p:nvSpPr>
        <p:spPr>
          <a:xfrm>
            <a:off x="14447520" y="21995892"/>
            <a:ext cx="1600200" cy="1955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26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MCD (30×)</a:t>
            </a:r>
            <a:endParaRPr lang="en-US" sz="1600" dirty="0"/>
          </a:p>
        </p:txBody>
      </p:sp>
      <p:sp>
        <p:nvSpPr>
          <p:cNvPr id="163" name="Shape 139"/>
          <p:cNvSpPr/>
          <p:nvPr/>
        </p:nvSpPr>
        <p:spPr>
          <a:xfrm>
            <a:off x="16139160" y="21995892"/>
            <a:ext cx="3092005" cy="195590"/>
          </a:xfrm>
          <a:prstGeom prst="rect">
            <a:avLst/>
          </a:prstGeom>
          <a:solidFill>
            <a:srgbClr val="A3AABA"/>
          </a:solidFill>
          <a:ln w="12700">
            <a:solidFill>
              <a:srgbClr val="A3AAB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4" name="Text 140"/>
          <p:cNvSpPr txBox="1"/>
          <p:nvPr/>
        </p:nvSpPr>
        <p:spPr>
          <a:xfrm>
            <a:off x="19322605" y="21995892"/>
            <a:ext cx="822960" cy="1955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13.91</a:t>
            </a:r>
            <a:endParaRPr lang="en-US" sz="1600" dirty="0"/>
          </a:p>
        </p:txBody>
      </p:sp>
      <p:sp>
        <p:nvSpPr>
          <p:cNvPr id="165" name="Shape 141"/>
          <p:cNvSpPr/>
          <p:nvPr/>
        </p:nvSpPr>
        <p:spPr>
          <a:xfrm>
            <a:off x="548640" y="22951440"/>
            <a:ext cx="6519672" cy="4572000"/>
          </a:xfrm>
          <a:prstGeom prst="roundRect">
            <a:avLst>
              <a:gd name="adj" fmla="val 3600"/>
            </a:avLst>
          </a:prstGeom>
          <a:solidFill>
            <a:srgbClr val="FFFFFF"/>
          </a:solidFill>
          <a:ln w="9525">
            <a:solidFill>
              <a:srgbClr val="DDE1E8"/>
            </a:solidFill>
            <a:prstDash val="solid"/>
          </a:ln>
          <a:effectLst>
            <a:outerShdw blurRad="127000" dist="381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6" name="Shape 142"/>
          <p:cNvSpPr/>
          <p:nvPr/>
        </p:nvSpPr>
        <p:spPr>
          <a:xfrm>
            <a:off x="868680" y="23244048"/>
            <a:ext cx="658368" cy="658368"/>
          </a:xfrm>
          <a:prstGeom prst="ellipse">
            <a:avLst/>
          </a:prstGeom>
          <a:solidFill>
            <a:srgbClr val="0F8B8D"/>
          </a:solidFill>
          <a:ln w="12700">
            <a:solidFill>
              <a:srgbClr val="0F8B8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7" name="Text 143"/>
          <p:cNvSpPr txBox="1"/>
          <p:nvPr/>
        </p:nvSpPr>
        <p:spPr>
          <a:xfrm>
            <a:off x="868680" y="2324404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3000" dirty="0"/>
          </a:p>
        </p:txBody>
      </p:sp>
      <p:sp>
        <p:nvSpPr>
          <p:cNvPr id="168" name="Text 144"/>
          <p:cNvSpPr txBox="1"/>
          <p:nvPr/>
        </p:nvSpPr>
        <p:spPr>
          <a:xfrm>
            <a:off x="1691640" y="23225760"/>
            <a:ext cx="50566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1519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the First Layer?</a:t>
            </a:r>
            <a:endParaRPr lang="en-US" sz="3800" dirty="0"/>
          </a:p>
        </p:txBody>
      </p:sp>
      <p:sp>
        <p:nvSpPr>
          <p:cNvPr id="169" name="Text 145"/>
          <p:cNvSpPr txBox="1"/>
          <p:nvPr/>
        </p:nvSpPr>
        <p:spPr>
          <a:xfrm>
            <a:off x="868680" y="24048720"/>
            <a:ext cx="587959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i="1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Shape peaks at the first conv; raw magnitude is weakest there. Mean T2 AUROC, depth sweep (6 archs × 2 attacks).</a:t>
            </a:r>
            <a:endParaRPr lang="en-US" sz="1900" dirty="0"/>
          </a:p>
        </p:txBody>
      </p:sp>
      <p:sp>
        <p:nvSpPr>
          <p:cNvPr id="170" name="Text 146"/>
          <p:cNvSpPr txBox="1"/>
          <p:nvPr/>
        </p:nvSpPr>
        <p:spPr>
          <a:xfrm>
            <a:off x="868680" y="24825960"/>
            <a:ext cx="58795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F8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Shape V(x) · first conv</a:t>
            </a:r>
            <a:endParaRPr lang="en-US" sz="2000" dirty="0"/>
          </a:p>
        </p:txBody>
      </p:sp>
      <p:sp>
        <p:nvSpPr>
          <p:cNvPr id="171" name="Shape 147"/>
          <p:cNvSpPr/>
          <p:nvPr/>
        </p:nvSpPr>
        <p:spPr>
          <a:xfrm>
            <a:off x="868680" y="25191720"/>
            <a:ext cx="5010912" cy="384048"/>
          </a:xfrm>
          <a:prstGeom prst="rect">
            <a:avLst/>
          </a:prstGeom>
          <a:solidFill>
            <a:srgbClr val="EEF0F4"/>
          </a:solidFill>
          <a:ln w="12700">
            <a:solidFill>
              <a:srgbClr val="EEF0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2" name="Shape 148"/>
          <p:cNvSpPr/>
          <p:nvPr/>
        </p:nvSpPr>
        <p:spPr>
          <a:xfrm>
            <a:off x="868680" y="25191720"/>
            <a:ext cx="4835530" cy="384048"/>
          </a:xfrm>
          <a:prstGeom prst="rect">
            <a:avLst/>
          </a:prstGeom>
          <a:solidFill>
            <a:srgbClr val="0F8B8D"/>
          </a:solidFill>
          <a:ln w="12700">
            <a:solidFill>
              <a:srgbClr val="0F8B8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3" name="Text 149"/>
          <p:cNvSpPr txBox="1"/>
          <p:nvPr/>
        </p:nvSpPr>
        <p:spPr>
          <a:xfrm>
            <a:off x="5971032" y="25191720"/>
            <a:ext cx="777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8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0.965</a:t>
            </a:r>
            <a:endParaRPr lang="en-US" sz="2000" dirty="0"/>
          </a:p>
        </p:txBody>
      </p:sp>
      <p:sp>
        <p:nvSpPr>
          <p:cNvPr id="174" name="Text 150"/>
          <p:cNvSpPr txBox="1"/>
          <p:nvPr/>
        </p:nvSpPr>
        <p:spPr>
          <a:xfrm>
            <a:off x="868680" y="25694640"/>
            <a:ext cx="58795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26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Raw ‖a‖∞ · first conv</a:t>
            </a:r>
            <a:endParaRPr lang="en-US" sz="2000" dirty="0"/>
          </a:p>
        </p:txBody>
      </p:sp>
      <p:sp>
        <p:nvSpPr>
          <p:cNvPr id="175" name="Shape 151"/>
          <p:cNvSpPr/>
          <p:nvPr/>
        </p:nvSpPr>
        <p:spPr>
          <a:xfrm>
            <a:off x="868680" y="26060400"/>
            <a:ext cx="5010912" cy="384048"/>
          </a:xfrm>
          <a:prstGeom prst="rect">
            <a:avLst/>
          </a:prstGeom>
          <a:solidFill>
            <a:srgbClr val="EEF0F4"/>
          </a:solidFill>
          <a:ln w="12700">
            <a:solidFill>
              <a:srgbClr val="EEF0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6" name="Shape 152"/>
          <p:cNvSpPr/>
          <p:nvPr/>
        </p:nvSpPr>
        <p:spPr>
          <a:xfrm>
            <a:off x="868680" y="26060400"/>
            <a:ext cx="2605674" cy="384048"/>
          </a:xfrm>
          <a:prstGeom prst="rect">
            <a:avLst/>
          </a:prstGeom>
          <a:solidFill>
            <a:srgbClr val="A3AABA"/>
          </a:solidFill>
          <a:ln w="12700">
            <a:solidFill>
              <a:srgbClr val="A3AAB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7" name="Text 153"/>
          <p:cNvSpPr txBox="1"/>
          <p:nvPr/>
        </p:nvSpPr>
        <p:spPr>
          <a:xfrm>
            <a:off x="5971032" y="26060400"/>
            <a:ext cx="777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0.52</a:t>
            </a:r>
            <a:endParaRPr lang="en-US" sz="2000" dirty="0"/>
          </a:p>
        </p:txBody>
      </p:sp>
      <p:sp>
        <p:nvSpPr>
          <p:cNvPr id="178" name="Text 154"/>
          <p:cNvSpPr txBox="1"/>
          <p:nvPr/>
        </p:nvSpPr>
        <p:spPr>
          <a:xfrm>
            <a:off x="868680" y="26563320"/>
            <a:ext cx="58795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26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Raw ‖a‖∞ · best layer (depth 6)</a:t>
            </a:r>
            <a:endParaRPr lang="en-US" sz="2000" dirty="0"/>
          </a:p>
        </p:txBody>
      </p:sp>
      <p:sp>
        <p:nvSpPr>
          <p:cNvPr id="179" name="Shape 155"/>
          <p:cNvSpPr/>
          <p:nvPr/>
        </p:nvSpPr>
        <p:spPr>
          <a:xfrm>
            <a:off x="868680" y="26929080"/>
            <a:ext cx="5010912" cy="384048"/>
          </a:xfrm>
          <a:prstGeom prst="rect">
            <a:avLst/>
          </a:prstGeom>
          <a:solidFill>
            <a:srgbClr val="EEF0F4"/>
          </a:solidFill>
          <a:ln w="12700">
            <a:solidFill>
              <a:srgbClr val="EEF0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0" name="Shape 156"/>
          <p:cNvSpPr/>
          <p:nvPr/>
        </p:nvSpPr>
        <p:spPr>
          <a:xfrm>
            <a:off x="868680" y="26929080"/>
            <a:ext cx="4008730" cy="384048"/>
          </a:xfrm>
          <a:prstGeom prst="rect">
            <a:avLst/>
          </a:prstGeom>
          <a:solidFill>
            <a:srgbClr val="A3AABA"/>
          </a:solidFill>
          <a:ln w="12700">
            <a:solidFill>
              <a:srgbClr val="A3AAB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1" name="Text 157"/>
          <p:cNvSpPr txBox="1"/>
          <p:nvPr/>
        </p:nvSpPr>
        <p:spPr>
          <a:xfrm>
            <a:off x="5971032" y="26929080"/>
            <a:ext cx="777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0.80</a:t>
            </a:r>
            <a:endParaRPr lang="en-US" sz="2000" dirty="0"/>
          </a:p>
        </p:txBody>
      </p:sp>
      <p:sp>
        <p:nvSpPr>
          <p:cNvPr id="182" name="Shape 158"/>
          <p:cNvSpPr/>
          <p:nvPr/>
        </p:nvSpPr>
        <p:spPr>
          <a:xfrm>
            <a:off x="7434072" y="22951440"/>
            <a:ext cx="6519672" cy="4572000"/>
          </a:xfrm>
          <a:prstGeom prst="roundRect">
            <a:avLst>
              <a:gd name="adj" fmla="val 3600"/>
            </a:avLst>
          </a:prstGeom>
          <a:solidFill>
            <a:srgbClr val="FFFFFF"/>
          </a:solidFill>
          <a:ln w="9525">
            <a:solidFill>
              <a:srgbClr val="DDE1E8"/>
            </a:solidFill>
            <a:prstDash val="solid"/>
          </a:ln>
          <a:effectLst>
            <a:outerShdw blurRad="127000" dist="381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3" name="Shape 159"/>
          <p:cNvSpPr/>
          <p:nvPr/>
        </p:nvSpPr>
        <p:spPr>
          <a:xfrm>
            <a:off x="7754112" y="23244048"/>
            <a:ext cx="658368" cy="658368"/>
          </a:xfrm>
          <a:prstGeom prst="ellipse">
            <a:avLst/>
          </a:prstGeom>
          <a:solidFill>
            <a:srgbClr val="0F8B8D"/>
          </a:solidFill>
          <a:ln w="12700">
            <a:solidFill>
              <a:srgbClr val="0F8B8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4" name="Text 160"/>
          <p:cNvSpPr txBox="1"/>
          <p:nvPr/>
        </p:nvSpPr>
        <p:spPr>
          <a:xfrm>
            <a:off x="7754112" y="2324404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3000" dirty="0"/>
          </a:p>
        </p:txBody>
      </p:sp>
      <p:sp>
        <p:nvSpPr>
          <p:cNvPr id="185" name="Text 161"/>
          <p:cNvSpPr txBox="1"/>
          <p:nvPr/>
        </p:nvSpPr>
        <p:spPr>
          <a:xfrm>
            <a:off x="8577072" y="23225760"/>
            <a:ext cx="50566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1519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Three-Way Routing</a:t>
            </a:r>
            <a:endParaRPr lang="en-US" sz="3800" dirty="0"/>
          </a:p>
        </p:txBody>
      </p:sp>
      <p:sp>
        <p:nvSpPr>
          <p:cNvPr id="186" name="Text 162"/>
          <p:cNvSpPr txBox="1"/>
          <p:nvPr/>
        </p:nvSpPr>
        <p:spPr>
          <a:xfrm>
            <a:off x="7754112" y="24048720"/>
            <a:ext cx="587959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i="1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gate → Viyog router at 5% ID false-positive rate. ID→ADV mis-escalation: 0.002 → 0.000.</a:t>
            </a:r>
            <a:endParaRPr lang="en-US" sz="1900" dirty="0"/>
          </a:p>
        </p:txBody>
      </p:sp>
      <p:sp>
        <p:nvSpPr>
          <p:cNvPr id="187" name="Text 163"/>
          <p:cNvSpPr txBox="1"/>
          <p:nvPr/>
        </p:nvSpPr>
        <p:spPr>
          <a:xfrm>
            <a:off x="7754112" y="24825960"/>
            <a:ext cx="58795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C6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 recall</a:t>
            </a:r>
            <a:endParaRPr lang="en-US" sz="2100" dirty="0"/>
          </a:p>
        </p:txBody>
      </p:sp>
      <p:sp>
        <p:nvSpPr>
          <p:cNvPr id="188" name="Text 164"/>
          <p:cNvSpPr txBox="1"/>
          <p:nvPr/>
        </p:nvSpPr>
        <p:spPr>
          <a:xfrm>
            <a:off x="7754112" y="25210008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26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only</a:t>
            </a:r>
            <a:endParaRPr lang="en-US" sz="1800" dirty="0"/>
          </a:p>
        </p:txBody>
      </p:sp>
      <p:sp>
        <p:nvSpPr>
          <p:cNvPr id="189" name="Shape 165"/>
          <p:cNvSpPr/>
          <p:nvPr/>
        </p:nvSpPr>
        <p:spPr>
          <a:xfrm>
            <a:off x="9354312" y="25228296"/>
            <a:ext cx="3502152" cy="329184"/>
          </a:xfrm>
          <a:prstGeom prst="rect">
            <a:avLst/>
          </a:prstGeom>
          <a:solidFill>
            <a:srgbClr val="EEF0F4"/>
          </a:solidFill>
          <a:ln w="12700">
            <a:solidFill>
              <a:srgbClr val="EEF0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0" name="Shape 166"/>
          <p:cNvSpPr/>
          <p:nvPr/>
        </p:nvSpPr>
        <p:spPr>
          <a:xfrm>
            <a:off x="9354312" y="25228296"/>
            <a:ext cx="549838" cy="329184"/>
          </a:xfrm>
          <a:prstGeom prst="rect">
            <a:avLst/>
          </a:prstGeom>
          <a:solidFill>
            <a:srgbClr val="A3AABA"/>
          </a:solidFill>
          <a:ln w="12700">
            <a:solidFill>
              <a:srgbClr val="A3AAB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1" name="Text 167"/>
          <p:cNvSpPr txBox="1"/>
          <p:nvPr/>
        </p:nvSpPr>
        <p:spPr>
          <a:xfrm>
            <a:off x="12947904" y="25210008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0.157</a:t>
            </a:r>
            <a:endParaRPr lang="en-US" sz="1800" dirty="0"/>
          </a:p>
        </p:txBody>
      </p:sp>
      <p:sp>
        <p:nvSpPr>
          <p:cNvPr id="192" name="Text 168"/>
          <p:cNvSpPr txBox="1"/>
          <p:nvPr/>
        </p:nvSpPr>
        <p:spPr>
          <a:xfrm>
            <a:off x="7754112" y="25639776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F8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Viyog</a:t>
            </a:r>
            <a:endParaRPr lang="en-US" sz="1800" dirty="0"/>
          </a:p>
        </p:txBody>
      </p:sp>
      <p:sp>
        <p:nvSpPr>
          <p:cNvPr id="193" name="Shape 169"/>
          <p:cNvSpPr/>
          <p:nvPr/>
        </p:nvSpPr>
        <p:spPr>
          <a:xfrm>
            <a:off x="9354312" y="25658064"/>
            <a:ext cx="3502152" cy="329184"/>
          </a:xfrm>
          <a:prstGeom prst="rect">
            <a:avLst/>
          </a:prstGeom>
          <a:solidFill>
            <a:srgbClr val="EEF0F4"/>
          </a:solidFill>
          <a:ln w="12700">
            <a:solidFill>
              <a:srgbClr val="EEF0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4" name="Shape 170"/>
          <p:cNvSpPr/>
          <p:nvPr/>
        </p:nvSpPr>
        <p:spPr>
          <a:xfrm>
            <a:off x="9354312" y="25658064"/>
            <a:ext cx="2920795" cy="329184"/>
          </a:xfrm>
          <a:prstGeom prst="rect">
            <a:avLst/>
          </a:prstGeom>
          <a:solidFill>
            <a:srgbClr val="0F8B8D"/>
          </a:solidFill>
          <a:ln w="12700">
            <a:solidFill>
              <a:srgbClr val="0F8B8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5" name="Text 171"/>
          <p:cNvSpPr txBox="1"/>
          <p:nvPr/>
        </p:nvSpPr>
        <p:spPr>
          <a:xfrm>
            <a:off x="12947904" y="25639776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F8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0.834</a:t>
            </a:r>
            <a:endParaRPr lang="en-US" sz="1800" dirty="0"/>
          </a:p>
        </p:txBody>
      </p:sp>
      <p:sp>
        <p:nvSpPr>
          <p:cNvPr id="196" name="Text 172"/>
          <p:cNvSpPr txBox="1"/>
          <p:nvPr/>
        </p:nvSpPr>
        <p:spPr>
          <a:xfrm>
            <a:off x="7754112" y="26151840"/>
            <a:ext cx="58795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C47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OOD recall</a:t>
            </a:r>
            <a:endParaRPr lang="en-US" sz="2100" dirty="0"/>
          </a:p>
        </p:txBody>
      </p:sp>
      <p:sp>
        <p:nvSpPr>
          <p:cNvPr id="197" name="Text 173"/>
          <p:cNvSpPr txBox="1"/>
          <p:nvPr/>
        </p:nvSpPr>
        <p:spPr>
          <a:xfrm>
            <a:off x="7754112" y="26535888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26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only</a:t>
            </a:r>
            <a:endParaRPr lang="en-US" sz="1800" dirty="0"/>
          </a:p>
        </p:txBody>
      </p:sp>
      <p:sp>
        <p:nvSpPr>
          <p:cNvPr id="198" name="Shape 174"/>
          <p:cNvSpPr/>
          <p:nvPr/>
        </p:nvSpPr>
        <p:spPr>
          <a:xfrm>
            <a:off x="9354312" y="26554176"/>
            <a:ext cx="3502152" cy="329184"/>
          </a:xfrm>
          <a:prstGeom prst="rect">
            <a:avLst/>
          </a:prstGeom>
          <a:solidFill>
            <a:srgbClr val="EEF0F4"/>
          </a:solidFill>
          <a:ln w="12700">
            <a:solidFill>
              <a:srgbClr val="EEF0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9" name="Shape 175"/>
          <p:cNvSpPr/>
          <p:nvPr/>
        </p:nvSpPr>
        <p:spPr>
          <a:xfrm>
            <a:off x="9354312" y="26554176"/>
            <a:ext cx="1201238" cy="329184"/>
          </a:xfrm>
          <a:prstGeom prst="rect">
            <a:avLst/>
          </a:prstGeom>
          <a:solidFill>
            <a:srgbClr val="A3AABA"/>
          </a:solidFill>
          <a:ln w="12700">
            <a:solidFill>
              <a:srgbClr val="A3AAB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0" name="Text 176"/>
          <p:cNvSpPr txBox="1"/>
          <p:nvPr/>
        </p:nvSpPr>
        <p:spPr>
          <a:xfrm>
            <a:off x="12947904" y="26535888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0.343</a:t>
            </a:r>
            <a:endParaRPr lang="en-US" sz="1800" dirty="0"/>
          </a:p>
        </p:txBody>
      </p:sp>
      <p:sp>
        <p:nvSpPr>
          <p:cNvPr id="201" name="Text 177"/>
          <p:cNvSpPr txBox="1"/>
          <p:nvPr/>
        </p:nvSpPr>
        <p:spPr>
          <a:xfrm>
            <a:off x="7754112" y="26965656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F8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Viyog</a:t>
            </a:r>
            <a:endParaRPr lang="en-US" sz="1800" dirty="0"/>
          </a:p>
        </p:txBody>
      </p:sp>
      <p:sp>
        <p:nvSpPr>
          <p:cNvPr id="202" name="Shape 178"/>
          <p:cNvSpPr/>
          <p:nvPr/>
        </p:nvSpPr>
        <p:spPr>
          <a:xfrm>
            <a:off x="9354312" y="26983944"/>
            <a:ext cx="3502152" cy="329184"/>
          </a:xfrm>
          <a:prstGeom prst="rect">
            <a:avLst/>
          </a:prstGeom>
          <a:solidFill>
            <a:srgbClr val="EEF0F4"/>
          </a:solidFill>
          <a:ln w="12700">
            <a:solidFill>
              <a:srgbClr val="EEF0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3" name="Shape 179"/>
          <p:cNvSpPr/>
          <p:nvPr/>
        </p:nvSpPr>
        <p:spPr>
          <a:xfrm>
            <a:off x="9354312" y="26983944"/>
            <a:ext cx="1484912" cy="329184"/>
          </a:xfrm>
          <a:prstGeom prst="rect">
            <a:avLst/>
          </a:prstGeom>
          <a:solidFill>
            <a:srgbClr val="0F8B8D"/>
          </a:solidFill>
          <a:ln w="12700">
            <a:solidFill>
              <a:srgbClr val="0F8B8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4" name="Text 180"/>
          <p:cNvSpPr txBox="1"/>
          <p:nvPr/>
        </p:nvSpPr>
        <p:spPr>
          <a:xfrm>
            <a:off x="12947904" y="26965656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F8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0.424</a:t>
            </a:r>
            <a:endParaRPr lang="en-US" sz="1800" dirty="0"/>
          </a:p>
        </p:txBody>
      </p:sp>
      <p:sp>
        <p:nvSpPr>
          <p:cNvPr id="205" name="Shape 181"/>
          <p:cNvSpPr/>
          <p:nvPr/>
        </p:nvSpPr>
        <p:spPr>
          <a:xfrm>
            <a:off x="14319504" y="22951440"/>
            <a:ext cx="6519672" cy="4572000"/>
          </a:xfrm>
          <a:prstGeom prst="roundRect">
            <a:avLst>
              <a:gd name="adj" fmla="val 3600"/>
            </a:avLst>
          </a:prstGeom>
          <a:solidFill>
            <a:srgbClr val="FFFFFF"/>
          </a:solidFill>
          <a:ln w="9525">
            <a:solidFill>
              <a:srgbClr val="DDE1E8"/>
            </a:solidFill>
            <a:prstDash val="solid"/>
          </a:ln>
          <a:effectLst>
            <a:outerShdw blurRad="127000" dist="381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6" name="Shape 182"/>
          <p:cNvSpPr/>
          <p:nvPr/>
        </p:nvSpPr>
        <p:spPr>
          <a:xfrm>
            <a:off x="14639544" y="23244048"/>
            <a:ext cx="658368" cy="658368"/>
          </a:xfrm>
          <a:prstGeom prst="ellipse">
            <a:avLst/>
          </a:prstGeom>
          <a:solidFill>
            <a:srgbClr val="0F8B8D"/>
          </a:solidFill>
          <a:ln w="12700">
            <a:solidFill>
              <a:srgbClr val="0F8B8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7" name="Text 183"/>
          <p:cNvSpPr txBox="1"/>
          <p:nvPr/>
        </p:nvSpPr>
        <p:spPr>
          <a:xfrm>
            <a:off x="14639544" y="2324404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3000" dirty="0"/>
          </a:p>
        </p:txBody>
      </p:sp>
      <p:sp>
        <p:nvSpPr>
          <p:cNvPr id="208" name="Text 184"/>
          <p:cNvSpPr txBox="1"/>
          <p:nvPr/>
        </p:nvSpPr>
        <p:spPr>
          <a:xfrm>
            <a:off x="15462504" y="23225760"/>
            <a:ext cx="50566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1519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Robustness &amp; Limits</a:t>
            </a:r>
            <a:endParaRPr lang="en-US" sz="3800" dirty="0"/>
          </a:p>
        </p:txBody>
      </p:sp>
      <p:sp>
        <p:nvSpPr>
          <p:cNvPr id="209" name="Text 185"/>
          <p:cNvSpPr txBox="1"/>
          <p:nvPr/>
        </p:nvSpPr>
        <p:spPr>
          <a:xfrm>
            <a:off x="14639544" y="24048720"/>
            <a:ext cx="587959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79400" indent="-279400">
              <a:spcAft>
                <a:spcPts val="400"/>
              </a:spcAft>
              <a:buSzPct val="100000"/>
              <a:buChar char="•"/>
            </a:pPr>
            <a:r>
              <a:rPr lang="en-US" sz="2100" dirty="0">
                <a:solidFill>
                  <a:srgbClr val="26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Norm-aware attacker: 0% evasion.</a:t>
            </a:r>
            <a:endParaRPr lang="en-US" sz="2100" dirty="0"/>
          </a:p>
          <a:p>
            <a:pPr marL="279400" indent="-279400">
              <a:spcAft>
                <a:spcPts val="400"/>
              </a:spcAft>
              <a:buSzPct val="100000"/>
              <a:buChar char="•"/>
            </a:pPr>
            <a:r>
              <a:rPr lang="en-US" sz="2100" dirty="0">
                <a:solidFill>
                  <a:srgbClr val="26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Attacker aware of both signals succeeds only 8% more often.</a:t>
            </a:r>
            <a:endParaRPr lang="en-US" sz="2100" dirty="0"/>
          </a:p>
        </p:txBody>
      </p:sp>
      <p:sp>
        <p:nvSpPr>
          <p:cNvPr id="210" name="Text 186"/>
          <p:cNvSpPr txBox="1"/>
          <p:nvPr/>
        </p:nvSpPr>
        <p:spPr>
          <a:xfrm>
            <a:off x="14639544" y="25164288"/>
            <a:ext cx="58795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C6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Limits</a:t>
            </a:r>
            <a:endParaRPr lang="en-US" sz="2100" dirty="0"/>
          </a:p>
        </p:txBody>
      </p:sp>
      <p:sp>
        <p:nvSpPr>
          <p:cNvPr id="211" name="Text 187"/>
          <p:cNvSpPr txBox="1"/>
          <p:nvPr/>
        </p:nvSpPr>
        <p:spPr>
          <a:xfrm>
            <a:off x="14639544" y="25548336"/>
            <a:ext cx="5879592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54000" indent="-254000">
              <a:spcAft>
                <a:spcPts val="300"/>
              </a:spcAft>
              <a:buSzPct val="100000"/>
              <a:buChar char="•"/>
            </a:pPr>
            <a:r>
              <a:rPr lang="en-US" sz="18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Theory covers affine pre-activations; post-ReLU/GELU is empirical.</a:t>
            </a:r>
            <a:endParaRPr lang="en-US" sz="1800" dirty="0"/>
          </a:p>
          <a:p>
            <a:pPr marL="254000" indent="-254000">
              <a:spcAft>
                <a:spcPts val="300"/>
              </a:spcAft>
              <a:buSzPct val="100000"/>
              <a:buChar char="•"/>
            </a:pPr>
            <a:r>
              <a:rPr lang="en-US" sz="18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L∞ attacks at ε = 8/255; finite adaptive sweeps, no certificate.</a:t>
            </a:r>
            <a:endParaRPr lang="en-US" sz="1800" dirty="0"/>
          </a:p>
          <a:p>
            <a:pPr marL="254000" indent="-254000">
              <a:spcAft>
                <a:spcPts val="300"/>
              </a:spcAft>
              <a:buSzPct val="100000"/>
              <a:buChar char="•"/>
            </a:pPr>
            <a:r>
              <a:rPr lang="en-US" sz="18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T3 FPR@95TPR is 37.4%: not yet a standalone defense.</a:t>
            </a:r>
            <a:endParaRPr lang="en-US" sz="1800" dirty="0"/>
          </a:p>
          <a:p>
            <a:pPr marL="254000" indent="-254000">
              <a:spcAft>
                <a:spcPts val="300"/>
              </a:spcAft>
              <a:buSzPct val="100000"/>
              <a:buChar char="•"/>
            </a:pPr>
            <a:r>
              <a:rPr lang="en-US" sz="1800" dirty="0">
                <a:solidFill>
                  <a:srgbClr val="5A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Edge energy is projected, not yet measured on device.</a:t>
            </a:r>
            <a:endParaRPr lang="en-US" sz="1800" dirty="0"/>
          </a:p>
        </p:txBody>
      </p:sp>
      <p:sp>
        <p:nvSpPr>
          <p:cNvPr id="212" name="Shape 188"/>
          <p:cNvSpPr/>
          <p:nvPr/>
        </p:nvSpPr>
        <p:spPr>
          <a:xfrm>
            <a:off x="548640" y="27843480"/>
            <a:ext cx="20290536" cy="2020824"/>
          </a:xfrm>
          <a:prstGeom prst="roundRect">
            <a:avLst>
              <a:gd name="adj" fmla="val 8145"/>
            </a:avLst>
          </a:prstGeom>
          <a:solidFill>
            <a:srgbClr val="15192E"/>
          </a:solidFill>
          <a:ln w="12700">
            <a:solidFill>
              <a:srgbClr val="1519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3" name="Text 189"/>
          <p:cNvSpPr txBox="1"/>
          <p:nvPr/>
        </p:nvSpPr>
        <p:spPr>
          <a:xfrm>
            <a:off x="868680" y="28008072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63D2C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Takeaways</a:t>
            </a:r>
            <a:endParaRPr lang="en-US" sz="2600" dirty="0"/>
          </a:p>
        </p:txBody>
      </p:sp>
      <p:sp>
        <p:nvSpPr>
          <p:cNvPr id="214" name="Shape 190"/>
          <p:cNvSpPr/>
          <p:nvPr/>
        </p:nvSpPr>
        <p:spPr>
          <a:xfrm>
            <a:off x="868680" y="28529280"/>
            <a:ext cx="457200" cy="457200"/>
          </a:xfrm>
          <a:prstGeom prst="ellipse">
            <a:avLst/>
          </a:prstGeom>
          <a:solidFill>
            <a:srgbClr val="0F8B8D"/>
          </a:solidFill>
          <a:ln w="12700">
            <a:solidFill>
              <a:srgbClr val="0F8B8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5" name="Text 191"/>
          <p:cNvSpPr txBox="1"/>
          <p:nvPr/>
        </p:nvSpPr>
        <p:spPr>
          <a:xfrm>
            <a:off x="868680" y="285292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216" name="Text 192"/>
          <p:cNvSpPr txBox="1"/>
          <p:nvPr/>
        </p:nvSpPr>
        <p:spPr>
          <a:xfrm>
            <a:off x="1463040" y="28501848"/>
            <a:ext cx="3520440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E6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Dormant-channel roughness separates adversarial attacks from natural distribution shift.</a:t>
            </a:r>
            <a:endParaRPr lang="en-US" sz="1900" dirty="0"/>
          </a:p>
        </p:txBody>
      </p:sp>
      <p:sp>
        <p:nvSpPr>
          <p:cNvPr id="217" name="Shape 193"/>
          <p:cNvSpPr/>
          <p:nvPr/>
        </p:nvSpPr>
        <p:spPr>
          <a:xfrm>
            <a:off x="5212080" y="28529280"/>
            <a:ext cx="457200" cy="457200"/>
          </a:xfrm>
          <a:prstGeom prst="ellipse">
            <a:avLst/>
          </a:prstGeom>
          <a:solidFill>
            <a:srgbClr val="0F8B8D"/>
          </a:solidFill>
          <a:ln w="12700">
            <a:solidFill>
              <a:srgbClr val="0F8B8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8" name="Text 194"/>
          <p:cNvSpPr txBox="1"/>
          <p:nvPr/>
        </p:nvSpPr>
        <p:spPr>
          <a:xfrm>
            <a:off x="5212080" y="285292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219" name="Text 195"/>
          <p:cNvSpPr txBox="1"/>
          <p:nvPr/>
        </p:nvSpPr>
        <p:spPr>
          <a:xfrm>
            <a:off x="5806440" y="28501848"/>
            <a:ext cx="3520440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E6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Gradient-free and cheap: no retraining, ~0.3 KB state, 2.28% of CNN MACs.</a:t>
            </a:r>
            <a:endParaRPr lang="en-US" sz="1900" dirty="0"/>
          </a:p>
        </p:txBody>
      </p:sp>
      <p:sp>
        <p:nvSpPr>
          <p:cNvPr id="220" name="Shape 196"/>
          <p:cNvSpPr/>
          <p:nvPr/>
        </p:nvSpPr>
        <p:spPr>
          <a:xfrm>
            <a:off x="9555480" y="28529280"/>
            <a:ext cx="457200" cy="457200"/>
          </a:xfrm>
          <a:prstGeom prst="ellipse">
            <a:avLst/>
          </a:prstGeom>
          <a:solidFill>
            <a:srgbClr val="0F8B8D"/>
          </a:solidFill>
          <a:ln w="12700">
            <a:solidFill>
              <a:srgbClr val="0F8B8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1" name="Text 197"/>
          <p:cNvSpPr txBox="1"/>
          <p:nvPr/>
        </p:nvSpPr>
        <p:spPr>
          <a:xfrm>
            <a:off x="9555480" y="285292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222" name="Text 198"/>
          <p:cNvSpPr txBox="1"/>
          <p:nvPr/>
        </p:nvSpPr>
        <p:spPr>
          <a:xfrm>
            <a:off x="10149840" y="28501848"/>
            <a:ext cx="3520440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E6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Pair with a logit score for three-way ID / OOD / ADV routing.</a:t>
            </a:r>
            <a:endParaRPr lang="en-US" sz="1900" dirty="0"/>
          </a:p>
          <a:p>
            <a:pPr marL="0" indent="0">
              <a:buNone/>
            </a:pPr>
            <a:r>
              <a:rPr lang="en-US" sz="1900" b="1" dirty="0">
                <a:solidFill>
                  <a:srgbClr val="63D2C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$ pip install viyog</a:t>
            </a:r>
            <a:endParaRPr lang="en-US" sz="1900" dirty="0"/>
          </a:p>
        </p:txBody>
      </p:sp>
      <p:sp>
        <p:nvSpPr>
          <p:cNvPr id="226" name="Shape 201"/>
          <p:cNvSpPr/>
          <p:nvPr/>
        </p:nvSpPr>
        <p:spPr>
          <a:xfrm>
            <a:off x="16998544" y="27944064"/>
            <a:ext cx="1563624" cy="156362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27" name="Image 22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7053408" y="27998928"/>
            <a:ext cx="1453896" cy="1453896"/>
          </a:xfrm>
          <a:prstGeom prst="rect">
            <a:avLst/>
          </a:prstGeom>
        </p:spPr>
      </p:pic>
      <p:sp>
        <p:nvSpPr>
          <p:cNvPr id="228" name="Text 202"/>
          <p:cNvSpPr txBox="1"/>
          <p:nvPr/>
        </p:nvSpPr>
        <p:spPr>
          <a:xfrm>
            <a:off x="16870528" y="29544264"/>
            <a:ext cx="18196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6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demo</a:t>
            </a:r>
            <a:endParaRPr lang="en-US" sz="1600" dirty="0"/>
          </a:p>
        </p:txBody>
      </p:sp>
      <p:pic>
        <p:nvPicPr>
          <p:cNvPr id="230" name="Image 5" descr="preencoded.png">
            <a:extLst>
              <a:ext uri="{FF2B5EF4-FFF2-40B4-BE49-F238E27FC236}">
                <a16:creationId xmlns:a16="http://schemas.microsoft.com/office/drawing/2014/main" id="{16733832-8096-D9ED-700C-F1244D738464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8990563" y="27995629"/>
            <a:ext cx="1729865" cy="17298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712</Words>
  <Application>Microsoft Macintosh PowerPoint</Application>
  <PresentationFormat>Custom</PresentationFormat>
  <Paragraphs>129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Cambria</vt:lpstr>
      <vt:lpstr>Courier New</vt:lpstr>
      <vt:lpstr>Office Theme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Viyog — CODES / ESWEEK 2026 poster</dc:title>
  <dc:subject>PptxGenJS Presentation</dc:subject>
  <dc:creator>Singh et al.</dc:creator>
  <cp:lastModifiedBy>Atharva Khedkar (Student)</cp:lastModifiedBy>
  <cp:revision>2</cp:revision>
  <dcterms:created xsi:type="dcterms:W3CDTF">2026-09-29T19:57:41Z</dcterms:created>
  <dcterms:modified xsi:type="dcterms:W3CDTF">2026-09-29T20:07:19Z</dcterms:modified>
</cp:coreProperties>
</file>