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C3F"/>
    <a:srgbClr val="FFC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C8BE6-B967-C844-B00B-DB3EA9774743}" v="132" dt="2024-09-20T15:28:07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0"/>
    <p:restoredTop sz="94690"/>
  </p:normalViewPr>
  <p:slideViewPr>
    <p:cSldViewPr snapToGrid="0">
      <p:cViewPr>
        <p:scale>
          <a:sx n="60" d="100"/>
          <a:sy n="60" d="100"/>
        </p:scale>
        <p:origin x="2920" y="14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D091B-108F-4CEE-95E1-6C1D802F2A0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001E219-5937-4886-98AB-85AF37C9C299}">
      <dgm:prSet phldrT="[Text]" phldr="0" custT="1"/>
      <dgm:spPr/>
      <dgm:t>
        <a:bodyPr/>
        <a:lstStyle/>
        <a:p>
          <a:pPr rtl="0"/>
          <a:r>
            <a:rPr lang="en-US" sz="1000" dirty="0">
              <a:latin typeface="Calibri Light" panose="020F0302020204030204"/>
            </a:rPr>
            <a:t>Randomly select Incident severity</a:t>
          </a:r>
          <a:endParaRPr lang="en-US" sz="1000" dirty="0"/>
        </a:p>
      </dgm:t>
    </dgm:pt>
    <dgm:pt modelId="{6FA80010-B5C4-46DF-A95B-BBE92F1FC4C2}" type="parTrans" cxnId="{70F59ADB-FD29-4F48-BCAB-389FA4586523}">
      <dgm:prSet/>
      <dgm:spPr/>
      <dgm:t>
        <a:bodyPr/>
        <a:lstStyle/>
        <a:p>
          <a:endParaRPr lang="en-US" sz="2000"/>
        </a:p>
      </dgm:t>
    </dgm:pt>
    <dgm:pt modelId="{F027534C-3810-4F76-AD80-21BA840F03FC}" type="sibTrans" cxnId="{70F59ADB-FD29-4F48-BCAB-389FA4586523}">
      <dgm:prSet custT="1"/>
      <dgm:spPr/>
      <dgm:t>
        <a:bodyPr/>
        <a:lstStyle/>
        <a:p>
          <a:endParaRPr lang="en-US" sz="1050"/>
        </a:p>
      </dgm:t>
    </dgm:pt>
    <dgm:pt modelId="{0B32EC27-A8DB-427A-94EF-B584722091D5}">
      <dgm:prSet phldrT="[Text]" phldr="0" custT="1"/>
      <dgm:spPr/>
      <dgm:t>
        <a:bodyPr/>
        <a:lstStyle/>
        <a:p>
          <a:pPr rtl="0"/>
          <a:r>
            <a:rPr lang="en-US" sz="1000" dirty="0">
              <a:latin typeface="Calibri Light" panose="020F0302020204030204"/>
            </a:rPr>
            <a:t>Randomly select Incident clearance time</a:t>
          </a:r>
          <a:endParaRPr lang="en-US" sz="1000" dirty="0"/>
        </a:p>
      </dgm:t>
    </dgm:pt>
    <dgm:pt modelId="{266A4C09-3C62-4928-BB50-674B6BBF0B4D}" type="parTrans" cxnId="{EB14B119-6D16-4B76-B21F-48129211EF8D}">
      <dgm:prSet/>
      <dgm:spPr/>
      <dgm:t>
        <a:bodyPr/>
        <a:lstStyle/>
        <a:p>
          <a:endParaRPr lang="en-US" sz="2000"/>
        </a:p>
      </dgm:t>
    </dgm:pt>
    <dgm:pt modelId="{567FEBE4-7846-4D83-BB15-F27C20D365F3}" type="sibTrans" cxnId="{EB14B119-6D16-4B76-B21F-48129211EF8D}">
      <dgm:prSet custT="1"/>
      <dgm:spPr/>
      <dgm:t>
        <a:bodyPr/>
        <a:lstStyle/>
        <a:p>
          <a:endParaRPr lang="en-US" sz="1050"/>
        </a:p>
      </dgm:t>
    </dgm:pt>
    <dgm:pt modelId="{6B133FDC-9BB9-4F6B-A158-F9967E94D341}">
      <dgm:prSet phldrT="[Text]" phldr="0" custT="1"/>
      <dgm:spPr/>
      <dgm:t>
        <a:bodyPr/>
        <a:lstStyle/>
        <a:p>
          <a:pPr rtl="0"/>
          <a:r>
            <a:rPr lang="en-US" sz="1000" dirty="0">
              <a:latin typeface="Calibri Light" panose="020F0302020204030204"/>
            </a:rPr>
            <a:t>Slow down cars within a radius of incident</a:t>
          </a:r>
          <a:endParaRPr lang="en-US" sz="1000" dirty="0"/>
        </a:p>
      </dgm:t>
    </dgm:pt>
    <dgm:pt modelId="{D4B2F764-F448-4682-8537-663A52EE6839}" type="parTrans" cxnId="{29DAE430-8470-4A29-8B5D-2A91AFED29E8}">
      <dgm:prSet/>
      <dgm:spPr/>
      <dgm:t>
        <a:bodyPr/>
        <a:lstStyle/>
        <a:p>
          <a:endParaRPr lang="en-US" sz="2000"/>
        </a:p>
      </dgm:t>
    </dgm:pt>
    <dgm:pt modelId="{F72D32E0-D15F-48EC-B01E-D13A17BCA466}" type="sibTrans" cxnId="{29DAE430-8470-4A29-8B5D-2A91AFED29E8}">
      <dgm:prSet/>
      <dgm:spPr/>
      <dgm:t>
        <a:bodyPr/>
        <a:lstStyle/>
        <a:p>
          <a:endParaRPr lang="en-US" sz="2000"/>
        </a:p>
      </dgm:t>
    </dgm:pt>
    <dgm:pt modelId="{067A6D18-AB89-1D46-9326-6B6174051947}" type="pres">
      <dgm:prSet presAssocID="{ABFD091B-108F-4CEE-95E1-6C1D802F2A0F}" presName="Name0" presStyleCnt="0">
        <dgm:presLayoutVars>
          <dgm:dir/>
          <dgm:resizeHandles val="exact"/>
        </dgm:presLayoutVars>
      </dgm:prSet>
      <dgm:spPr/>
    </dgm:pt>
    <dgm:pt modelId="{A2348DAB-9470-3343-A000-9B05D8035B04}" type="pres">
      <dgm:prSet presAssocID="{F001E219-5937-4886-98AB-85AF37C9C299}" presName="node" presStyleLbl="node1" presStyleIdx="0" presStyleCnt="3" custScaleX="42780" custScaleY="32218">
        <dgm:presLayoutVars>
          <dgm:bulletEnabled val="1"/>
        </dgm:presLayoutVars>
      </dgm:prSet>
      <dgm:spPr/>
    </dgm:pt>
    <dgm:pt modelId="{DB589E69-2FA4-1943-A33F-39AD803446AB}" type="pres">
      <dgm:prSet presAssocID="{F027534C-3810-4F76-AD80-21BA840F03FC}" presName="sibTrans" presStyleLbl="sibTrans2D1" presStyleIdx="0" presStyleCnt="2"/>
      <dgm:spPr/>
    </dgm:pt>
    <dgm:pt modelId="{B802D8C3-4D5E-E248-BEA8-7B9D31E3890F}" type="pres">
      <dgm:prSet presAssocID="{F027534C-3810-4F76-AD80-21BA840F03FC}" presName="connectorText" presStyleLbl="sibTrans2D1" presStyleIdx="0" presStyleCnt="2"/>
      <dgm:spPr/>
    </dgm:pt>
    <dgm:pt modelId="{24B0C5A6-E1C1-2743-86E6-E9AFB91D1D8B}" type="pres">
      <dgm:prSet presAssocID="{0B32EC27-A8DB-427A-94EF-B584722091D5}" presName="node" presStyleLbl="node1" presStyleIdx="1" presStyleCnt="3" custScaleX="42780" custScaleY="32218">
        <dgm:presLayoutVars>
          <dgm:bulletEnabled val="1"/>
        </dgm:presLayoutVars>
      </dgm:prSet>
      <dgm:spPr/>
    </dgm:pt>
    <dgm:pt modelId="{CD4AA4C7-111E-7444-8B63-5C5F0A6B6C1E}" type="pres">
      <dgm:prSet presAssocID="{567FEBE4-7846-4D83-BB15-F27C20D365F3}" presName="sibTrans" presStyleLbl="sibTrans2D1" presStyleIdx="1" presStyleCnt="2"/>
      <dgm:spPr/>
    </dgm:pt>
    <dgm:pt modelId="{E80B3E5C-2686-A04E-9A67-87F79195A16B}" type="pres">
      <dgm:prSet presAssocID="{567FEBE4-7846-4D83-BB15-F27C20D365F3}" presName="connectorText" presStyleLbl="sibTrans2D1" presStyleIdx="1" presStyleCnt="2"/>
      <dgm:spPr/>
    </dgm:pt>
    <dgm:pt modelId="{9C91DA7F-6468-2D41-9497-80EE9DC956A1}" type="pres">
      <dgm:prSet presAssocID="{6B133FDC-9BB9-4F6B-A158-F9967E94D341}" presName="node" presStyleLbl="node1" presStyleIdx="2" presStyleCnt="3" custScaleX="42780" custScaleY="32218">
        <dgm:presLayoutVars>
          <dgm:bulletEnabled val="1"/>
        </dgm:presLayoutVars>
      </dgm:prSet>
      <dgm:spPr/>
    </dgm:pt>
  </dgm:ptLst>
  <dgm:cxnLst>
    <dgm:cxn modelId="{A8C33A09-A7DE-C948-87C8-620459077EE2}" type="presOf" srcId="{567FEBE4-7846-4D83-BB15-F27C20D365F3}" destId="{CD4AA4C7-111E-7444-8B63-5C5F0A6B6C1E}" srcOrd="0" destOrd="0" presId="urn:microsoft.com/office/officeart/2005/8/layout/process1"/>
    <dgm:cxn modelId="{43DCC813-FE39-8F49-9649-05B1CB607A13}" type="presOf" srcId="{ABFD091B-108F-4CEE-95E1-6C1D802F2A0F}" destId="{067A6D18-AB89-1D46-9326-6B6174051947}" srcOrd="0" destOrd="0" presId="urn:microsoft.com/office/officeart/2005/8/layout/process1"/>
    <dgm:cxn modelId="{EB14B119-6D16-4B76-B21F-48129211EF8D}" srcId="{ABFD091B-108F-4CEE-95E1-6C1D802F2A0F}" destId="{0B32EC27-A8DB-427A-94EF-B584722091D5}" srcOrd="1" destOrd="0" parTransId="{266A4C09-3C62-4928-BB50-674B6BBF0B4D}" sibTransId="{567FEBE4-7846-4D83-BB15-F27C20D365F3}"/>
    <dgm:cxn modelId="{A1DDFF2D-BA69-6F43-AF37-3BCBD88D78F2}" type="presOf" srcId="{6B133FDC-9BB9-4F6B-A158-F9967E94D341}" destId="{9C91DA7F-6468-2D41-9497-80EE9DC956A1}" srcOrd="0" destOrd="0" presId="urn:microsoft.com/office/officeart/2005/8/layout/process1"/>
    <dgm:cxn modelId="{29DAE430-8470-4A29-8B5D-2A91AFED29E8}" srcId="{ABFD091B-108F-4CEE-95E1-6C1D802F2A0F}" destId="{6B133FDC-9BB9-4F6B-A158-F9967E94D341}" srcOrd="2" destOrd="0" parTransId="{D4B2F764-F448-4682-8537-663A52EE6839}" sibTransId="{F72D32E0-D15F-48EC-B01E-D13A17BCA466}"/>
    <dgm:cxn modelId="{4A15F44E-477F-EA46-BCCA-E5EEF2C7324B}" type="presOf" srcId="{F027534C-3810-4F76-AD80-21BA840F03FC}" destId="{DB589E69-2FA4-1943-A33F-39AD803446AB}" srcOrd="0" destOrd="0" presId="urn:microsoft.com/office/officeart/2005/8/layout/process1"/>
    <dgm:cxn modelId="{81F03452-310B-8D43-A843-EB0354436596}" type="presOf" srcId="{F027534C-3810-4F76-AD80-21BA840F03FC}" destId="{B802D8C3-4D5E-E248-BEA8-7B9D31E3890F}" srcOrd="1" destOrd="0" presId="urn:microsoft.com/office/officeart/2005/8/layout/process1"/>
    <dgm:cxn modelId="{3BE85E6E-B642-1442-B98F-853BF4B34A02}" type="presOf" srcId="{567FEBE4-7846-4D83-BB15-F27C20D365F3}" destId="{E80B3E5C-2686-A04E-9A67-87F79195A16B}" srcOrd="1" destOrd="0" presId="urn:microsoft.com/office/officeart/2005/8/layout/process1"/>
    <dgm:cxn modelId="{6C04078F-61E4-E649-A737-43ABE3A9042B}" type="presOf" srcId="{0B32EC27-A8DB-427A-94EF-B584722091D5}" destId="{24B0C5A6-E1C1-2743-86E6-E9AFB91D1D8B}" srcOrd="0" destOrd="0" presId="urn:microsoft.com/office/officeart/2005/8/layout/process1"/>
    <dgm:cxn modelId="{E69952C8-CEEC-1246-9EE0-C1FEFB9B2F18}" type="presOf" srcId="{F001E219-5937-4886-98AB-85AF37C9C299}" destId="{A2348DAB-9470-3343-A000-9B05D8035B04}" srcOrd="0" destOrd="0" presId="urn:microsoft.com/office/officeart/2005/8/layout/process1"/>
    <dgm:cxn modelId="{70F59ADB-FD29-4F48-BCAB-389FA4586523}" srcId="{ABFD091B-108F-4CEE-95E1-6C1D802F2A0F}" destId="{F001E219-5937-4886-98AB-85AF37C9C299}" srcOrd="0" destOrd="0" parTransId="{6FA80010-B5C4-46DF-A95B-BBE92F1FC4C2}" sibTransId="{F027534C-3810-4F76-AD80-21BA840F03FC}"/>
    <dgm:cxn modelId="{A36105C5-9047-7146-BC42-71AAB77612A6}" type="presParOf" srcId="{067A6D18-AB89-1D46-9326-6B6174051947}" destId="{A2348DAB-9470-3343-A000-9B05D8035B04}" srcOrd="0" destOrd="0" presId="urn:microsoft.com/office/officeart/2005/8/layout/process1"/>
    <dgm:cxn modelId="{163349DA-A818-004A-98D9-8D88BEA152A8}" type="presParOf" srcId="{067A6D18-AB89-1D46-9326-6B6174051947}" destId="{DB589E69-2FA4-1943-A33F-39AD803446AB}" srcOrd="1" destOrd="0" presId="urn:microsoft.com/office/officeart/2005/8/layout/process1"/>
    <dgm:cxn modelId="{139ED822-360D-A649-80B5-8FC2349BFD86}" type="presParOf" srcId="{DB589E69-2FA4-1943-A33F-39AD803446AB}" destId="{B802D8C3-4D5E-E248-BEA8-7B9D31E3890F}" srcOrd="0" destOrd="0" presId="urn:microsoft.com/office/officeart/2005/8/layout/process1"/>
    <dgm:cxn modelId="{908C8445-882A-E84F-88E0-5A4533F2C1B8}" type="presParOf" srcId="{067A6D18-AB89-1D46-9326-6B6174051947}" destId="{24B0C5A6-E1C1-2743-86E6-E9AFB91D1D8B}" srcOrd="2" destOrd="0" presId="urn:microsoft.com/office/officeart/2005/8/layout/process1"/>
    <dgm:cxn modelId="{D525EDE5-3503-5748-8401-D5EED1EA01C8}" type="presParOf" srcId="{067A6D18-AB89-1D46-9326-6B6174051947}" destId="{CD4AA4C7-111E-7444-8B63-5C5F0A6B6C1E}" srcOrd="3" destOrd="0" presId="urn:microsoft.com/office/officeart/2005/8/layout/process1"/>
    <dgm:cxn modelId="{D2B59DB5-841E-E943-A591-1790C63A34CC}" type="presParOf" srcId="{CD4AA4C7-111E-7444-8B63-5C5F0A6B6C1E}" destId="{E80B3E5C-2686-A04E-9A67-87F79195A16B}" srcOrd="0" destOrd="0" presId="urn:microsoft.com/office/officeart/2005/8/layout/process1"/>
    <dgm:cxn modelId="{27F7BBFB-E168-1B4F-863E-582AF2EF525D}" type="presParOf" srcId="{067A6D18-AB89-1D46-9326-6B6174051947}" destId="{9C91DA7F-6468-2D41-9497-80EE9DC956A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48DAB-9470-3343-A000-9B05D8035B04}">
      <dsp:nvSpPr>
        <dsp:cNvPr id="0" name=""/>
        <dsp:cNvSpPr/>
      </dsp:nvSpPr>
      <dsp:spPr>
        <a:xfrm>
          <a:off x="26" y="258296"/>
          <a:ext cx="1247098" cy="563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 Light" panose="020F0302020204030204"/>
            </a:rPr>
            <a:t>Randomly select Incident severity</a:t>
          </a:r>
          <a:endParaRPr lang="en-US" sz="1000" kern="1200" dirty="0"/>
        </a:p>
      </dsp:txBody>
      <dsp:txXfrm>
        <a:off x="16531" y="274801"/>
        <a:ext cx="1214088" cy="530510"/>
      </dsp:txXfrm>
    </dsp:sp>
    <dsp:sp modelId="{DB589E69-2FA4-1943-A33F-39AD803446AB}">
      <dsp:nvSpPr>
        <dsp:cNvPr id="0" name=""/>
        <dsp:cNvSpPr/>
      </dsp:nvSpPr>
      <dsp:spPr>
        <a:xfrm>
          <a:off x="1538639" y="178579"/>
          <a:ext cx="618010" cy="7229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538639" y="323170"/>
        <a:ext cx="432607" cy="433773"/>
      </dsp:txXfrm>
    </dsp:sp>
    <dsp:sp modelId="{24B0C5A6-E1C1-2743-86E6-E9AFB91D1D8B}">
      <dsp:nvSpPr>
        <dsp:cNvPr id="0" name=""/>
        <dsp:cNvSpPr/>
      </dsp:nvSpPr>
      <dsp:spPr>
        <a:xfrm>
          <a:off x="2413182" y="258296"/>
          <a:ext cx="1247098" cy="563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 Light" panose="020F0302020204030204"/>
            </a:rPr>
            <a:t>Randomly select Incident clearance time</a:t>
          </a:r>
          <a:endParaRPr lang="en-US" sz="1000" kern="1200" dirty="0"/>
        </a:p>
      </dsp:txBody>
      <dsp:txXfrm>
        <a:off x="2429687" y="274801"/>
        <a:ext cx="1214088" cy="530510"/>
      </dsp:txXfrm>
    </dsp:sp>
    <dsp:sp modelId="{CD4AA4C7-111E-7444-8B63-5C5F0A6B6C1E}">
      <dsp:nvSpPr>
        <dsp:cNvPr id="0" name=""/>
        <dsp:cNvSpPr/>
      </dsp:nvSpPr>
      <dsp:spPr>
        <a:xfrm>
          <a:off x="3951795" y="178579"/>
          <a:ext cx="618010" cy="7229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951795" y="323170"/>
        <a:ext cx="432607" cy="433773"/>
      </dsp:txXfrm>
    </dsp:sp>
    <dsp:sp modelId="{9C91DA7F-6468-2D41-9497-80EE9DC956A1}">
      <dsp:nvSpPr>
        <dsp:cNvPr id="0" name=""/>
        <dsp:cNvSpPr/>
      </dsp:nvSpPr>
      <dsp:spPr>
        <a:xfrm>
          <a:off x="4826338" y="258296"/>
          <a:ext cx="1247098" cy="563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 Light" panose="020F0302020204030204"/>
            </a:rPr>
            <a:t>Slow down cars within a radius of incident</a:t>
          </a:r>
          <a:endParaRPr lang="en-US" sz="1000" kern="1200" dirty="0"/>
        </a:p>
      </dsp:txBody>
      <dsp:txXfrm>
        <a:off x="4842843" y="274801"/>
        <a:ext cx="1214088" cy="530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1588 4789 16383 0 0,'1'0'0'0'0,"-1"0"0"0"0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9579 5975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7608 7227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12047 7220 16383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12081 4714 16383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1564 8873 16383 0 0,'0'0'0'0'0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3557 8867 16383 0 0,'0'0'0'0'0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6089 8912 16383 0 0,'0'0'0'0'0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3584 10141 16383 0 0,'0'0'0'0'0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6046 10127 16383 0 0,'0'0'0'0'0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1601 11388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3538 4800 16383 0 0,'0'0'0'0'0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6067 11333 16383 0 0,'0'0'0'0'0,"0"1"0"0"0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1570 13263 16383 0 0,'0'0'0'0'0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6082 13306 16383 0 0,'0'0'0'0'0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6067 14489 16383 0 0,'0'0'0'0'0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3576 14515 16383 0 0,'0'0'0'0'0,"1"0"0"0"0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1634 15758 16383 0 0,'0'0'0'0'0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6071 15752 16383 0 0,'0'0'0'0'0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7564 8785 16383 0 0,'1'0'0'0'0,"-1"0"0"0"0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9572 10046 16383 0 0,'0'0'0'0'0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7589 11299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6010 4782 16383 0 0,'0'0'0'0'0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12050 11300 16383 0 0,'0'0'0'0'0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7618 13145 16383 0 0,'0'0'0'0'0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9535 14397 16383 0 0,'0'0'0'0'0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12072 15677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5995 6033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3571 6054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1604 7300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3536 7251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6012 7290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17T22:44:39.1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7597 4710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DBD96-021C-4A48-B43C-2CB975F368B3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B27CB-F97B-BA45-A59F-EB0295FD0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B27CB-F97B-BA45-A59F-EB0295FD0B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8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34F5-0D05-9D41-9C39-D0A58ABCDE2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B6C-E869-1E46-A9B2-CCE8489F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3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34F5-0D05-9D41-9C39-D0A58ABCDE2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B6C-E869-1E46-A9B2-CCE8489F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1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34F5-0D05-9D41-9C39-D0A58ABCDE2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B6C-E869-1E46-A9B2-CCE8489F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8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34F5-0D05-9D41-9C39-D0A58ABCDE2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B6C-E869-1E46-A9B2-CCE8489F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34F5-0D05-9D41-9C39-D0A58ABCDE2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B6C-E869-1E46-A9B2-CCE8489F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34F5-0D05-9D41-9C39-D0A58ABCDE2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B6C-E869-1E46-A9B2-CCE8489F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5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34F5-0D05-9D41-9C39-D0A58ABCDE2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B6C-E869-1E46-A9B2-CCE8489F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34F5-0D05-9D41-9C39-D0A58ABCDE2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B6C-E869-1E46-A9B2-CCE8489F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34F5-0D05-9D41-9C39-D0A58ABCDE2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B6C-E869-1E46-A9B2-CCE8489F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34F5-0D05-9D41-9C39-D0A58ABCDE2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B6C-E869-1E46-A9B2-CCE8489F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34F5-0D05-9D41-9C39-D0A58ABCDE2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DB6C-E869-1E46-A9B2-CCE8489F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1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9134F5-0D05-9D41-9C39-D0A58ABCDE2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B8DB6C-E869-1E46-A9B2-CCE8489FB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3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diagramColors" Target="../diagrams/colors1.xml"/><Relationship Id="rId21" Type="http://schemas.openxmlformats.org/officeDocument/2006/relationships/image" Target="../media/image18.svg"/><Relationship Id="rId42" Type="http://schemas.openxmlformats.org/officeDocument/2006/relationships/customXml" Target="../ink/ink6.xml"/><Relationship Id="rId47" Type="http://schemas.openxmlformats.org/officeDocument/2006/relationships/customXml" Target="../ink/ink11.xml"/><Relationship Id="rId63" Type="http://schemas.openxmlformats.org/officeDocument/2006/relationships/customXml" Target="../ink/ink27.xml"/><Relationship Id="rId68" Type="http://schemas.openxmlformats.org/officeDocument/2006/relationships/customXml" Target="../ink/ink32.xml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9" Type="http://schemas.openxmlformats.org/officeDocument/2006/relationships/image" Target="../media/image21.png"/><Relationship Id="rId11" Type="http://schemas.openxmlformats.org/officeDocument/2006/relationships/image" Target="../media/image9.png"/><Relationship Id="rId24" Type="http://schemas.openxmlformats.org/officeDocument/2006/relationships/diagramLayout" Target="../diagrams/layout1.xml"/><Relationship Id="rId32" Type="http://schemas.openxmlformats.org/officeDocument/2006/relationships/image" Target="../media/image24.png"/><Relationship Id="rId37" Type="http://schemas.openxmlformats.org/officeDocument/2006/relationships/image" Target="../media/image28.png"/><Relationship Id="rId40" Type="http://schemas.openxmlformats.org/officeDocument/2006/relationships/customXml" Target="../ink/ink4.xml"/><Relationship Id="rId45" Type="http://schemas.openxmlformats.org/officeDocument/2006/relationships/customXml" Target="../ink/ink9.xml"/><Relationship Id="rId53" Type="http://schemas.openxmlformats.org/officeDocument/2006/relationships/customXml" Target="../ink/ink17.xml"/><Relationship Id="rId58" Type="http://schemas.openxmlformats.org/officeDocument/2006/relationships/customXml" Target="../ink/ink22.xml"/><Relationship Id="rId66" Type="http://schemas.openxmlformats.org/officeDocument/2006/relationships/customXml" Target="../ink/ink30.xml"/><Relationship Id="rId5" Type="http://schemas.openxmlformats.org/officeDocument/2006/relationships/image" Target="../media/image3.png"/><Relationship Id="rId61" Type="http://schemas.openxmlformats.org/officeDocument/2006/relationships/customXml" Target="../ink/ink25.xml"/><Relationship Id="rId19" Type="http://schemas.openxmlformats.org/officeDocument/2006/relationships/image" Target="../media/image1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microsoft.com/office/2007/relationships/diagramDrawing" Target="../diagrams/drawing1.xml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43" Type="http://schemas.openxmlformats.org/officeDocument/2006/relationships/customXml" Target="../ink/ink7.xml"/><Relationship Id="rId48" Type="http://schemas.openxmlformats.org/officeDocument/2006/relationships/customXml" Target="../ink/ink12.xml"/><Relationship Id="rId56" Type="http://schemas.openxmlformats.org/officeDocument/2006/relationships/customXml" Target="../ink/ink20.xml"/><Relationship Id="rId64" Type="http://schemas.openxmlformats.org/officeDocument/2006/relationships/customXml" Target="../ink/ink28.xml"/><Relationship Id="rId69" Type="http://schemas.openxmlformats.org/officeDocument/2006/relationships/customXml" Target="../ink/ink33.xml"/><Relationship Id="rId8" Type="http://schemas.openxmlformats.org/officeDocument/2006/relationships/image" Target="../media/image6.png"/><Relationship Id="rId51" Type="http://schemas.openxmlformats.org/officeDocument/2006/relationships/customXml" Target="../ink/ink15.xml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diagramQuickStyle" Target="../diagrams/quickStyle1.xml"/><Relationship Id="rId33" Type="http://schemas.openxmlformats.org/officeDocument/2006/relationships/image" Target="../media/image25.png"/><Relationship Id="rId38" Type="http://schemas.openxmlformats.org/officeDocument/2006/relationships/customXml" Target="../ink/ink2.xml"/><Relationship Id="rId46" Type="http://schemas.openxmlformats.org/officeDocument/2006/relationships/customXml" Target="../ink/ink10.xml"/><Relationship Id="rId59" Type="http://schemas.openxmlformats.org/officeDocument/2006/relationships/customXml" Target="../ink/ink23.xml"/><Relationship Id="rId67" Type="http://schemas.openxmlformats.org/officeDocument/2006/relationships/customXml" Target="../ink/ink31.xml"/><Relationship Id="rId20" Type="http://schemas.openxmlformats.org/officeDocument/2006/relationships/image" Target="../media/image17.png"/><Relationship Id="rId41" Type="http://schemas.openxmlformats.org/officeDocument/2006/relationships/customXml" Target="../ink/ink5.xml"/><Relationship Id="rId54" Type="http://schemas.openxmlformats.org/officeDocument/2006/relationships/customXml" Target="../ink/ink18.xml"/><Relationship Id="rId62" Type="http://schemas.openxmlformats.org/officeDocument/2006/relationships/customXml" Target="../ink/ink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diagramData" Target="../diagrams/data1.xml"/><Relationship Id="rId28" Type="http://schemas.openxmlformats.org/officeDocument/2006/relationships/image" Target="../media/image20.png"/><Relationship Id="rId36" Type="http://schemas.openxmlformats.org/officeDocument/2006/relationships/customXml" Target="../ink/ink1.xml"/><Relationship Id="rId49" Type="http://schemas.openxmlformats.org/officeDocument/2006/relationships/customXml" Target="../ink/ink13.xml"/><Relationship Id="rId57" Type="http://schemas.openxmlformats.org/officeDocument/2006/relationships/customXml" Target="../ink/ink21.xml"/><Relationship Id="rId10" Type="http://schemas.openxmlformats.org/officeDocument/2006/relationships/image" Target="../media/image8.png"/><Relationship Id="rId31" Type="http://schemas.openxmlformats.org/officeDocument/2006/relationships/image" Target="../media/image23.png"/><Relationship Id="rId44" Type="http://schemas.openxmlformats.org/officeDocument/2006/relationships/customXml" Target="../ink/ink8.xml"/><Relationship Id="rId52" Type="http://schemas.openxmlformats.org/officeDocument/2006/relationships/customXml" Target="../ink/ink16.xml"/><Relationship Id="rId60" Type="http://schemas.openxmlformats.org/officeDocument/2006/relationships/customXml" Target="../ink/ink24.xml"/><Relationship Id="rId65" Type="http://schemas.openxmlformats.org/officeDocument/2006/relationships/customXml" Target="../ink/ink29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9" Type="http://schemas.openxmlformats.org/officeDocument/2006/relationships/customXml" Target="../ink/ink3.xml"/><Relationship Id="rId34" Type="http://schemas.openxmlformats.org/officeDocument/2006/relationships/image" Target="../media/image26.png"/><Relationship Id="rId50" Type="http://schemas.openxmlformats.org/officeDocument/2006/relationships/customXml" Target="../ink/ink14.xml"/><Relationship Id="rId55" Type="http://schemas.openxmlformats.org/officeDocument/2006/relationships/customXml" Target="../ink/ink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B40FFF-3C84-0E36-CA19-DBE2D538F6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722430"/>
            <a:ext cx="21945600" cy="30195970"/>
          </a:xfrm>
          <a:prstGeom prst="rect">
            <a:avLst/>
          </a:prstGeom>
          <a:solidFill>
            <a:srgbClr val="8B1C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9F73D7-AE88-8E5D-170E-09C40E98B9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1945600" cy="2722430"/>
          </a:xfrm>
          <a:prstGeom prst="rect">
            <a:avLst/>
          </a:prstGeom>
          <a:solidFill>
            <a:srgbClr val="FFC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678F7-53A0-8125-41D9-E983B4909D1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09900" y="310528"/>
            <a:ext cx="1592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IncidentNet</a:t>
            </a:r>
            <a:r>
              <a:rPr lang="en-US" sz="4800" b="1" dirty="0"/>
              <a:t>: </a:t>
            </a:r>
            <a:r>
              <a:rPr lang="en-US" sz="4800" b="1" i="0" u="none" strike="noStrike" dirty="0">
                <a:effectLst/>
              </a:rPr>
              <a:t>Traffic Incident Detection, Localization, and Severity Estimation with Sparse Sensing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F778C-4CFE-FB76-3287-BEDB3FB2C6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72589" y="1879148"/>
            <a:ext cx="15400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Sai Shashank Peddiraju</a:t>
            </a:r>
            <a:r>
              <a:rPr lang="en-US" sz="3200" baseline="30000" dirty="0"/>
              <a:t>*</a:t>
            </a:r>
            <a:r>
              <a:rPr lang="en-US" sz="3200" dirty="0"/>
              <a:t>, Kaustubh Harapanahalli</a:t>
            </a:r>
            <a:r>
              <a:rPr lang="en-US" sz="3200" baseline="30000" dirty="0"/>
              <a:t>*</a:t>
            </a:r>
            <a:r>
              <a:rPr lang="en-US" sz="3200" dirty="0"/>
              <a:t>, Edward Andert, Aviral Shrivastava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EA51EA-FECD-1218-A8AC-34BDE5166F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68"/>
            <a:ext cx="2452255" cy="13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8A1EB7-D3F7-9BC7-AD35-C876ACF923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722430"/>
            <a:ext cx="21945600" cy="30195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8D5EC5-E3B7-94A7-C227-EA809C7B43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8159" y="3098211"/>
            <a:ext cx="10524612" cy="8305918"/>
          </a:xfrm>
          <a:prstGeom prst="rect">
            <a:avLst/>
          </a:prstGeom>
          <a:solidFill>
            <a:schemeClr val="bg1"/>
          </a:solidFill>
          <a:ln w="127000"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2859E-38E2-6EDD-06C6-FA6FFDCC72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163793" y="3075682"/>
            <a:ext cx="10542688" cy="8313094"/>
          </a:xfrm>
          <a:prstGeom prst="rect">
            <a:avLst/>
          </a:prstGeom>
          <a:solidFill>
            <a:schemeClr val="bg1"/>
          </a:solidFill>
          <a:ln w="127000"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30574A-F259-6DB3-5680-FC3E87AA7F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8225" y="23053968"/>
            <a:ext cx="14520164" cy="9469677"/>
          </a:xfrm>
          <a:prstGeom prst="rect">
            <a:avLst/>
          </a:prstGeom>
          <a:solidFill>
            <a:schemeClr val="bg1"/>
          </a:solidFill>
          <a:ln w="127000"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F0D67C-6ED2-9638-9FBC-52FE394B5E74}"/>
              </a:ext>
            </a:extLst>
          </p:cNvPr>
          <p:cNvSpPr/>
          <p:nvPr/>
        </p:nvSpPr>
        <p:spPr>
          <a:xfrm>
            <a:off x="15101933" y="23048116"/>
            <a:ext cx="6595512" cy="7174289"/>
          </a:xfrm>
          <a:prstGeom prst="rect">
            <a:avLst/>
          </a:prstGeom>
          <a:solidFill>
            <a:schemeClr val="bg1"/>
          </a:solidFill>
          <a:ln w="127000"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17FD38-15C6-9697-009D-048A771BAE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8158" y="11758750"/>
            <a:ext cx="21449286" cy="10919392"/>
          </a:xfrm>
          <a:prstGeom prst="rect">
            <a:avLst/>
          </a:prstGeom>
          <a:solidFill>
            <a:schemeClr val="bg1"/>
          </a:solidFill>
          <a:ln w="127000"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F00653-97D1-D7F1-63D2-D083313A72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72346" y="3209674"/>
            <a:ext cx="6076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Motivation and Introduction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F351DB-965F-40E0-C46F-1603F9432D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678525" y="3209991"/>
            <a:ext cx="3445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Previous Works</a:t>
            </a:r>
          </a:p>
        </p:txBody>
      </p:sp>
      <p:pic>
        <p:nvPicPr>
          <p:cNvPr id="37" name="Picture 36" descr="A graph with red and green bars&#10;&#10;Description automatically generated">
            <a:extLst>
              <a:ext uri="{FF2B5EF4-FFF2-40B4-BE49-F238E27FC236}">
                <a16:creationId xmlns:a16="http://schemas.microsoft.com/office/drawing/2014/main" id="{BFC1B9CD-D2A4-459E-252C-B87D8C4FB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418" y="26204185"/>
            <a:ext cx="5223134" cy="2271822"/>
          </a:xfrm>
          <a:prstGeom prst="rect">
            <a:avLst/>
          </a:prstGeom>
        </p:spPr>
      </p:pic>
      <p:pic>
        <p:nvPicPr>
          <p:cNvPr id="43" name="Picture 42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8501A335-0E14-5F6C-B6B9-4715F808B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737" y="26866786"/>
            <a:ext cx="4864992" cy="208150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6F3FFE0-7CAA-57D3-47C5-CD3285A259C9}"/>
              </a:ext>
            </a:extLst>
          </p:cNvPr>
          <p:cNvSpPr txBox="1"/>
          <p:nvPr/>
        </p:nvSpPr>
        <p:spPr>
          <a:xfrm>
            <a:off x="9250050" y="11873816"/>
            <a:ext cx="3445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Methodology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E607A6-2E7F-3E79-FAEC-080EF6EA51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3132" y="3811204"/>
            <a:ext cx="10154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Traffic incidents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cause significant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congestion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delays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and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accidents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leading to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millions of events annually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201436-607B-0D2A-18E0-4D1F55E474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19657" y="8327352"/>
            <a:ext cx="100828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Current incident detection models</a:t>
            </a:r>
            <a:r>
              <a:rPr lang="en-US" dirty="0"/>
              <a:t> primarily focus on </a:t>
            </a:r>
            <a:r>
              <a:rPr lang="en-US" b="1" dirty="0"/>
              <a:t>highway scenarios</a:t>
            </a:r>
            <a:r>
              <a:rPr lang="en-US" dirty="0"/>
              <a:t>, relying on </a:t>
            </a:r>
            <a:r>
              <a:rPr lang="en-US" b="1" dirty="0"/>
              <a:t>macroscopic data</a:t>
            </a:r>
            <a:r>
              <a:rPr lang="en-US" dirty="0"/>
              <a:t> from sensors like </a:t>
            </a:r>
            <a:r>
              <a:rPr lang="en-US" b="1" dirty="0"/>
              <a:t>inductive loops</a:t>
            </a:r>
            <a:r>
              <a:rPr lang="en-US" dirty="0"/>
              <a:t>, which lack the detail needed for </a:t>
            </a:r>
            <a:r>
              <a:rPr lang="en-US" b="1" dirty="0"/>
              <a:t>urban environments</a:t>
            </a:r>
            <a:r>
              <a:rPr lang="en-US" dirty="0"/>
              <a:t>.</a:t>
            </a:r>
          </a:p>
          <a:p>
            <a:r>
              <a:rPr lang="en-US" b="1" dirty="0"/>
              <a:t>Common limitations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Heavy dependence on </a:t>
            </a:r>
            <a:r>
              <a:rPr lang="en-US" b="1" dirty="0"/>
              <a:t>thresholds</a:t>
            </a:r>
            <a:r>
              <a:rPr lang="en-US" dirty="0"/>
              <a:t> and </a:t>
            </a:r>
            <a:r>
              <a:rPr lang="en-US" b="1" dirty="0"/>
              <a:t>predefined traffic patterns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Public datasets like </a:t>
            </a:r>
            <a:r>
              <a:rPr lang="en-US" b="1" dirty="0"/>
              <a:t>PEMS</a:t>
            </a:r>
            <a:r>
              <a:rPr lang="en-US" dirty="0"/>
              <a:t> and </a:t>
            </a:r>
            <a:r>
              <a:rPr lang="en-US" b="1" dirty="0"/>
              <a:t>I-880</a:t>
            </a:r>
            <a:r>
              <a:rPr lang="en-US" dirty="0"/>
              <a:t> provide only </a:t>
            </a:r>
            <a:r>
              <a:rPr lang="en-US" b="1" dirty="0"/>
              <a:t>macroscopic traffic data</a:t>
            </a:r>
            <a:r>
              <a:rPr lang="en-US" dirty="0"/>
              <a:t> (average speed, flow rate) from highways, making them </a:t>
            </a:r>
            <a:r>
              <a:rPr lang="en-US" b="1" dirty="0"/>
              <a:t>unsuitable for detailed urban traffic incident detection</a:t>
            </a:r>
            <a:r>
              <a:rPr lang="en-US" dirty="0"/>
              <a:t>.</a:t>
            </a:r>
          </a:p>
          <a:p>
            <a:r>
              <a:rPr lang="en-US" b="1" dirty="0"/>
              <a:t>Challenges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Non-availability of microscopic datasets</a:t>
            </a:r>
            <a:r>
              <a:rPr lang="en-US" dirty="0"/>
              <a:t> for urban environments.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Sensor networks often experience </a:t>
            </a:r>
            <a:r>
              <a:rPr lang="en-US" b="1" dirty="0"/>
              <a:t>failures</a:t>
            </a:r>
            <a:r>
              <a:rPr lang="en-US" dirty="0"/>
              <a:t> (e.g., </a:t>
            </a:r>
            <a:r>
              <a:rPr lang="en-US" b="1" dirty="0"/>
              <a:t>25% of NYC sensors are non-functional</a:t>
            </a:r>
            <a:r>
              <a:rPr lang="en-US" dirty="0"/>
              <a:t>), reducing the effectiveness of existing methods.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E6DA1F-E8E0-CE63-8FDB-A95B96B42493}"/>
              </a:ext>
            </a:extLst>
          </p:cNvPr>
          <p:cNvSpPr txBox="1"/>
          <p:nvPr/>
        </p:nvSpPr>
        <p:spPr>
          <a:xfrm>
            <a:off x="537669" y="13334086"/>
            <a:ext cx="10073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Microscopic data is essential for detecting incidents in urban environments with complex traffic dynamics.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71E115-B15B-B7F7-3720-34926993F6A3}"/>
              </a:ext>
            </a:extLst>
          </p:cNvPr>
          <p:cNvSpPr txBox="1"/>
          <p:nvPr/>
        </p:nvSpPr>
        <p:spPr>
          <a:xfrm>
            <a:off x="16294921" y="13136913"/>
            <a:ext cx="5160804" cy="867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Feature Extraction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Travel times between intersections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vehicle counts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and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average speeds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are computed and integrated into the dataset.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Outliers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and noise are reduced using a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rolling window average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to smooth the data.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Model Selection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TabNet</a:t>
            </a:r>
            <a:r>
              <a:rPr lang="en-US" i="0" u="none" strike="noStrike" dirty="0">
                <a:solidFill>
                  <a:srgbClr val="000000"/>
                </a:solidFill>
                <a:effectLst/>
              </a:rPr>
              <a:t> model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architecture is used because it can handle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missing data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and perform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interpretable feature learning </a:t>
            </a:r>
            <a:r>
              <a:rPr lang="en-US" i="0" u="none" strike="noStrike" dirty="0">
                <a:solidFill>
                  <a:srgbClr val="000000"/>
                </a:solidFill>
                <a:effectLst/>
              </a:rPr>
              <a:t>due to its unique attention mechanism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IncidentNet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is an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ensemble model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with dedicated sub-models for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detection,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localization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and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severity estimation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IncidentNet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Architecture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Incident Detection Model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Detects whether an incident has occurred across the urban region.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Incident Localization Model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Predicts the road segment where the incident occurred.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Severity Estimation Model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 Classifies the incident’s severity (minor or severe).</a:t>
            </a:r>
          </a:p>
          <a:p>
            <a:pPr algn="l"/>
            <a:endParaRPr lang="en-US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Advantages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Robust to sparse sensor placement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working with as low as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20% coverage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of intersections.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Capable of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real-time detection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operating with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microscopic traffic data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from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urban intersections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9CFEC3C0-5BB4-02AC-AE72-FB6906C0B3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8608" y="8660827"/>
            <a:ext cx="103091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IncidentNet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is a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deep learning framework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designed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Detect, localize,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and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estimate the severity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of traffic incidents.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Operate effectively with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sparse sensor data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in urban regions.</a:t>
            </a:r>
          </a:p>
          <a:p>
            <a:pPr lvl="1"/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Leverages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microscopic traffic simulations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to provide highly accurate incident detection with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20% sensor coverage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IncidentNet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offers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fast, reliable, and cost-effective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solutions for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urban traffic management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enhancing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emergency response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and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reducing fatalities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B2A92499-9885-D403-5B9E-2E1058410C6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4909" y="4567615"/>
            <a:ext cx="9771112" cy="3973260"/>
            <a:chOff x="509201" y="4567615"/>
            <a:chExt cx="9771112" cy="397326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F21E22D-E9D0-A3E5-07BD-D0AA1D4895E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5309" y="5413849"/>
              <a:ext cx="780819" cy="2308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900" dirty="0"/>
                <a:t>Cargo Spills</a:t>
              </a:r>
              <a:endParaRPr lang="en-US" sz="900" dirty="0">
                <a:cs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8A87F9-F55B-E82C-580A-7E40FE4FA85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2567" y="7598246"/>
              <a:ext cx="73207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900" dirty="0"/>
                <a:t>Traffic Accidents</a:t>
              </a:r>
              <a:endParaRPr lang="en-US" sz="900" dirty="0">
                <a:cs typeface="Calibri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0045A3F-3944-7565-A103-DA35FA44DC5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56248" y="5412372"/>
              <a:ext cx="993524" cy="2308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900" dirty="0"/>
                <a:t>Stalled Vehicles</a:t>
              </a:r>
              <a:endParaRPr lang="en-US" sz="900" dirty="0">
                <a:cs typeface="Calibri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3884D3A-CC06-C74E-1AE5-1426F090EB9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719005" y="5046758"/>
              <a:ext cx="1170512" cy="1149946"/>
              <a:chOff x="7359855" y="4301479"/>
              <a:chExt cx="1961034" cy="1768313"/>
            </a:xfrm>
          </p:grpSpPr>
          <p:pic>
            <p:nvPicPr>
              <p:cNvPr id="1035" name="Graphic 1034" descr="Stopwatch with solid fill">
                <a:extLst>
                  <a:ext uri="{FF2B5EF4-FFF2-40B4-BE49-F238E27FC236}">
                    <a16:creationId xmlns:a16="http://schemas.microsoft.com/office/drawing/2014/main" id="{9D293A88-64E7-600B-6671-FA165A7A44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662220" y="4514318"/>
                <a:ext cx="367389" cy="367389"/>
              </a:xfrm>
              <a:prstGeom prst="rect">
                <a:avLst/>
              </a:prstGeom>
            </p:spPr>
          </p:pic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6E006991-F5DA-BDDE-646B-C4D9F3ACB613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359855" y="4301479"/>
                <a:ext cx="1961034" cy="1768313"/>
                <a:chOff x="7359855" y="4301479"/>
                <a:chExt cx="1961034" cy="1768313"/>
              </a:xfrm>
            </p:grpSpPr>
            <p:pic>
              <p:nvPicPr>
                <p:cNvPr id="1037" name="Picture 1036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90A227F4-C2E8-BAF8-730C-42A84B1CF48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">
                  <a:duotone>
                    <a:prstClr val="black"/>
                    <a:srgbClr val="001A5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3666" y="4301479"/>
                  <a:ext cx="1375944" cy="1375944"/>
                </a:xfrm>
                <a:prstGeom prst="rect">
                  <a:avLst/>
                </a:prstGeom>
              </p:spPr>
            </p:pic>
            <p:sp>
              <p:nvSpPr>
                <p:cNvPr id="1038" name="TextBox 1037">
                  <a:extLst>
                    <a:ext uri="{FF2B5EF4-FFF2-40B4-BE49-F238E27FC236}">
                      <a16:creationId xmlns:a16="http://schemas.microsoft.com/office/drawing/2014/main" id="{A82AC87A-2CB6-F981-B068-4DF6E5BE14B8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359855" y="5501857"/>
                  <a:ext cx="1961034" cy="56793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US" sz="900"/>
                    <a:t>Delayed emergency</a:t>
                  </a:r>
                  <a:endParaRPr lang="en-US" sz="900">
                    <a:cs typeface="Calibri"/>
                  </a:endParaRPr>
                </a:p>
                <a:p>
                  <a:pPr algn="ctr"/>
                  <a:r>
                    <a:rPr lang="en-US" sz="900"/>
                    <a:t>services</a:t>
                  </a:r>
                  <a:endParaRPr lang="en-US" sz="900">
                    <a:cs typeface="Calibri"/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4439DAD-3460-3DCF-0CC6-04CC51B0F2E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766288" y="7462347"/>
              <a:ext cx="1075936" cy="1078528"/>
              <a:chOff x="9556644" y="4324465"/>
              <a:chExt cx="1659985" cy="1561225"/>
            </a:xfrm>
          </p:grpSpPr>
          <p:pic>
            <p:nvPicPr>
              <p:cNvPr id="1033" name="Picture 1032">
                <a:extLst>
                  <a:ext uri="{FF2B5EF4-FFF2-40B4-BE49-F238E27FC236}">
                    <a16:creationId xmlns:a16="http://schemas.microsoft.com/office/drawing/2014/main" id="{4D6F59A0-ADAC-8D34-9105-BA883779C1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>
                <a:duotone>
                  <a:prstClr val="black"/>
                  <a:srgbClr val="001A52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9698664" y="4324465"/>
                <a:ext cx="1375944" cy="1375944"/>
              </a:xfrm>
              <a:prstGeom prst="rect">
                <a:avLst/>
              </a:prstGeom>
            </p:spPr>
          </p:pic>
          <p:sp>
            <p:nvSpPr>
              <p:cNvPr id="1034" name="TextBox 1033">
                <a:extLst>
                  <a:ext uri="{FF2B5EF4-FFF2-40B4-BE49-F238E27FC236}">
                    <a16:creationId xmlns:a16="http://schemas.microsoft.com/office/drawing/2014/main" id="{258EDC6F-2B4C-A30D-B22E-182266E76B9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556644" y="5551549"/>
                <a:ext cx="1659985" cy="3341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900"/>
                  <a:t>Traffic congestion</a:t>
                </a:r>
                <a:endParaRPr lang="en-US" sz="900">
                  <a:cs typeface="Calibri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AF3AE47-6FEE-119A-6119-E9712B90828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735030" y="6262232"/>
              <a:ext cx="1138452" cy="1257599"/>
              <a:chOff x="10488157" y="3460241"/>
              <a:chExt cx="1280629" cy="1270551"/>
            </a:xfrm>
          </p:grpSpPr>
          <p:pic>
            <p:nvPicPr>
              <p:cNvPr id="1031" name="Picture 1030">
                <a:extLst>
                  <a:ext uri="{FF2B5EF4-FFF2-40B4-BE49-F238E27FC236}">
                    <a16:creationId xmlns:a16="http://schemas.microsoft.com/office/drawing/2014/main" id="{9B76127F-0A06-0ADC-6F1F-E3C6B634C2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93396" y="3460241"/>
                <a:ext cx="870151" cy="947473"/>
              </a:xfrm>
              <a:prstGeom prst="rect">
                <a:avLst/>
              </a:prstGeom>
            </p:spPr>
          </p:pic>
          <p:sp>
            <p:nvSpPr>
              <p:cNvPr id="1032" name="TextBox 1031">
                <a:extLst>
                  <a:ext uri="{FF2B5EF4-FFF2-40B4-BE49-F238E27FC236}">
                    <a16:creationId xmlns:a16="http://schemas.microsoft.com/office/drawing/2014/main" id="{B016DCE4-495A-D4EF-710F-D38B80ACABB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0488157" y="4497583"/>
                <a:ext cx="1280629" cy="23320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900"/>
                  <a:t>Commuter’s safety</a:t>
                </a:r>
                <a:endParaRPr lang="en-US" sz="900">
                  <a:cs typeface="Calibri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65D140A-7925-EC0F-5696-CB12B35A240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28207" y="4567615"/>
              <a:ext cx="1952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/>
                <a:t>Broader Issues of Traffic Incidents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FBF2DF9-8025-B2E4-A281-FFE37421965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54429" y="5404006"/>
              <a:ext cx="2592372" cy="2505026"/>
              <a:chOff x="2089316" y="1844371"/>
              <a:chExt cx="3169126" cy="3169257"/>
            </a:xfrm>
          </p:grpSpPr>
          <p:grpSp>
            <p:nvGrpSpPr>
              <p:cNvPr id="1027" name="Group 1026">
                <a:extLst>
                  <a:ext uri="{FF2B5EF4-FFF2-40B4-BE49-F238E27FC236}">
                    <a16:creationId xmlns:a16="http://schemas.microsoft.com/office/drawing/2014/main" id="{FD4DB0ED-43FB-CB29-7C22-EC667BE8AA3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3056845" y="2661018"/>
                <a:ext cx="1234067" cy="1538935"/>
                <a:chOff x="5136479" y="2944939"/>
                <a:chExt cx="1354945" cy="1689676"/>
              </a:xfrm>
            </p:grpSpPr>
            <p:sp>
              <p:nvSpPr>
                <p:cNvPr id="1029" name="TextBox 1028">
                  <a:extLst>
                    <a:ext uri="{FF2B5EF4-FFF2-40B4-BE49-F238E27FC236}">
                      <a16:creationId xmlns:a16="http://schemas.microsoft.com/office/drawing/2014/main" id="{62532D8E-5019-353A-0974-73AF458A50B7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5136479" y="2944939"/>
                  <a:ext cx="1354945" cy="634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Traffic Incidents</a:t>
                  </a:r>
                </a:p>
              </p:txBody>
            </p:sp>
            <p:pic>
              <p:nvPicPr>
                <p:cNvPr id="1030" name="Picture 1029">
                  <a:extLst>
                    <a:ext uri="{FF2B5EF4-FFF2-40B4-BE49-F238E27FC236}">
                      <a16:creationId xmlns:a16="http://schemas.microsoft.com/office/drawing/2014/main" id="{BAF39B1C-11BC-6232-7592-C11D9BB9735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1">
                  <a:duotone>
                    <a:prstClr val="black"/>
                    <a:schemeClr val="tx1">
                      <a:lumMod val="75000"/>
                      <a:lumOff val="25000"/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5298626" y="3603962"/>
                  <a:ext cx="1030653" cy="1030653"/>
                </a:xfrm>
                <a:prstGeom prst="rect">
                  <a:avLst/>
                </a:prstGeom>
              </p:spPr>
            </p:pic>
          </p:grpSp>
          <p:sp>
            <p:nvSpPr>
              <p:cNvPr id="1028" name="Freeform 1027">
                <a:extLst>
                  <a:ext uri="{FF2B5EF4-FFF2-40B4-BE49-F238E27FC236}">
                    <a16:creationId xmlns:a16="http://schemas.microsoft.com/office/drawing/2014/main" id="{B51ED85D-7E44-8241-E95D-3D1B13F39B8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89316" y="1844371"/>
                <a:ext cx="3169126" cy="3169257"/>
              </a:xfrm>
              <a:custGeom>
                <a:avLst/>
                <a:gdLst>
                  <a:gd name="connsiteX0" fmla="*/ 2993478 w 3479545"/>
                  <a:gd name="connsiteY0" fmla="*/ 1762704 h 3479690"/>
                  <a:gd name="connsiteX1" fmla="*/ 3479545 w 3479545"/>
                  <a:gd name="connsiteY1" fmla="*/ 1762704 h 3479690"/>
                  <a:gd name="connsiteX2" fmla="*/ 3471711 w 3479545"/>
                  <a:gd name="connsiteY2" fmla="*/ 1917845 h 3479690"/>
                  <a:gd name="connsiteX3" fmla="*/ 1906788 w 3479545"/>
                  <a:gd name="connsiteY3" fmla="*/ 3472864 h 3479690"/>
                  <a:gd name="connsiteX4" fmla="*/ 1762631 w 3479545"/>
                  <a:gd name="connsiteY4" fmla="*/ 3479690 h 3479690"/>
                  <a:gd name="connsiteX5" fmla="*/ 1762631 w 3479545"/>
                  <a:gd name="connsiteY5" fmla="*/ 2993623 h 3479690"/>
                  <a:gd name="connsiteX6" fmla="*/ 1860158 w 3479545"/>
                  <a:gd name="connsiteY6" fmla="*/ 2989005 h 3479690"/>
                  <a:gd name="connsiteX7" fmla="*/ 2988154 w 3479545"/>
                  <a:gd name="connsiteY7" fmla="*/ 1868147 h 3479690"/>
                  <a:gd name="connsiteX8" fmla="*/ 0 w 3479545"/>
                  <a:gd name="connsiteY8" fmla="*/ 1762704 h 3479690"/>
                  <a:gd name="connsiteX9" fmla="*/ 486067 w 3479545"/>
                  <a:gd name="connsiteY9" fmla="*/ 1762704 h 3479690"/>
                  <a:gd name="connsiteX10" fmla="*/ 491391 w 3479545"/>
                  <a:gd name="connsiteY10" fmla="*/ 1868147 h 3479690"/>
                  <a:gd name="connsiteX11" fmla="*/ 1619387 w 3479545"/>
                  <a:gd name="connsiteY11" fmla="*/ 2989005 h 3479690"/>
                  <a:gd name="connsiteX12" fmla="*/ 1716912 w 3479545"/>
                  <a:gd name="connsiteY12" fmla="*/ 2993623 h 3479690"/>
                  <a:gd name="connsiteX13" fmla="*/ 1716912 w 3479545"/>
                  <a:gd name="connsiteY13" fmla="*/ 3479690 h 3479690"/>
                  <a:gd name="connsiteX14" fmla="*/ 1572756 w 3479545"/>
                  <a:gd name="connsiteY14" fmla="*/ 3472864 h 3479690"/>
                  <a:gd name="connsiteX15" fmla="*/ 7834 w 3479545"/>
                  <a:gd name="connsiteY15" fmla="*/ 1917845 h 3479690"/>
                  <a:gd name="connsiteX16" fmla="*/ 1716912 w 3479545"/>
                  <a:gd name="connsiteY16" fmla="*/ 1 h 3479690"/>
                  <a:gd name="connsiteX17" fmla="*/ 1716912 w 3479545"/>
                  <a:gd name="connsiteY17" fmla="*/ 486068 h 3479690"/>
                  <a:gd name="connsiteX18" fmla="*/ 1619387 w 3479545"/>
                  <a:gd name="connsiteY18" fmla="*/ 490685 h 3479690"/>
                  <a:gd name="connsiteX19" fmla="*/ 491391 w 3479545"/>
                  <a:gd name="connsiteY19" fmla="*/ 1611543 h 3479690"/>
                  <a:gd name="connsiteX20" fmla="*/ 486067 w 3479545"/>
                  <a:gd name="connsiteY20" fmla="*/ 1716985 h 3479690"/>
                  <a:gd name="connsiteX21" fmla="*/ 0 w 3479545"/>
                  <a:gd name="connsiteY21" fmla="*/ 1716985 h 3479690"/>
                  <a:gd name="connsiteX22" fmla="*/ 7834 w 3479545"/>
                  <a:gd name="connsiteY22" fmla="*/ 1561846 h 3479690"/>
                  <a:gd name="connsiteX23" fmla="*/ 1572756 w 3479545"/>
                  <a:gd name="connsiteY23" fmla="*/ 6826 h 3479690"/>
                  <a:gd name="connsiteX24" fmla="*/ 1762631 w 3479545"/>
                  <a:gd name="connsiteY24" fmla="*/ 0 h 3479690"/>
                  <a:gd name="connsiteX25" fmla="*/ 1906788 w 3479545"/>
                  <a:gd name="connsiteY25" fmla="*/ 6826 h 3479690"/>
                  <a:gd name="connsiteX26" fmla="*/ 3471711 w 3479545"/>
                  <a:gd name="connsiteY26" fmla="*/ 1561846 h 3479690"/>
                  <a:gd name="connsiteX27" fmla="*/ 3479545 w 3479545"/>
                  <a:gd name="connsiteY27" fmla="*/ 1716985 h 3479690"/>
                  <a:gd name="connsiteX28" fmla="*/ 2993478 w 3479545"/>
                  <a:gd name="connsiteY28" fmla="*/ 1716985 h 3479690"/>
                  <a:gd name="connsiteX29" fmla="*/ 2988154 w 3479545"/>
                  <a:gd name="connsiteY29" fmla="*/ 1611543 h 3479690"/>
                  <a:gd name="connsiteX30" fmla="*/ 1860158 w 3479545"/>
                  <a:gd name="connsiteY30" fmla="*/ 490685 h 3479690"/>
                  <a:gd name="connsiteX31" fmla="*/ 1762631 w 3479545"/>
                  <a:gd name="connsiteY31" fmla="*/ 486067 h 3479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79545" h="3479690">
                    <a:moveTo>
                      <a:pt x="2993478" y="1762704"/>
                    </a:moveTo>
                    <a:lnTo>
                      <a:pt x="3479545" y="1762704"/>
                    </a:lnTo>
                    <a:lnTo>
                      <a:pt x="3471711" y="1917845"/>
                    </a:lnTo>
                    <a:cubicBezTo>
                      <a:pt x="3388130" y="2740851"/>
                      <a:pt x="2731292" y="3394387"/>
                      <a:pt x="1906788" y="3472864"/>
                    </a:cubicBezTo>
                    <a:lnTo>
                      <a:pt x="1762631" y="3479690"/>
                    </a:lnTo>
                    <a:lnTo>
                      <a:pt x="1762631" y="2993623"/>
                    </a:lnTo>
                    <a:lnTo>
                      <a:pt x="1860158" y="2989005"/>
                    </a:lnTo>
                    <a:cubicBezTo>
                      <a:pt x="2454460" y="2932439"/>
                      <a:pt x="2927909" y="2461370"/>
                      <a:pt x="2988154" y="1868147"/>
                    </a:cubicBezTo>
                    <a:close/>
                    <a:moveTo>
                      <a:pt x="0" y="1762704"/>
                    </a:moveTo>
                    <a:lnTo>
                      <a:pt x="486067" y="1762704"/>
                    </a:lnTo>
                    <a:lnTo>
                      <a:pt x="491391" y="1868147"/>
                    </a:lnTo>
                    <a:cubicBezTo>
                      <a:pt x="551636" y="2461370"/>
                      <a:pt x="1025084" y="2932439"/>
                      <a:pt x="1619387" y="2989005"/>
                    </a:cubicBezTo>
                    <a:lnTo>
                      <a:pt x="1716912" y="2993623"/>
                    </a:lnTo>
                    <a:lnTo>
                      <a:pt x="1716912" y="3479690"/>
                    </a:lnTo>
                    <a:lnTo>
                      <a:pt x="1572756" y="3472864"/>
                    </a:lnTo>
                    <a:cubicBezTo>
                      <a:pt x="748252" y="3394387"/>
                      <a:pt x="91414" y="2740851"/>
                      <a:pt x="7834" y="1917845"/>
                    </a:cubicBezTo>
                    <a:close/>
                    <a:moveTo>
                      <a:pt x="1716912" y="1"/>
                    </a:moveTo>
                    <a:lnTo>
                      <a:pt x="1716912" y="486068"/>
                    </a:lnTo>
                    <a:lnTo>
                      <a:pt x="1619387" y="490685"/>
                    </a:lnTo>
                    <a:cubicBezTo>
                      <a:pt x="1025084" y="547251"/>
                      <a:pt x="551636" y="1018321"/>
                      <a:pt x="491391" y="1611543"/>
                    </a:cubicBezTo>
                    <a:lnTo>
                      <a:pt x="486067" y="1716985"/>
                    </a:lnTo>
                    <a:lnTo>
                      <a:pt x="0" y="1716985"/>
                    </a:lnTo>
                    <a:lnTo>
                      <a:pt x="7834" y="1561846"/>
                    </a:lnTo>
                    <a:cubicBezTo>
                      <a:pt x="91414" y="738840"/>
                      <a:pt x="748252" y="85303"/>
                      <a:pt x="1572756" y="6826"/>
                    </a:cubicBezTo>
                    <a:close/>
                    <a:moveTo>
                      <a:pt x="1762631" y="0"/>
                    </a:moveTo>
                    <a:lnTo>
                      <a:pt x="1906788" y="6826"/>
                    </a:lnTo>
                    <a:cubicBezTo>
                      <a:pt x="2731292" y="85303"/>
                      <a:pt x="3388130" y="738840"/>
                      <a:pt x="3471711" y="1561846"/>
                    </a:cubicBezTo>
                    <a:lnTo>
                      <a:pt x="3479545" y="1716985"/>
                    </a:lnTo>
                    <a:lnTo>
                      <a:pt x="2993478" y="1716985"/>
                    </a:lnTo>
                    <a:lnTo>
                      <a:pt x="2988154" y="1611543"/>
                    </a:lnTo>
                    <a:cubicBezTo>
                      <a:pt x="2927909" y="1018321"/>
                      <a:pt x="2454460" y="547251"/>
                      <a:pt x="1860158" y="490685"/>
                    </a:cubicBezTo>
                    <a:lnTo>
                      <a:pt x="1762631" y="486067"/>
                    </a:lnTo>
                    <a:close/>
                  </a:path>
                </a:pathLst>
              </a:custGeom>
              <a:solidFill>
                <a:srgbClr val="001A52">
                  <a:alpha val="50196"/>
                </a:srgbClr>
              </a:solidFill>
              <a:ln>
                <a:solidFill>
                  <a:srgbClr val="001A5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B77BA5B-B5E2-5A26-ECE0-8199CB1AFCB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546504" y="5370046"/>
              <a:ext cx="2695170" cy="2538986"/>
              <a:chOff x="4083637" y="1552128"/>
              <a:chExt cx="3481909" cy="3481852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8341B7C-9E52-7810-EC80-ECC645A6B599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961473" y="2338196"/>
                <a:ext cx="1726236" cy="1909657"/>
                <a:chOff x="4961473" y="2338196"/>
                <a:chExt cx="1726236" cy="1909657"/>
              </a:xfrm>
            </p:grpSpPr>
            <p:pic>
              <p:nvPicPr>
                <p:cNvPr id="1024" name="Picture 1023">
                  <a:extLst>
                    <a:ext uri="{FF2B5EF4-FFF2-40B4-BE49-F238E27FC236}">
                      <a16:creationId xmlns:a16="http://schemas.microsoft.com/office/drawing/2014/main" id="{4BE82B4A-2CD7-F740-4157-29AD21ED775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2">
                  <a:duotone>
                    <a:prstClr val="black"/>
                    <a:schemeClr val="tx1">
                      <a:tint val="45000"/>
                      <a:satMod val="400000"/>
                    </a:schemeClr>
                  </a:duotone>
                  <a:alphaModFix/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artisticMarker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6854" y="2652379"/>
                  <a:ext cx="1595474" cy="1595474"/>
                </a:xfrm>
                <a:prstGeom prst="rect">
                  <a:avLst/>
                </a:prstGeom>
              </p:spPr>
            </p:pic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EB2ABC23-4098-3D6C-DAA8-235A537A0946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961473" y="2338196"/>
                  <a:ext cx="1726236" cy="34672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lang="en-US" sz="1200" dirty="0"/>
                    <a:t>Traffic Accidents</a:t>
                  </a:r>
                </a:p>
              </p:txBody>
            </p:sp>
          </p:grpSp>
          <p:sp>
            <p:nvSpPr>
              <p:cNvPr id="63" name="Freeform 58">
                <a:extLst>
                  <a:ext uri="{FF2B5EF4-FFF2-40B4-BE49-F238E27FC236}">
                    <a16:creationId xmlns:a16="http://schemas.microsoft.com/office/drawing/2014/main" id="{5BEA9379-A427-7CED-72FB-F194FB2208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083637" y="1552128"/>
                <a:ext cx="3481909" cy="3481852"/>
              </a:xfrm>
              <a:custGeom>
                <a:avLst/>
                <a:gdLst>
                  <a:gd name="connsiteX0" fmla="*/ 3244991 w 3988340"/>
                  <a:gd name="connsiteY0" fmla="*/ 2714844 h 3988275"/>
                  <a:gd name="connsiteX1" fmla="*/ 3720484 w 3988340"/>
                  <a:gd name="connsiteY1" fmla="*/ 2989370 h 3988275"/>
                  <a:gd name="connsiteX2" fmla="*/ 3647767 w 3988340"/>
                  <a:gd name="connsiteY2" fmla="*/ 3109065 h 3988275"/>
                  <a:gd name="connsiteX3" fmla="*/ 1994170 w 3988340"/>
                  <a:gd name="connsiteY3" fmla="*/ 3988275 h 3988275"/>
                  <a:gd name="connsiteX4" fmla="*/ 340573 w 3988340"/>
                  <a:gd name="connsiteY4" fmla="*/ 3109065 h 3988275"/>
                  <a:gd name="connsiteX5" fmla="*/ 285969 w 3988340"/>
                  <a:gd name="connsiteY5" fmla="*/ 3019183 h 3988275"/>
                  <a:gd name="connsiteX6" fmla="*/ 761461 w 3988340"/>
                  <a:gd name="connsiteY6" fmla="*/ 2744658 h 3988275"/>
                  <a:gd name="connsiteX7" fmla="*/ 796206 w 3988340"/>
                  <a:gd name="connsiteY7" fmla="*/ 2801849 h 3988275"/>
                  <a:gd name="connsiteX8" fmla="*/ 1994170 w 3988340"/>
                  <a:gd name="connsiteY8" fmla="*/ 3438801 h 3988275"/>
                  <a:gd name="connsiteX9" fmla="*/ 3192135 w 3988340"/>
                  <a:gd name="connsiteY9" fmla="*/ 2801849 h 3988275"/>
                  <a:gd name="connsiteX10" fmla="*/ 2038598 w 3988340"/>
                  <a:gd name="connsiteY10" fmla="*/ 2179 h 3988275"/>
                  <a:gd name="connsiteX11" fmla="*/ 2198063 w 3988340"/>
                  <a:gd name="connsiteY11" fmla="*/ 10231 h 3988275"/>
                  <a:gd name="connsiteX12" fmla="*/ 3988340 w 3988340"/>
                  <a:gd name="connsiteY12" fmla="*/ 1994105 h 3988275"/>
                  <a:gd name="connsiteX13" fmla="*/ 3747655 w 3988340"/>
                  <a:gd name="connsiteY13" fmla="*/ 2944645 h 3988275"/>
                  <a:gd name="connsiteX14" fmla="*/ 3744227 w 3988340"/>
                  <a:gd name="connsiteY14" fmla="*/ 2950287 h 3988275"/>
                  <a:gd name="connsiteX15" fmla="*/ 3268049 w 3988340"/>
                  <a:gd name="connsiteY15" fmla="*/ 2675365 h 3988275"/>
                  <a:gd name="connsiteX16" fmla="*/ 3325335 w 3988340"/>
                  <a:gd name="connsiteY16" fmla="*/ 2556446 h 3988275"/>
                  <a:gd name="connsiteX17" fmla="*/ 3438866 w 3988340"/>
                  <a:gd name="connsiteY17" fmla="*/ 1994105 h 3988275"/>
                  <a:gd name="connsiteX18" fmla="*/ 2141882 w 3988340"/>
                  <a:gd name="connsiteY18" fmla="*/ 556868 h 3988275"/>
                  <a:gd name="connsiteX19" fmla="*/ 2038598 w 3988340"/>
                  <a:gd name="connsiteY19" fmla="*/ 551653 h 3988275"/>
                  <a:gd name="connsiteX20" fmla="*/ 1992879 w 3988340"/>
                  <a:gd name="connsiteY20" fmla="*/ 0 h 3988275"/>
                  <a:gd name="connsiteX21" fmla="*/ 1992879 w 3988340"/>
                  <a:gd name="connsiteY21" fmla="*/ 549474 h 3988275"/>
                  <a:gd name="connsiteX22" fmla="*/ 1846458 w 3988340"/>
                  <a:gd name="connsiteY22" fmla="*/ 556868 h 3988275"/>
                  <a:gd name="connsiteX23" fmla="*/ 549474 w 3988340"/>
                  <a:gd name="connsiteY23" fmla="*/ 1994105 h 3988275"/>
                  <a:gd name="connsiteX24" fmla="*/ 723841 w 3988340"/>
                  <a:gd name="connsiteY24" fmla="*/ 2682733 h 3988275"/>
                  <a:gd name="connsiteX25" fmla="*/ 737718 w 3988340"/>
                  <a:gd name="connsiteY25" fmla="*/ 2705574 h 3988275"/>
                  <a:gd name="connsiteX26" fmla="*/ 262225 w 3988340"/>
                  <a:gd name="connsiteY26" fmla="*/ 2980100 h 3988275"/>
                  <a:gd name="connsiteX27" fmla="*/ 240686 w 3988340"/>
                  <a:gd name="connsiteY27" fmla="*/ 2944645 h 3988275"/>
                  <a:gd name="connsiteX28" fmla="*/ 0 w 3988340"/>
                  <a:gd name="connsiteY28" fmla="*/ 1994105 h 3988275"/>
                  <a:gd name="connsiteX29" fmla="*/ 1790278 w 3988340"/>
                  <a:gd name="connsiteY29" fmla="*/ 10231 h 398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88340" h="3988275">
                    <a:moveTo>
                      <a:pt x="3244991" y="2714844"/>
                    </a:moveTo>
                    <a:lnTo>
                      <a:pt x="3720484" y="2989370"/>
                    </a:lnTo>
                    <a:lnTo>
                      <a:pt x="3647767" y="3109065"/>
                    </a:lnTo>
                    <a:cubicBezTo>
                      <a:pt x="3289401" y="3639517"/>
                      <a:pt x="2682514" y="3988275"/>
                      <a:pt x="1994170" y="3988275"/>
                    </a:cubicBezTo>
                    <a:cubicBezTo>
                      <a:pt x="1305827" y="3988275"/>
                      <a:pt x="698940" y="3639517"/>
                      <a:pt x="340573" y="3109065"/>
                    </a:cubicBezTo>
                    <a:lnTo>
                      <a:pt x="285969" y="3019183"/>
                    </a:lnTo>
                    <a:lnTo>
                      <a:pt x="761461" y="2744658"/>
                    </a:lnTo>
                    <a:lnTo>
                      <a:pt x="796206" y="2801849"/>
                    </a:lnTo>
                    <a:cubicBezTo>
                      <a:pt x="1055828" y="3186140"/>
                      <a:pt x="1495493" y="3438801"/>
                      <a:pt x="1994170" y="3438801"/>
                    </a:cubicBezTo>
                    <a:cubicBezTo>
                      <a:pt x="2492848" y="3438801"/>
                      <a:pt x="2932513" y="3186140"/>
                      <a:pt x="3192135" y="2801849"/>
                    </a:cubicBezTo>
                    <a:close/>
                    <a:moveTo>
                      <a:pt x="2038598" y="2179"/>
                    </a:moveTo>
                    <a:lnTo>
                      <a:pt x="2198063" y="10231"/>
                    </a:lnTo>
                    <a:cubicBezTo>
                      <a:pt x="3203635" y="112352"/>
                      <a:pt x="3988340" y="961590"/>
                      <a:pt x="3988340" y="1994105"/>
                    </a:cubicBezTo>
                    <a:cubicBezTo>
                      <a:pt x="3988340" y="2338277"/>
                      <a:pt x="3901151" y="2662085"/>
                      <a:pt x="3747655" y="2944645"/>
                    </a:cubicBezTo>
                    <a:lnTo>
                      <a:pt x="3744227" y="2950287"/>
                    </a:lnTo>
                    <a:lnTo>
                      <a:pt x="3268049" y="2675365"/>
                    </a:lnTo>
                    <a:lnTo>
                      <a:pt x="3325335" y="2556446"/>
                    </a:lnTo>
                    <a:cubicBezTo>
                      <a:pt x="3398440" y="2383605"/>
                      <a:pt x="3438866" y="2193576"/>
                      <a:pt x="3438866" y="1994105"/>
                    </a:cubicBezTo>
                    <a:cubicBezTo>
                      <a:pt x="3438866" y="1246089"/>
                      <a:pt x="2870379" y="630851"/>
                      <a:pt x="2141882" y="556868"/>
                    </a:cubicBezTo>
                    <a:lnTo>
                      <a:pt x="2038598" y="551653"/>
                    </a:lnTo>
                    <a:close/>
                    <a:moveTo>
                      <a:pt x="1992879" y="0"/>
                    </a:moveTo>
                    <a:lnTo>
                      <a:pt x="1992879" y="549474"/>
                    </a:lnTo>
                    <a:lnTo>
                      <a:pt x="1846458" y="556868"/>
                    </a:lnTo>
                    <a:cubicBezTo>
                      <a:pt x="1117961" y="630851"/>
                      <a:pt x="549474" y="1246089"/>
                      <a:pt x="549474" y="1994105"/>
                    </a:cubicBezTo>
                    <a:cubicBezTo>
                      <a:pt x="549474" y="2243444"/>
                      <a:pt x="612640" y="2478029"/>
                      <a:pt x="723841" y="2682733"/>
                    </a:cubicBezTo>
                    <a:lnTo>
                      <a:pt x="737718" y="2705574"/>
                    </a:lnTo>
                    <a:lnTo>
                      <a:pt x="262225" y="2980100"/>
                    </a:lnTo>
                    <a:lnTo>
                      <a:pt x="240686" y="2944645"/>
                    </a:lnTo>
                    <a:cubicBezTo>
                      <a:pt x="87190" y="2662085"/>
                      <a:pt x="0" y="2338277"/>
                      <a:pt x="0" y="1994105"/>
                    </a:cubicBezTo>
                    <a:cubicBezTo>
                      <a:pt x="0" y="961590"/>
                      <a:pt x="784705" y="112352"/>
                      <a:pt x="1790278" y="10231"/>
                    </a:cubicBezTo>
                    <a:close/>
                  </a:path>
                </a:pathLst>
              </a:custGeom>
              <a:solidFill>
                <a:srgbClr val="001A52">
                  <a:alpha val="50196"/>
                </a:srgbClr>
              </a:solidFill>
              <a:ln>
                <a:solidFill>
                  <a:srgbClr val="001A5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11D566D-3A09-CA78-AFAF-276BD6C3FEE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87904" y="5219206"/>
              <a:ext cx="1806929" cy="5078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900" dirty="0"/>
                <a:t>Emergency response delayed by 5-minutes, increasing fatality rate by 46% </a:t>
              </a:r>
              <a:r>
                <a:rPr lang="en-US" sz="900" baseline="30000" dirty="0"/>
                <a:t>[2]</a:t>
              </a:r>
              <a:endParaRPr lang="en-US" sz="900" baseline="30000" dirty="0">
                <a:cs typeface="Calibri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ED7C5CB-AC73-A652-4E72-1DC596C5130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51446" y="7980102"/>
              <a:ext cx="227911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900"/>
                <a:t>Emergency response under 7-minutes, decreasing fatality rate by 58% </a:t>
              </a:r>
              <a:r>
                <a:rPr lang="en-US" sz="900" baseline="30000"/>
                <a:t>[2]</a:t>
              </a:r>
              <a:endParaRPr lang="en-US" sz="900" baseline="30000">
                <a:cs typeface="Calibri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251F752-438E-A505-91B8-F5B599AAA78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1457" y="5222868"/>
              <a:ext cx="163749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900" dirty="0"/>
                <a:t>28 million incidents, costing of $340 Billion</a:t>
              </a:r>
              <a:r>
                <a:rPr lang="en-US" sz="900" baseline="30000" dirty="0"/>
                <a:t>[1]</a:t>
              </a:r>
              <a:endParaRPr lang="en-US" sz="900" baseline="30000" dirty="0">
                <a:cs typeface="Calibri"/>
              </a:endParaRP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9A2B62C7-0B3A-93E5-44F2-ECC25812EDDA}"/>
                </a:ext>
              </a:extLst>
            </p:cNvPr>
            <p:cNvSpPr>
              <a:spLocks/>
            </p:cNvSpPr>
            <p:nvPr/>
          </p:nvSpPr>
          <p:spPr>
            <a:xfrm rot="20067589">
              <a:off x="3733700" y="7278135"/>
              <a:ext cx="913230" cy="219181"/>
            </a:xfrm>
            <a:prstGeom prst="rightArrow">
              <a:avLst/>
            </a:prstGeom>
            <a:solidFill>
              <a:srgbClr val="7A86A1">
                <a:alpha val="67059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0622463-81A1-E3D6-9AFD-2F40563A0D4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57552" y="4686171"/>
              <a:ext cx="2866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/>
                <a:t>Impact of Traffic Accident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7969E66-315B-D38B-D7F2-33438104109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3145" y="4687976"/>
              <a:ext cx="2973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/>
                <a:t>Traffic Incident Categories</a:t>
              </a:r>
            </a:p>
          </p:txBody>
        </p:sp>
        <p:sp>
          <p:nvSpPr>
            <p:cNvPr id="1041" name="TextBox 1040">
              <a:extLst>
                <a:ext uri="{FF2B5EF4-FFF2-40B4-BE49-F238E27FC236}">
                  <a16:creationId xmlns:a16="http://schemas.microsoft.com/office/drawing/2014/main" id="{9E63D871-1D36-2A48-6E41-BB22925F41F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9201" y="7506246"/>
              <a:ext cx="886928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900" dirty="0"/>
                <a:t>Road Maintenance</a:t>
              </a:r>
              <a:endParaRPr lang="en-US" sz="900" dirty="0">
                <a:cs typeface="Calibri"/>
              </a:endParaRPr>
            </a:p>
          </p:txBody>
        </p:sp>
      </p:grpSp>
      <p:graphicFrame>
        <p:nvGraphicFramePr>
          <p:cNvPr id="1042" name="Table 1041">
            <a:extLst>
              <a:ext uri="{FF2B5EF4-FFF2-40B4-BE49-F238E27FC236}">
                <a16:creationId xmlns:a16="http://schemas.microsoft.com/office/drawing/2014/main" id="{C6FACB4E-570B-A3C8-52B9-00FD8F419F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41913"/>
              </p:ext>
            </p:extLst>
          </p:nvPr>
        </p:nvGraphicFramePr>
        <p:xfrm>
          <a:off x="11419657" y="3842634"/>
          <a:ext cx="10056119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607">
                  <a:extLst>
                    <a:ext uri="{9D8B030D-6E8A-4147-A177-3AD203B41FA5}">
                      <a16:colId xmlns:a16="http://schemas.microsoft.com/office/drawing/2014/main" val="758492386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3563282434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1144541546"/>
                    </a:ext>
                  </a:extLst>
                </a:gridCol>
                <a:gridCol w="1410698">
                  <a:extLst>
                    <a:ext uri="{9D8B030D-6E8A-4147-A177-3AD203B41FA5}">
                      <a16:colId xmlns:a16="http://schemas.microsoft.com/office/drawing/2014/main" val="1172055023"/>
                    </a:ext>
                  </a:extLst>
                </a:gridCol>
                <a:gridCol w="901415">
                  <a:extLst>
                    <a:ext uri="{9D8B030D-6E8A-4147-A177-3AD203B41FA5}">
                      <a16:colId xmlns:a16="http://schemas.microsoft.com/office/drawing/2014/main" val="2767472438"/>
                    </a:ext>
                  </a:extLst>
                </a:gridCol>
                <a:gridCol w="2300411">
                  <a:extLst>
                    <a:ext uri="{9D8B030D-6E8A-4147-A177-3AD203B41FA5}">
                      <a16:colId xmlns:a16="http://schemas.microsoft.com/office/drawing/2014/main" val="1415710392"/>
                    </a:ext>
                  </a:extLst>
                </a:gridCol>
                <a:gridCol w="2549844">
                  <a:extLst>
                    <a:ext uri="{9D8B030D-6E8A-4147-A177-3AD203B41FA5}">
                      <a16:colId xmlns:a16="http://schemas.microsoft.com/office/drawing/2014/main" val="3947463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Previous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Sensor Modality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98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Chen </a:t>
                      </a:r>
                      <a:r>
                        <a:rPr lang="en-US" sz="1200" i="1"/>
                        <a:t>et al</a:t>
                      </a:r>
                      <a:r>
                        <a:rPr lang="en-US" sz="1200"/>
                        <a:t>.</a:t>
                      </a:r>
                      <a:r>
                        <a:rPr lang="en-US" sz="1200" baseline="30000"/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Highway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Macroscopic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Inductive Loop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err="1"/>
                        <a:t>XGBoost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Trained on data from upstream and downstream traffic detectors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Requires data from consecutive detectors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4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Bao </a:t>
                      </a:r>
                      <a:r>
                        <a:rPr lang="en-US" sz="1200" i="1"/>
                        <a:t>et al.</a:t>
                      </a:r>
                      <a:r>
                        <a:rPr lang="en-US" sz="1200" baseline="30000"/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Highway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Microscopic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Traffic 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YOLOv3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Detects incidents based on vehicle speed by tracking vehicles in the 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camera’s field of view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Can detect incidents only in field-of-view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06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Han </a:t>
                      </a:r>
                      <a:r>
                        <a:rPr lang="en-US" sz="1200" i="1"/>
                        <a:t>et al.</a:t>
                      </a:r>
                      <a:r>
                        <a:rPr lang="en-US" sz="1200" baseline="30000"/>
                        <a:t>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Microscopic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GPS probes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Clustering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Detects incidents by </a:t>
                      </a: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matching real-time </a:t>
                      </a: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GPS speed vectors with historical incident patterns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D0D0D"/>
                          </a:solidFill>
                          <a:latin typeface="+mn-lt"/>
                        </a:rPr>
                        <a:t>Affected by noise and interference and mandates the installation of a</a:t>
                      </a:r>
                      <a:r>
                        <a:rPr lang="en-US" sz="1200" b="0" i="0" u="none" strike="noStrike" noProof="0">
                          <a:solidFill>
                            <a:srgbClr val="0D0D0D"/>
                          </a:solidFill>
                          <a:latin typeface="Calibri"/>
                        </a:rPr>
                        <a:t> GPS probe in every vehicle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56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Yang </a:t>
                      </a:r>
                      <a:r>
                        <a:rPr lang="en-US" sz="1200" i="1"/>
                        <a:t>et al.</a:t>
                      </a:r>
                      <a:r>
                        <a:rPr lang="en-US" sz="1200" baseline="30000"/>
                        <a:t>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Macroscopic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Inductive Loop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Deep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Detects incidents using 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deep-learning 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network to detect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D0D0D"/>
                          </a:solidFill>
                          <a:latin typeface="Calibri"/>
                        </a:rPr>
                        <a:t>Uses Simplistic simulation which does not model real city traffic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35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Zhu </a:t>
                      </a:r>
                      <a:r>
                        <a:rPr lang="en-US" sz="1200" i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et al.</a:t>
                      </a:r>
                      <a:r>
                        <a:rPr lang="en-US" sz="1200" baseline="300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[5]</a:t>
                      </a:r>
                      <a:r>
                        <a:rPr lang="en-US" sz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Macroscopic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Inductive Loop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Custom CNN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C55A11"/>
                          </a:solidFill>
                          <a:latin typeface="Calibri"/>
                        </a:rPr>
                        <a:t>Detects incidents based on constructed a connectivity matrix of sensors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Uses only traffic counts for detecting incidents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19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err="1">
                          <a:solidFill>
                            <a:schemeClr val="accent6"/>
                          </a:solidFill>
                        </a:rPr>
                        <a:t>IncidentNet</a:t>
                      </a:r>
                      <a:endParaRPr lang="en-US" sz="1200" baseline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6"/>
                          </a:solidFill>
                        </a:rPr>
                        <a:t>Urban</a:t>
                      </a:r>
                    </a:p>
                    <a:p>
                      <a:r>
                        <a:rPr lang="en-US" sz="1200">
                          <a:solidFill>
                            <a:schemeClr val="accent6"/>
                          </a:solidFill>
                        </a:rPr>
                        <a:t>Highways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6"/>
                          </a:solidFill>
                        </a:rPr>
                        <a:t>Microscopic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6"/>
                          </a:solidFill>
                        </a:rPr>
                        <a:t>Traffic 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err="1">
                          <a:solidFill>
                            <a:schemeClr val="accent6"/>
                          </a:solidFill>
                        </a:rPr>
                        <a:t>XGBoost</a:t>
                      </a:r>
                      <a:endParaRPr lang="en-US" sz="120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err="1">
                          <a:solidFill>
                            <a:schemeClr val="accent6"/>
                          </a:solidFill>
                        </a:rPr>
                        <a:t>TabNet</a:t>
                      </a:r>
                      <a:endParaRPr lang="en-US" sz="120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6"/>
                          </a:solidFill>
                        </a:rPr>
                        <a:t>Used Tabular ML models to detect incidents from data derived from microscopic traffic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649520"/>
                  </a:ext>
                </a:extLst>
              </a:tr>
            </a:tbl>
          </a:graphicData>
        </a:graphic>
      </p:graphicFrame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3670ED81-CB3C-7111-68FC-5C6F9556EA17}"/>
              </a:ext>
            </a:extLst>
          </p:cNvPr>
          <p:cNvGrpSpPr/>
          <p:nvPr/>
        </p:nvGrpSpPr>
        <p:grpSpPr>
          <a:xfrm>
            <a:off x="528898" y="13875499"/>
            <a:ext cx="10259636" cy="4615527"/>
            <a:chOff x="528898" y="13461041"/>
            <a:chExt cx="10259636" cy="4615527"/>
          </a:xfrm>
        </p:grpSpPr>
        <p:pic>
          <p:nvPicPr>
            <p:cNvPr id="1047" name="Picture 1046" descr="A map of a city&#10;&#10;Description automatically generated">
              <a:extLst>
                <a:ext uri="{FF2B5EF4-FFF2-40B4-BE49-F238E27FC236}">
                  <a16:creationId xmlns:a16="http://schemas.microsoft.com/office/drawing/2014/main" id="{289BC4D7-5563-3045-9AD2-0B47D174F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8898" y="13461041"/>
              <a:ext cx="1897802" cy="1283261"/>
            </a:xfrm>
            <a:prstGeom prst="rect">
              <a:avLst/>
            </a:prstGeom>
          </p:spPr>
        </p:pic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ECFB9E88-C300-E2A0-4366-8D12A6DF76BC}"/>
                </a:ext>
              </a:extLst>
            </p:cNvPr>
            <p:cNvSpPr txBox="1"/>
            <p:nvPr/>
          </p:nvSpPr>
          <p:spPr>
            <a:xfrm>
              <a:off x="989524" y="14740569"/>
              <a:ext cx="9765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/>
                <a:t>Target map region</a:t>
              </a:r>
            </a:p>
          </p:txBody>
        </p:sp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30DD2FD5-EBFE-5EE4-80EB-C9E6DD4BE1BF}"/>
                </a:ext>
              </a:extLst>
            </p:cNvPr>
            <p:cNvSpPr/>
            <p:nvPr/>
          </p:nvSpPr>
          <p:spPr>
            <a:xfrm>
              <a:off x="948514" y="15078383"/>
              <a:ext cx="1151236" cy="4363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/>
                <a:t>Tempe DOT vehicle count data</a:t>
              </a:r>
            </a:p>
          </p:txBody>
        </p:sp>
        <p:pic>
          <p:nvPicPr>
            <p:cNvPr id="1050" name="Picture 1049" descr="A graph of different colored lines&#10;&#10;Description automatically generated">
              <a:extLst>
                <a:ext uri="{FF2B5EF4-FFF2-40B4-BE49-F238E27FC236}">
                  <a16:creationId xmlns:a16="http://schemas.microsoft.com/office/drawing/2014/main" id="{6ABADDDB-5646-44AB-581E-A084A3BD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447" y="13775882"/>
              <a:ext cx="2340197" cy="1689412"/>
            </a:xfrm>
            <a:prstGeom prst="rect">
              <a:avLst/>
            </a:prstGeom>
          </p:spPr>
        </p:pic>
        <p:cxnSp>
          <p:nvCxnSpPr>
            <p:cNvPr id="1051" name="Straight Arrow Connector 1050">
              <a:extLst>
                <a:ext uri="{FF2B5EF4-FFF2-40B4-BE49-F238E27FC236}">
                  <a16:creationId xmlns:a16="http://schemas.microsoft.com/office/drawing/2014/main" id="{68405F96-C55D-32F7-C697-BF2714EB7290}"/>
                </a:ext>
              </a:extLst>
            </p:cNvPr>
            <p:cNvCxnSpPr>
              <a:cxnSpLocks/>
              <a:stCxn id="1047" idx="3"/>
              <a:endCxn id="1050" idx="1"/>
            </p:cNvCxnSpPr>
            <p:nvPr/>
          </p:nvCxnSpPr>
          <p:spPr>
            <a:xfrm>
              <a:off x="2426700" y="14102672"/>
              <a:ext cx="372747" cy="5179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Arrow Connector 1051">
              <a:extLst>
                <a:ext uri="{FF2B5EF4-FFF2-40B4-BE49-F238E27FC236}">
                  <a16:creationId xmlns:a16="http://schemas.microsoft.com/office/drawing/2014/main" id="{93F49CD9-ADB8-91CA-706E-724C0831996D}"/>
                </a:ext>
              </a:extLst>
            </p:cNvPr>
            <p:cNvCxnSpPr>
              <a:cxnSpLocks/>
              <a:stCxn id="1049" idx="3"/>
              <a:endCxn id="1050" idx="1"/>
            </p:cNvCxnSpPr>
            <p:nvPr/>
          </p:nvCxnSpPr>
          <p:spPr>
            <a:xfrm flipV="1">
              <a:off x="2099750" y="14620588"/>
              <a:ext cx="699697" cy="6759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3" name="Picture 1052" descr="A graph with a line&#10;&#10;Description automatically generated">
              <a:extLst>
                <a:ext uri="{FF2B5EF4-FFF2-40B4-BE49-F238E27FC236}">
                  <a16:creationId xmlns:a16="http://schemas.microsoft.com/office/drawing/2014/main" id="{8B5A8133-BA75-2645-400D-0F09EBF26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9"/>
            <a:stretch/>
          </p:blipFill>
          <p:spPr>
            <a:xfrm>
              <a:off x="5614426" y="13795320"/>
              <a:ext cx="2248735" cy="1650536"/>
            </a:xfrm>
            <a:prstGeom prst="rect">
              <a:avLst/>
            </a:prstGeom>
          </p:spPr>
        </p:pic>
        <p:pic>
          <p:nvPicPr>
            <p:cNvPr id="1054" name="Picture 1053" descr="A graph with blue dots and a red line&#10;&#10;Description automatically generated">
              <a:extLst>
                <a:ext uri="{FF2B5EF4-FFF2-40B4-BE49-F238E27FC236}">
                  <a16:creationId xmlns:a16="http://schemas.microsoft.com/office/drawing/2014/main" id="{D4CE29A3-5C3A-883D-C397-0C40DEC78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8"/>
            <a:stretch/>
          </p:blipFill>
          <p:spPr>
            <a:xfrm>
              <a:off x="8288373" y="13763726"/>
              <a:ext cx="2248735" cy="17137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5" name="TextBox 1054">
                  <a:extLst>
                    <a:ext uri="{FF2B5EF4-FFF2-40B4-BE49-F238E27FC236}">
                      <a16:creationId xmlns:a16="http://schemas.microsoft.com/office/drawing/2014/main" id="{4805C9AB-1F2A-BD95-C0CE-88ED89B6E8E1}"/>
                    </a:ext>
                  </a:extLst>
                </p:cNvPr>
                <p:cNvSpPr txBox="1"/>
                <p:nvPr/>
              </p:nvSpPr>
              <p:spPr>
                <a:xfrm>
                  <a:off x="8214127" y="15880302"/>
                  <a:ext cx="2397225" cy="1231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8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800" i="1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en-US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055" name="TextBox 1054">
                  <a:extLst>
                    <a:ext uri="{FF2B5EF4-FFF2-40B4-BE49-F238E27FC236}">
                      <a16:creationId xmlns:a16="http://schemas.microsoft.com/office/drawing/2014/main" id="{4805C9AB-1F2A-BD95-C0CE-88ED89B6E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4127" y="15880302"/>
                  <a:ext cx="2397225" cy="123111"/>
                </a:xfrm>
                <a:prstGeom prst="rect">
                  <a:avLst/>
                </a:prstGeom>
                <a:blipFill>
                  <a:blip r:embed="rId18"/>
                  <a:stretch>
                    <a:fillRect t="-20000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6" name="TextBox 1055">
                  <a:extLst>
                    <a:ext uri="{FF2B5EF4-FFF2-40B4-BE49-F238E27FC236}">
                      <a16:creationId xmlns:a16="http://schemas.microsoft.com/office/drawing/2014/main" id="{1A18284A-D9AE-F027-938D-3966510E9C69}"/>
                    </a:ext>
                  </a:extLst>
                </p:cNvPr>
                <p:cNvSpPr txBox="1"/>
                <p:nvPr/>
              </p:nvSpPr>
              <p:spPr>
                <a:xfrm>
                  <a:off x="9500639" y="16140551"/>
                  <a:ext cx="791969" cy="2657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sz="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056" name="TextBox 1055">
                  <a:extLst>
                    <a:ext uri="{FF2B5EF4-FFF2-40B4-BE49-F238E27FC236}">
                      <a16:creationId xmlns:a16="http://schemas.microsoft.com/office/drawing/2014/main" id="{1A18284A-D9AE-F027-938D-3966510E9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0639" y="16140551"/>
                  <a:ext cx="791969" cy="265714"/>
                </a:xfrm>
                <a:prstGeom prst="rect">
                  <a:avLst/>
                </a:prstGeom>
                <a:blipFill>
                  <a:blip r:embed="rId19"/>
                  <a:stretch>
                    <a:fillRect l="-1587" r="-1587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57" name="Graphic 1056">
              <a:extLst>
                <a:ext uri="{FF2B5EF4-FFF2-40B4-BE49-F238E27FC236}">
                  <a16:creationId xmlns:a16="http://schemas.microsoft.com/office/drawing/2014/main" id="{523644B1-D96A-2C21-1FBD-9D403E3EF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039789" y="16608488"/>
              <a:ext cx="2748745" cy="1468080"/>
            </a:xfrm>
            <a:prstGeom prst="rect">
              <a:avLst/>
            </a:prstGeom>
          </p:spPr>
        </p:pic>
        <p:pic>
          <p:nvPicPr>
            <p:cNvPr id="1058" name="Picture 1057" descr="A map of a highway with cars&#10;&#10;Description automatically generated">
              <a:extLst>
                <a:ext uri="{FF2B5EF4-FFF2-40B4-BE49-F238E27FC236}">
                  <a16:creationId xmlns:a16="http://schemas.microsoft.com/office/drawing/2014/main" id="{805F3983-47AB-4FBD-D91E-09BC5AB19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444994" y="15833704"/>
              <a:ext cx="1814968" cy="1867486"/>
            </a:xfrm>
            <a:prstGeom prst="rect">
              <a:avLst/>
            </a:prstGeom>
          </p:spPr>
        </p:pic>
        <p:cxnSp>
          <p:nvCxnSpPr>
            <p:cNvPr id="1059" name="Straight Arrow Connector 1058">
              <a:extLst>
                <a:ext uri="{FF2B5EF4-FFF2-40B4-BE49-F238E27FC236}">
                  <a16:creationId xmlns:a16="http://schemas.microsoft.com/office/drawing/2014/main" id="{3FCE4C4D-60C8-4838-99C0-33886AF72A14}"/>
                </a:ext>
              </a:extLst>
            </p:cNvPr>
            <p:cNvCxnSpPr>
              <a:cxnSpLocks/>
              <a:stCxn id="1050" idx="3"/>
              <a:endCxn id="1053" idx="1"/>
            </p:cNvCxnSpPr>
            <p:nvPr/>
          </p:nvCxnSpPr>
          <p:spPr>
            <a:xfrm>
              <a:off x="5139644" y="14620588"/>
              <a:ext cx="47478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Arrow Connector 1059">
              <a:extLst>
                <a:ext uri="{FF2B5EF4-FFF2-40B4-BE49-F238E27FC236}">
                  <a16:creationId xmlns:a16="http://schemas.microsoft.com/office/drawing/2014/main" id="{BD487395-2456-AB99-467F-CEB8D1F627AF}"/>
                </a:ext>
              </a:extLst>
            </p:cNvPr>
            <p:cNvCxnSpPr>
              <a:cxnSpLocks/>
              <a:stCxn id="1053" idx="3"/>
              <a:endCxn id="1054" idx="1"/>
            </p:cNvCxnSpPr>
            <p:nvPr/>
          </p:nvCxnSpPr>
          <p:spPr>
            <a:xfrm>
              <a:off x="7863161" y="14620588"/>
              <a:ext cx="4252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7B0DB3EF-87AB-480E-3B78-BC4B8CF36757}"/>
                </a:ext>
              </a:extLst>
            </p:cNvPr>
            <p:cNvCxnSpPr>
              <a:cxnSpLocks/>
              <a:stCxn id="1054" idx="2"/>
              <a:endCxn id="1055" idx="0"/>
            </p:cNvCxnSpPr>
            <p:nvPr/>
          </p:nvCxnSpPr>
          <p:spPr>
            <a:xfrm flipH="1">
              <a:off x="9412740" y="15477450"/>
              <a:ext cx="1" cy="4028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Arrow Connector 1061">
              <a:extLst>
                <a:ext uri="{FF2B5EF4-FFF2-40B4-BE49-F238E27FC236}">
                  <a16:creationId xmlns:a16="http://schemas.microsoft.com/office/drawing/2014/main" id="{CE0B0505-3573-0290-FFEA-CCAADAF1CAE1}"/>
                </a:ext>
              </a:extLst>
            </p:cNvPr>
            <p:cNvCxnSpPr>
              <a:cxnSpLocks/>
              <a:stCxn id="1055" idx="2"/>
              <a:endCxn id="1057" idx="0"/>
            </p:cNvCxnSpPr>
            <p:nvPr/>
          </p:nvCxnSpPr>
          <p:spPr>
            <a:xfrm>
              <a:off x="9412740" y="16003413"/>
              <a:ext cx="1422" cy="6050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Elbow Connector 1062">
              <a:extLst>
                <a:ext uri="{FF2B5EF4-FFF2-40B4-BE49-F238E27FC236}">
                  <a16:creationId xmlns:a16="http://schemas.microsoft.com/office/drawing/2014/main" id="{BD617C20-DAD0-97C3-3E9C-A7072F4F656A}"/>
                </a:ext>
              </a:extLst>
            </p:cNvPr>
            <p:cNvCxnSpPr>
              <a:cxnSpLocks/>
              <a:stCxn id="1055" idx="1"/>
              <a:endCxn id="1058" idx="3"/>
            </p:cNvCxnSpPr>
            <p:nvPr/>
          </p:nvCxnSpPr>
          <p:spPr>
            <a:xfrm rot="10800000" flipV="1">
              <a:off x="7259963" y="15941857"/>
              <a:ext cx="954165" cy="825589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4" name="TextBox 1063">
              <a:extLst>
                <a:ext uri="{FF2B5EF4-FFF2-40B4-BE49-F238E27FC236}">
                  <a16:creationId xmlns:a16="http://schemas.microsoft.com/office/drawing/2014/main" id="{B10321A8-0EB2-C64B-34B3-6EF308824859}"/>
                </a:ext>
              </a:extLst>
            </p:cNvPr>
            <p:cNvSpPr txBox="1"/>
            <p:nvPr/>
          </p:nvSpPr>
          <p:spPr>
            <a:xfrm>
              <a:off x="3134567" y="13484194"/>
              <a:ext cx="1669957" cy="21544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800" dirty="0">
                  <a:ea typeface="Calibri"/>
                  <a:cs typeface="Calibri"/>
                </a:rPr>
                <a:t>Plot of Traffic Counts vs Timestep</a:t>
              </a:r>
            </a:p>
          </p:txBody>
        </p:sp>
        <p:sp>
          <p:nvSpPr>
            <p:cNvPr id="1065" name="TextBox 1064">
              <a:extLst>
                <a:ext uri="{FF2B5EF4-FFF2-40B4-BE49-F238E27FC236}">
                  <a16:creationId xmlns:a16="http://schemas.microsoft.com/office/drawing/2014/main" id="{40B1A335-BA93-D19C-06E9-B145C7FD0676}"/>
                </a:ext>
              </a:extLst>
            </p:cNvPr>
            <p:cNvSpPr txBox="1"/>
            <p:nvPr/>
          </p:nvSpPr>
          <p:spPr>
            <a:xfrm>
              <a:off x="5750132" y="13484194"/>
              <a:ext cx="1977322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dirty="0"/>
                <a:t>Plot of Average Traffic count vs Timestep</a:t>
              </a:r>
            </a:p>
          </p:txBody>
        </p:sp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8FE48B1B-1C6C-5E32-755A-22C05EF4A654}"/>
                </a:ext>
              </a:extLst>
            </p:cNvPr>
            <p:cNvSpPr txBox="1"/>
            <p:nvPr/>
          </p:nvSpPr>
          <p:spPr>
            <a:xfrm>
              <a:off x="8521497" y="13483938"/>
              <a:ext cx="1782487" cy="2154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dirty="0">
                  <a:ea typeface="Calibri"/>
                  <a:cs typeface="Calibri"/>
                </a:rPr>
                <a:t>FFT spectrum of average traffic data</a:t>
              </a:r>
            </a:p>
          </p:txBody>
        </p:sp>
      </p:grpSp>
      <p:sp>
        <p:nvSpPr>
          <p:cNvPr id="1114" name="TextBox 1113">
            <a:extLst>
              <a:ext uri="{FF2B5EF4-FFF2-40B4-BE49-F238E27FC236}">
                <a16:creationId xmlns:a16="http://schemas.microsoft.com/office/drawing/2014/main" id="{FA0FFF10-7E88-61F9-3045-7154D96242E6}"/>
              </a:ext>
            </a:extLst>
          </p:cNvPr>
          <p:cNvSpPr txBox="1"/>
          <p:nvPr/>
        </p:nvSpPr>
        <p:spPr>
          <a:xfrm>
            <a:off x="2630785" y="12477797"/>
            <a:ext cx="5604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Microscopic Traffic Dataset Generation</a:t>
            </a:r>
          </a:p>
        </p:txBody>
      </p:sp>
      <p:sp>
        <p:nvSpPr>
          <p:cNvPr id="1118" name="TextBox 1117">
            <a:extLst>
              <a:ext uri="{FF2B5EF4-FFF2-40B4-BE49-F238E27FC236}">
                <a16:creationId xmlns:a16="http://schemas.microsoft.com/office/drawing/2014/main" id="{8879F641-8186-7F7C-0681-FE9A28DB2D80}"/>
              </a:ext>
            </a:extLst>
          </p:cNvPr>
          <p:cNvSpPr txBox="1"/>
          <p:nvPr/>
        </p:nvSpPr>
        <p:spPr>
          <a:xfrm>
            <a:off x="472025" y="18541546"/>
            <a:ext cx="10139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Vehicle counts </a:t>
            </a:r>
            <a:r>
              <a:rPr lang="en-US" i="0" u="none" strike="noStrike" dirty="0">
                <a:solidFill>
                  <a:srgbClr val="000000"/>
                </a:solidFill>
                <a:effectLst/>
              </a:rPr>
              <a:t>(Macroscopic dataset)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are modeled using a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non-linear equation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derived from </a:t>
            </a:r>
            <a:r>
              <a:rPr lang="en-US" b="1" dirty="0">
                <a:solidFill>
                  <a:srgbClr val="000000"/>
                </a:solidFill>
              </a:rPr>
              <a:t>F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ourier transforms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and 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Levenberg-Marquardt optimization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dirty="0"/>
          </a:p>
        </p:txBody>
      </p:sp>
      <p:sp>
        <p:nvSpPr>
          <p:cNvPr id="1121" name="TextBox 1120">
            <a:extLst>
              <a:ext uri="{FF2B5EF4-FFF2-40B4-BE49-F238E27FC236}">
                <a16:creationId xmlns:a16="http://schemas.microsoft.com/office/drawing/2014/main" id="{98CE8ABB-7BD7-2349-0493-9F4D0CB83D57}"/>
              </a:ext>
            </a:extLst>
          </p:cNvPr>
          <p:cNvSpPr txBox="1"/>
          <p:nvPr/>
        </p:nvSpPr>
        <p:spPr>
          <a:xfrm>
            <a:off x="429515" y="21839313"/>
            <a:ext cx="9608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Two classes of traffic incidents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(stalled vehicles and multi-vehicle crashes) are simulated based on real-world probabilities and inserted into the simulation.</a:t>
            </a:r>
            <a:endParaRPr lang="en-US" dirty="0"/>
          </a:p>
        </p:txBody>
      </p:sp>
      <p:grpSp>
        <p:nvGrpSpPr>
          <p:cNvPr id="1147" name="Group 1146">
            <a:extLst>
              <a:ext uri="{FF2B5EF4-FFF2-40B4-BE49-F238E27FC236}">
                <a16:creationId xmlns:a16="http://schemas.microsoft.com/office/drawing/2014/main" id="{8D80AE96-BED1-D8E8-9C49-B95A90214DF4}"/>
              </a:ext>
            </a:extLst>
          </p:cNvPr>
          <p:cNvGrpSpPr/>
          <p:nvPr/>
        </p:nvGrpSpPr>
        <p:grpSpPr>
          <a:xfrm>
            <a:off x="487785" y="20002422"/>
            <a:ext cx="9480294" cy="1659572"/>
            <a:chOff x="487785" y="19332236"/>
            <a:chExt cx="9480294" cy="1659572"/>
          </a:xfrm>
        </p:grpSpPr>
        <p:sp>
          <p:nvSpPr>
            <p:cNvPr id="1133" name="TextBox 1132">
              <a:extLst>
                <a:ext uri="{FF2B5EF4-FFF2-40B4-BE49-F238E27FC236}">
                  <a16:creationId xmlns:a16="http://schemas.microsoft.com/office/drawing/2014/main" id="{E03D7B88-7AFE-3CBD-CB89-F02E759BFDEE}"/>
                </a:ext>
              </a:extLst>
            </p:cNvPr>
            <p:cNvSpPr txBox="1"/>
            <p:nvPr/>
          </p:nvSpPr>
          <p:spPr>
            <a:xfrm>
              <a:off x="487785" y="20325360"/>
              <a:ext cx="1444488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>
                  <a:ea typeface="Calibri"/>
                  <a:cs typeface="Calibri"/>
                </a:rPr>
                <a:t>Total number of vehicles in simulation</a:t>
              </a:r>
            </a:p>
          </p:txBody>
        </p:sp>
        <p:sp>
          <p:nvSpPr>
            <p:cNvPr id="1134" name="TextBox 1133">
              <a:extLst>
                <a:ext uri="{FF2B5EF4-FFF2-40B4-BE49-F238E27FC236}">
                  <a16:creationId xmlns:a16="http://schemas.microsoft.com/office/drawing/2014/main" id="{ECD737C1-E2D3-4ED3-E039-8CF4DFC1B929}"/>
                </a:ext>
              </a:extLst>
            </p:cNvPr>
            <p:cNvSpPr txBox="1"/>
            <p:nvPr/>
          </p:nvSpPr>
          <p:spPr>
            <a:xfrm>
              <a:off x="537669" y="19332236"/>
              <a:ext cx="134472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>
                  <a:ea typeface="Calibri"/>
                  <a:cs typeface="Calibri"/>
                </a:rPr>
                <a:t>Probability of incident per vehicle</a:t>
              </a:r>
            </a:p>
          </p:txBody>
        </p:sp>
        <p:sp>
          <p:nvSpPr>
            <p:cNvPr id="1135" name="Rounded Rectangle 1134">
              <a:extLst>
                <a:ext uri="{FF2B5EF4-FFF2-40B4-BE49-F238E27FC236}">
                  <a16:creationId xmlns:a16="http://schemas.microsoft.com/office/drawing/2014/main" id="{36231805-3B8D-92C0-27C7-8444C7CA0461}"/>
                </a:ext>
              </a:extLst>
            </p:cNvPr>
            <p:cNvSpPr/>
            <p:nvPr/>
          </p:nvSpPr>
          <p:spPr>
            <a:xfrm>
              <a:off x="2040202" y="19740585"/>
              <a:ext cx="1360363" cy="5847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 dirty="0">
                  <a:cs typeface="Calibri"/>
                </a:rPr>
                <a:t>Incident occurrence decision function</a:t>
              </a:r>
              <a:endParaRPr lang="en-US" sz="1000" dirty="0"/>
            </a:p>
          </p:txBody>
        </p:sp>
        <p:sp>
          <p:nvSpPr>
            <p:cNvPr id="1136" name="Arrow: Right 16">
              <a:extLst>
                <a:ext uri="{FF2B5EF4-FFF2-40B4-BE49-F238E27FC236}">
                  <a16:creationId xmlns:a16="http://schemas.microsoft.com/office/drawing/2014/main" id="{15B083EC-5C00-2C99-2A97-8B87BB6A85B3}"/>
                </a:ext>
              </a:extLst>
            </p:cNvPr>
            <p:cNvSpPr/>
            <p:nvPr/>
          </p:nvSpPr>
          <p:spPr>
            <a:xfrm>
              <a:off x="529670" y="19702508"/>
              <a:ext cx="1364973" cy="10601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37" name="Arrow: Right 17">
              <a:extLst>
                <a:ext uri="{FF2B5EF4-FFF2-40B4-BE49-F238E27FC236}">
                  <a16:creationId xmlns:a16="http://schemas.microsoft.com/office/drawing/2014/main" id="{43BA2EA6-AED6-5A09-8813-83F0C7492F2F}"/>
                </a:ext>
              </a:extLst>
            </p:cNvPr>
            <p:cNvSpPr/>
            <p:nvPr/>
          </p:nvSpPr>
          <p:spPr>
            <a:xfrm>
              <a:off x="529669" y="20245846"/>
              <a:ext cx="1364973" cy="10601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graphicFrame>
          <p:nvGraphicFramePr>
            <p:cNvPr id="1139" name="Diagram 1138">
              <a:extLst>
                <a:ext uri="{FF2B5EF4-FFF2-40B4-BE49-F238E27FC236}">
                  <a16:creationId xmlns:a16="http://schemas.microsoft.com/office/drawing/2014/main" id="{A87E4B20-0226-969D-1775-DDABDF63B1A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14165995"/>
                </p:ext>
              </p:extLst>
            </p:nvPr>
          </p:nvGraphicFramePr>
          <p:xfrm>
            <a:off x="3894615" y="19489877"/>
            <a:ext cx="6073464" cy="10801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sp>
          <p:nvSpPr>
            <p:cNvPr id="1140" name="TextBox 1139">
              <a:extLst>
                <a:ext uri="{FF2B5EF4-FFF2-40B4-BE49-F238E27FC236}">
                  <a16:creationId xmlns:a16="http://schemas.microsoft.com/office/drawing/2014/main" id="{E419398F-A20A-04A6-F117-2A398D73EF2C}"/>
                </a:ext>
              </a:extLst>
            </p:cNvPr>
            <p:cNvSpPr txBox="1"/>
            <p:nvPr/>
          </p:nvSpPr>
          <p:spPr>
            <a:xfrm>
              <a:off x="3398471" y="19805316"/>
              <a:ext cx="531301" cy="2462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>
                  <a:ea typeface="Calibri"/>
                  <a:cs typeface="Calibri"/>
                </a:rPr>
                <a:t>YES</a:t>
              </a:r>
              <a:endParaRPr lang="en-US" sz="1000" dirty="0"/>
            </a:p>
          </p:txBody>
        </p:sp>
        <p:cxnSp>
          <p:nvCxnSpPr>
            <p:cNvPr id="1141" name="Elbow Connector 1140">
              <a:extLst>
                <a:ext uri="{FF2B5EF4-FFF2-40B4-BE49-F238E27FC236}">
                  <a16:creationId xmlns:a16="http://schemas.microsoft.com/office/drawing/2014/main" id="{CAE5C751-BA96-EB39-F11F-A0A9C0AAE1EB}"/>
                </a:ext>
              </a:extLst>
            </p:cNvPr>
            <p:cNvCxnSpPr>
              <a:cxnSpLocks/>
              <a:stCxn id="1135" idx="2"/>
              <a:endCxn id="1133" idx="2"/>
            </p:cNvCxnSpPr>
            <p:nvPr/>
          </p:nvCxnSpPr>
          <p:spPr>
            <a:xfrm rot="5400000">
              <a:off x="1765152" y="19770238"/>
              <a:ext cx="400110" cy="1510355"/>
            </a:xfrm>
            <a:prstGeom prst="bentConnector3">
              <a:avLst>
                <a:gd name="adj1" fmla="val 157134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2" name="TextBox 1141">
              <a:extLst>
                <a:ext uri="{FF2B5EF4-FFF2-40B4-BE49-F238E27FC236}">
                  <a16:creationId xmlns:a16="http://schemas.microsoft.com/office/drawing/2014/main" id="{8582259D-AAD7-491F-FD9B-3A7D7A838CD1}"/>
                </a:ext>
              </a:extLst>
            </p:cNvPr>
            <p:cNvSpPr txBox="1"/>
            <p:nvPr/>
          </p:nvSpPr>
          <p:spPr>
            <a:xfrm>
              <a:off x="1699367" y="20745587"/>
              <a:ext cx="531301" cy="2462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dirty="0">
                  <a:ea typeface="Calibri"/>
                  <a:cs typeface="Calibri"/>
                </a:rPr>
                <a:t>NO</a:t>
              </a:r>
            </a:p>
          </p:txBody>
        </p:sp>
        <p:cxnSp>
          <p:nvCxnSpPr>
            <p:cNvPr id="1146" name="Straight Arrow Connector 1145">
              <a:extLst>
                <a:ext uri="{FF2B5EF4-FFF2-40B4-BE49-F238E27FC236}">
                  <a16:creationId xmlns:a16="http://schemas.microsoft.com/office/drawing/2014/main" id="{0D145B8D-10E0-0464-0590-FFA4A2B0D15F}"/>
                </a:ext>
              </a:extLst>
            </p:cNvPr>
            <p:cNvCxnSpPr>
              <a:endCxn id="1139" idx="1"/>
            </p:cNvCxnSpPr>
            <p:nvPr/>
          </p:nvCxnSpPr>
          <p:spPr>
            <a:xfrm flipV="1">
              <a:off x="2854490" y="20029934"/>
              <a:ext cx="1040125" cy="80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8" name="TextBox 1147">
            <a:extLst>
              <a:ext uri="{FF2B5EF4-FFF2-40B4-BE49-F238E27FC236}">
                <a16:creationId xmlns:a16="http://schemas.microsoft.com/office/drawing/2014/main" id="{5CD59E83-642E-2066-74FA-7CB5CC70BD26}"/>
              </a:ext>
            </a:extLst>
          </p:cNvPr>
          <p:cNvSpPr txBox="1"/>
          <p:nvPr/>
        </p:nvSpPr>
        <p:spPr>
          <a:xfrm>
            <a:off x="489876" y="12933976"/>
            <a:ext cx="29085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Traffic Flow Simulation</a:t>
            </a:r>
          </a:p>
        </p:txBody>
      </p:sp>
      <p:sp>
        <p:nvSpPr>
          <p:cNvPr id="1149" name="TextBox 1148">
            <a:extLst>
              <a:ext uri="{FF2B5EF4-FFF2-40B4-BE49-F238E27FC236}">
                <a16:creationId xmlns:a16="http://schemas.microsoft.com/office/drawing/2014/main" id="{B3F57358-D0F4-1C3F-DAA6-2CE35F3E5E39}"/>
              </a:ext>
            </a:extLst>
          </p:cNvPr>
          <p:cNvSpPr txBox="1"/>
          <p:nvPr/>
        </p:nvSpPr>
        <p:spPr>
          <a:xfrm>
            <a:off x="429515" y="19434276"/>
            <a:ext cx="3340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Traffic Incident Simulation</a:t>
            </a:r>
          </a:p>
        </p:txBody>
      </p:sp>
      <p:grpSp>
        <p:nvGrpSpPr>
          <p:cNvPr id="1193" name="Group 1192">
            <a:extLst>
              <a:ext uri="{FF2B5EF4-FFF2-40B4-BE49-F238E27FC236}">
                <a16:creationId xmlns:a16="http://schemas.microsoft.com/office/drawing/2014/main" id="{3C108B59-FFEA-88C8-C468-621424C789FA}"/>
              </a:ext>
            </a:extLst>
          </p:cNvPr>
          <p:cNvGrpSpPr/>
          <p:nvPr/>
        </p:nvGrpSpPr>
        <p:grpSpPr>
          <a:xfrm>
            <a:off x="11960489" y="13145229"/>
            <a:ext cx="4045270" cy="8707852"/>
            <a:chOff x="12063358" y="13452914"/>
            <a:chExt cx="4045270" cy="8707852"/>
          </a:xfrm>
        </p:grpSpPr>
        <p:pic>
          <p:nvPicPr>
            <p:cNvPr id="41" name="Picture 40" descr="A map of a city with many points&#10;&#10;Description automatically generated">
              <a:extLst>
                <a:ext uri="{FF2B5EF4-FFF2-40B4-BE49-F238E27FC236}">
                  <a16:creationId xmlns:a16="http://schemas.microsoft.com/office/drawing/2014/main" id="{B0334DC3-B2CF-9D1C-D065-E462C19AA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2063358" y="13452914"/>
              <a:ext cx="4045270" cy="2304448"/>
            </a:xfrm>
            <a:prstGeom prst="rect">
              <a:avLst/>
            </a:prstGeom>
          </p:spPr>
        </p:pic>
        <p:sp>
          <p:nvSpPr>
            <p:cNvPr id="1151" name="Rectangle 1150">
              <a:extLst>
                <a:ext uri="{FF2B5EF4-FFF2-40B4-BE49-F238E27FC236}">
                  <a16:creationId xmlns:a16="http://schemas.microsoft.com/office/drawing/2014/main" id="{B43BB6CE-DFEC-5008-6AF9-DE952C09FC26}"/>
                </a:ext>
              </a:extLst>
            </p:cNvPr>
            <p:cNvSpPr/>
            <p:nvPr/>
          </p:nvSpPr>
          <p:spPr>
            <a:xfrm>
              <a:off x="13636818" y="17628352"/>
              <a:ext cx="896112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Raw Data</a:t>
              </a:r>
            </a:p>
          </p:txBody>
        </p: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C9D70873-366D-78A2-26EA-6EE008C83F4B}"/>
                </a:ext>
              </a:extLst>
            </p:cNvPr>
            <p:cNvSpPr/>
            <p:nvPr/>
          </p:nvSpPr>
          <p:spPr>
            <a:xfrm>
              <a:off x="13636818" y="18304210"/>
              <a:ext cx="896112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Feature Extraction</a:t>
              </a:r>
            </a:p>
          </p:txBody>
        </p:sp>
        <p:sp>
          <p:nvSpPr>
            <p:cNvPr id="1153" name="Rectangle 1152">
              <a:extLst>
                <a:ext uri="{FF2B5EF4-FFF2-40B4-BE49-F238E27FC236}">
                  <a16:creationId xmlns:a16="http://schemas.microsoft.com/office/drawing/2014/main" id="{555AA20A-28A3-6694-C8AF-C4A9B878882D}"/>
                </a:ext>
              </a:extLst>
            </p:cNvPr>
            <p:cNvSpPr/>
            <p:nvPr/>
          </p:nvSpPr>
          <p:spPr>
            <a:xfrm>
              <a:off x="13636818" y="18980068"/>
              <a:ext cx="896112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Processed Data</a:t>
              </a:r>
            </a:p>
          </p:txBody>
        </p:sp>
        <p:sp>
          <p:nvSpPr>
            <p:cNvPr id="1154" name="Rectangle 1153">
              <a:extLst>
                <a:ext uri="{FF2B5EF4-FFF2-40B4-BE49-F238E27FC236}">
                  <a16:creationId xmlns:a16="http://schemas.microsoft.com/office/drawing/2014/main" id="{E67E56A9-B277-5452-D20B-803880D76E1A}"/>
                </a:ext>
              </a:extLst>
            </p:cNvPr>
            <p:cNvSpPr/>
            <p:nvPr/>
          </p:nvSpPr>
          <p:spPr>
            <a:xfrm>
              <a:off x="13298490" y="19655926"/>
              <a:ext cx="1572768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Incident Detection Model</a:t>
              </a:r>
            </a:p>
          </p:txBody>
        </p:sp>
        <p:sp>
          <p:nvSpPr>
            <p:cNvPr id="1155" name="Rectangle 1154">
              <a:extLst>
                <a:ext uri="{FF2B5EF4-FFF2-40B4-BE49-F238E27FC236}">
                  <a16:creationId xmlns:a16="http://schemas.microsoft.com/office/drawing/2014/main" id="{C78E0FAC-399D-C9EC-B998-C08AFF03BD64}"/>
                </a:ext>
              </a:extLst>
            </p:cNvPr>
            <p:cNvSpPr/>
            <p:nvPr/>
          </p:nvSpPr>
          <p:spPr>
            <a:xfrm>
              <a:off x="12222945" y="20445896"/>
              <a:ext cx="1572768" cy="457200"/>
            </a:xfrm>
            <a:prstGeom prst="rect">
              <a:avLst/>
            </a:prstGeom>
            <a:solidFill>
              <a:srgbClr val="97BBE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Incident Localization Model</a:t>
              </a:r>
            </a:p>
          </p:txBody>
        </p:sp>
        <p:sp>
          <p:nvSpPr>
            <p:cNvPr id="1156" name="Rectangle 1155">
              <a:extLst>
                <a:ext uri="{FF2B5EF4-FFF2-40B4-BE49-F238E27FC236}">
                  <a16:creationId xmlns:a16="http://schemas.microsoft.com/office/drawing/2014/main" id="{E2E2C9F2-CB04-3274-3291-CD82C3EC40A6}"/>
                </a:ext>
              </a:extLst>
            </p:cNvPr>
            <p:cNvSpPr/>
            <p:nvPr/>
          </p:nvSpPr>
          <p:spPr>
            <a:xfrm>
              <a:off x="14418418" y="20451146"/>
              <a:ext cx="1572768" cy="457200"/>
            </a:xfrm>
            <a:prstGeom prst="rect">
              <a:avLst/>
            </a:prstGeom>
            <a:solidFill>
              <a:srgbClr val="97BBE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Incident Severity Model</a:t>
              </a:r>
            </a:p>
          </p:txBody>
        </p:sp>
        <p:cxnSp>
          <p:nvCxnSpPr>
            <p:cNvPr id="1157" name="Connector: Elbow 19">
              <a:extLst>
                <a:ext uri="{FF2B5EF4-FFF2-40B4-BE49-F238E27FC236}">
                  <a16:creationId xmlns:a16="http://schemas.microsoft.com/office/drawing/2014/main" id="{B5E9C55A-F599-01AA-FB18-9C7818DECE03}"/>
                </a:ext>
              </a:extLst>
            </p:cNvPr>
            <p:cNvCxnSpPr>
              <a:stCxn id="1153" idx="1"/>
            </p:cNvCxnSpPr>
            <p:nvPr/>
          </p:nvCxnSpPr>
          <p:spPr>
            <a:xfrm rot="10800000" flipV="1">
              <a:off x="12823002" y="19208668"/>
              <a:ext cx="813816" cy="122728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8" name="Connector: Elbow 22">
              <a:extLst>
                <a:ext uri="{FF2B5EF4-FFF2-40B4-BE49-F238E27FC236}">
                  <a16:creationId xmlns:a16="http://schemas.microsoft.com/office/drawing/2014/main" id="{43D0CD1F-B540-9D47-45D2-B8CBDEAF5CBF}"/>
                </a:ext>
              </a:extLst>
            </p:cNvPr>
            <p:cNvCxnSpPr>
              <a:stCxn id="1153" idx="3"/>
            </p:cNvCxnSpPr>
            <p:nvPr/>
          </p:nvCxnSpPr>
          <p:spPr>
            <a:xfrm>
              <a:off x="14532930" y="19208668"/>
              <a:ext cx="960120" cy="122728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9" name="Straight Arrow Connector 1158">
              <a:extLst>
                <a:ext uri="{FF2B5EF4-FFF2-40B4-BE49-F238E27FC236}">
                  <a16:creationId xmlns:a16="http://schemas.microsoft.com/office/drawing/2014/main" id="{993DB85B-D1AB-7D71-6C6C-093D1CAA9B48}"/>
                </a:ext>
              </a:extLst>
            </p:cNvPr>
            <p:cNvCxnSpPr>
              <a:stCxn id="1151" idx="2"/>
              <a:endCxn id="1152" idx="0"/>
            </p:cNvCxnSpPr>
            <p:nvPr/>
          </p:nvCxnSpPr>
          <p:spPr>
            <a:xfrm>
              <a:off x="14084874" y="18085552"/>
              <a:ext cx="0" cy="2186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0" name="Straight Arrow Connector 1159">
              <a:extLst>
                <a:ext uri="{FF2B5EF4-FFF2-40B4-BE49-F238E27FC236}">
                  <a16:creationId xmlns:a16="http://schemas.microsoft.com/office/drawing/2014/main" id="{4E7B8390-BC84-AEA3-810E-355CAB59621E}"/>
                </a:ext>
              </a:extLst>
            </p:cNvPr>
            <p:cNvCxnSpPr>
              <a:endCxn id="1153" idx="0"/>
            </p:cNvCxnSpPr>
            <p:nvPr/>
          </p:nvCxnSpPr>
          <p:spPr>
            <a:xfrm>
              <a:off x="14084874" y="18761410"/>
              <a:ext cx="0" cy="2186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1" name="Straight Arrow Connector 1160">
              <a:extLst>
                <a:ext uri="{FF2B5EF4-FFF2-40B4-BE49-F238E27FC236}">
                  <a16:creationId xmlns:a16="http://schemas.microsoft.com/office/drawing/2014/main" id="{463B6546-E062-65C6-BC87-586572CC36A7}"/>
                </a:ext>
              </a:extLst>
            </p:cNvPr>
            <p:cNvCxnSpPr>
              <a:stCxn id="1153" idx="2"/>
              <a:endCxn id="1154" idx="0"/>
            </p:cNvCxnSpPr>
            <p:nvPr/>
          </p:nvCxnSpPr>
          <p:spPr>
            <a:xfrm>
              <a:off x="14084874" y="19437268"/>
              <a:ext cx="0" cy="2186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2" name="Straight Arrow Connector 1161">
              <a:extLst>
                <a:ext uri="{FF2B5EF4-FFF2-40B4-BE49-F238E27FC236}">
                  <a16:creationId xmlns:a16="http://schemas.microsoft.com/office/drawing/2014/main" id="{A19BE8FC-2A6F-A11C-ED96-0582BD037BC2}"/>
                </a:ext>
              </a:extLst>
            </p:cNvPr>
            <p:cNvCxnSpPr>
              <a:stCxn id="1154" idx="2"/>
            </p:cNvCxnSpPr>
            <p:nvPr/>
          </p:nvCxnSpPr>
          <p:spPr>
            <a:xfrm>
              <a:off x="14084874" y="20113126"/>
              <a:ext cx="0" cy="15904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3" name="Connector: Elbow 34">
              <a:extLst>
                <a:ext uri="{FF2B5EF4-FFF2-40B4-BE49-F238E27FC236}">
                  <a16:creationId xmlns:a16="http://schemas.microsoft.com/office/drawing/2014/main" id="{DB71FAD2-7D76-9F85-63D0-3BBA3A50CB38}"/>
                </a:ext>
              </a:extLst>
            </p:cNvPr>
            <p:cNvCxnSpPr>
              <a:stCxn id="1154" idx="2"/>
              <a:endCxn id="1155" idx="0"/>
            </p:cNvCxnSpPr>
            <p:nvPr/>
          </p:nvCxnSpPr>
          <p:spPr>
            <a:xfrm rot="5400000">
              <a:off x="13380717" y="19741739"/>
              <a:ext cx="332770" cy="1075545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4" name="Connector: Elbow 36">
              <a:extLst>
                <a:ext uri="{FF2B5EF4-FFF2-40B4-BE49-F238E27FC236}">
                  <a16:creationId xmlns:a16="http://schemas.microsoft.com/office/drawing/2014/main" id="{9BF65A20-E45A-F698-38D5-91A064738E3D}"/>
                </a:ext>
              </a:extLst>
            </p:cNvPr>
            <p:cNvCxnSpPr>
              <a:stCxn id="1154" idx="2"/>
              <a:endCxn id="1156" idx="0"/>
            </p:cNvCxnSpPr>
            <p:nvPr/>
          </p:nvCxnSpPr>
          <p:spPr>
            <a:xfrm rot="16200000" flipH="1">
              <a:off x="14475828" y="19722172"/>
              <a:ext cx="338020" cy="1119928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DC3EA3E5-1442-C3B6-0A9A-A7814178D7B1}"/>
                </a:ext>
              </a:extLst>
            </p:cNvPr>
            <p:cNvCxnSpPr>
              <a:stCxn id="1155" idx="2"/>
            </p:cNvCxnSpPr>
            <p:nvPr/>
          </p:nvCxnSpPr>
          <p:spPr>
            <a:xfrm>
              <a:off x="13009329" y="20903096"/>
              <a:ext cx="0" cy="8004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6" name="Straight Arrow Connector 1165">
              <a:extLst>
                <a:ext uri="{FF2B5EF4-FFF2-40B4-BE49-F238E27FC236}">
                  <a16:creationId xmlns:a16="http://schemas.microsoft.com/office/drawing/2014/main" id="{56DDA9BB-7559-F646-4808-E4388775DF9F}"/>
                </a:ext>
              </a:extLst>
            </p:cNvPr>
            <p:cNvCxnSpPr>
              <a:stCxn id="1156" idx="2"/>
            </p:cNvCxnSpPr>
            <p:nvPr/>
          </p:nvCxnSpPr>
          <p:spPr>
            <a:xfrm>
              <a:off x="15204802" y="20908346"/>
              <a:ext cx="0" cy="7952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67" name="TextBox 1166">
              <a:extLst>
                <a:ext uri="{FF2B5EF4-FFF2-40B4-BE49-F238E27FC236}">
                  <a16:creationId xmlns:a16="http://schemas.microsoft.com/office/drawing/2014/main" id="{001F8E50-A0E3-8F26-E3B4-B61F46AB8B0A}"/>
                </a:ext>
              </a:extLst>
            </p:cNvPr>
            <p:cNvSpPr txBox="1"/>
            <p:nvPr/>
          </p:nvSpPr>
          <p:spPr>
            <a:xfrm>
              <a:off x="12489288" y="21699101"/>
              <a:ext cx="99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Incident Localization</a:t>
              </a:r>
            </a:p>
          </p:txBody>
        </p:sp>
        <p:sp>
          <p:nvSpPr>
            <p:cNvPr id="1168" name="TextBox 1167">
              <a:extLst>
                <a:ext uri="{FF2B5EF4-FFF2-40B4-BE49-F238E27FC236}">
                  <a16:creationId xmlns:a16="http://schemas.microsoft.com/office/drawing/2014/main" id="{9E71AB03-B8D1-7B18-4ADC-8747318EFD78}"/>
                </a:ext>
              </a:extLst>
            </p:cNvPr>
            <p:cNvSpPr txBox="1"/>
            <p:nvPr/>
          </p:nvSpPr>
          <p:spPr>
            <a:xfrm>
              <a:off x="13630348" y="21699100"/>
              <a:ext cx="99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Incident Detection</a:t>
              </a:r>
            </a:p>
          </p:txBody>
        </p:sp>
        <p:sp>
          <p:nvSpPr>
            <p:cNvPr id="1169" name="TextBox 1168">
              <a:extLst>
                <a:ext uri="{FF2B5EF4-FFF2-40B4-BE49-F238E27FC236}">
                  <a16:creationId xmlns:a16="http://schemas.microsoft.com/office/drawing/2014/main" id="{0330C96B-DB37-D861-5F16-8278DB80DAB0}"/>
                </a:ext>
              </a:extLst>
            </p:cNvPr>
            <p:cNvSpPr txBox="1"/>
            <p:nvPr/>
          </p:nvSpPr>
          <p:spPr>
            <a:xfrm>
              <a:off x="14689220" y="21695974"/>
              <a:ext cx="997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Severity Prediction</a:t>
              </a:r>
            </a:p>
          </p:txBody>
        </p:sp>
        <p:sp>
          <p:nvSpPr>
            <p:cNvPr id="1170" name="TextBox 1169">
              <a:extLst>
                <a:ext uri="{FF2B5EF4-FFF2-40B4-BE49-F238E27FC236}">
                  <a16:creationId xmlns:a16="http://schemas.microsoft.com/office/drawing/2014/main" id="{FEEF555F-9E93-00F2-02C9-B2EAE9A5D172}"/>
                </a:ext>
              </a:extLst>
            </p:cNvPr>
            <p:cNvSpPr txBox="1"/>
            <p:nvPr/>
          </p:nvSpPr>
          <p:spPr>
            <a:xfrm>
              <a:off x="13541588" y="16069448"/>
              <a:ext cx="10865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0" u="none" strike="noStrike" dirty="0">
                  <a:solidFill>
                    <a:srgbClr val="000000"/>
                  </a:solidFill>
                  <a:effectLst/>
                </a:rPr>
                <a:t>Traffic Flow Simulation</a:t>
              </a:r>
            </a:p>
          </p:txBody>
        </p:sp>
        <p:sp>
          <p:nvSpPr>
            <p:cNvPr id="1171" name="TextBox 1170">
              <a:extLst>
                <a:ext uri="{FF2B5EF4-FFF2-40B4-BE49-F238E27FC236}">
                  <a16:creationId xmlns:a16="http://schemas.microsoft.com/office/drawing/2014/main" id="{AAC2F01D-ED0F-1D12-0F85-A60DA206E7EC}"/>
                </a:ext>
              </a:extLst>
            </p:cNvPr>
            <p:cNvSpPr txBox="1"/>
            <p:nvPr/>
          </p:nvSpPr>
          <p:spPr>
            <a:xfrm>
              <a:off x="13429540" y="16845860"/>
              <a:ext cx="131066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0" u="none" strike="noStrike" dirty="0">
                  <a:solidFill>
                    <a:srgbClr val="000000"/>
                  </a:solidFill>
                  <a:effectLst/>
                </a:rPr>
                <a:t>Traffic Incident Simulation</a:t>
              </a:r>
            </a:p>
          </p:txBody>
        </p:sp>
        <p:cxnSp>
          <p:nvCxnSpPr>
            <p:cNvPr id="1173" name="Straight Arrow Connector 1172">
              <a:extLst>
                <a:ext uri="{FF2B5EF4-FFF2-40B4-BE49-F238E27FC236}">
                  <a16:creationId xmlns:a16="http://schemas.microsoft.com/office/drawing/2014/main" id="{C76DE8B9-7641-4AA3-0A42-3672575C5355}"/>
                </a:ext>
              </a:extLst>
            </p:cNvPr>
            <p:cNvCxnSpPr>
              <a:cxnSpLocks/>
              <a:stCxn id="41" idx="2"/>
              <a:endCxn id="1170" idx="0"/>
            </p:cNvCxnSpPr>
            <p:nvPr/>
          </p:nvCxnSpPr>
          <p:spPr>
            <a:xfrm flipH="1">
              <a:off x="14084874" y="15757362"/>
              <a:ext cx="1119" cy="3120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5" name="Straight Arrow Connector 1174">
              <a:extLst>
                <a:ext uri="{FF2B5EF4-FFF2-40B4-BE49-F238E27FC236}">
                  <a16:creationId xmlns:a16="http://schemas.microsoft.com/office/drawing/2014/main" id="{2BB33AEC-11B7-6E04-D864-4744EC35DAAB}"/>
                </a:ext>
              </a:extLst>
            </p:cNvPr>
            <p:cNvCxnSpPr>
              <a:cxnSpLocks/>
              <a:stCxn id="1170" idx="2"/>
              <a:endCxn id="1171" idx="0"/>
            </p:cNvCxnSpPr>
            <p:nvPr/>
          </p:nvCxnSpPr>
          <p:spPr>
            <a:xfrm>
              <a:off x="14084874" y="16531113"/>
              <a:ext cx="0" cy="3147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7" name="Straight Arrow Connector 1176">
              <a:extLst>
                <a:ext uri="{FF2B5EF4-FFF2-40B4-BE49-F238E27FC236}">
                  <a16:creationId xmlns:a16="http://schemas.microsoft.com/office/drawing/2014/main" id="{75717906-70A8-8AB1-8979-E29EFE555ECC}"/>
                </a:ext>
              </a:extLst>
            </p:cNvPr>
            <p:cNvCxnSpPr>
              <a:cxnSpLocks/>
              <a:stCxn id="1171" idx="2"/>
              <a:endCxn id="1151" idx="0"/>
            </p:cNvCxnSpPr>
            <p:nvPr/>
          </p:nvCxnSpPr>
          <p:spPr>
            <a:xfrm>
              <a:off x="14084874" y="17307525"/>
              <a:ext cx="0" cy="3208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95" name="TextBox 1194">
            <a:extLst>
              <a:ext uri="{FF2B5EF4-FFF2-40B4-BE49-F238E27FC236}">
                <a16:creationId xmlns:a16="http://schemas.microsoft.com/office/drawing/2014/main" id="{C489AF65-23A5-B7F5-ADA9-BD0F852AC7EC}"/>
              </a:ext>
            </a:extLst>
          </p:cNvPr>
          <p:cNvSpPr txBox="1"/>
          <p:nvPr/>
        </p:nvSpPr>
        <p:spPr>
          <a:xfrm>
            <a:off x="12312252" y="12473874"/>
            <a:ext cx="9038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Traffic Incident Detection, Localization, and Severity Estimation</a:t>
            </a:r>
            <a:endParaRPr lang="en-US" sz="2400" b="1" dirty="0"/>
          </a:p>
        </p:txBody>
      </p:sp>
      <p:sp>
        <p:nvSpPr>
          <p:cNvPr id="1200" name="TextBox 1199">
            <a:extLst>
              <a:ext uri="{FF2B5EF4-FFF2-40B4-BE49-F238E27FC236}">
                <a16:creationId xmlns:a16="http://schemas.microsoft.com/office/drawing/2014/main" id="{5ACB42DE-B578-3423-1284-622E06474012}"/>
              </a:ext>
            </a:extLst>
          </p:cNvPr>
          <p:cNvSpPr txBox="1"/>
          <p:nvPr/>
        </p:nvSpPr>
        <p:spPr>
          <a:xfrm>
            <a:off x="4850639" y="23141595"/>
            <a:ext cx="5315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Experiments and Results</a:t>
            </a:r>
          </a:p>
        </p:txBody>
      </p:sp>
      <p:sp>
        <p:nvSpPr>
          <p:cNvPr id="1201" name="TextBox 1200">
            <a:extLst>
              <a:ext uri="{FF2B5EF4-FFF2-40B4-BE49-F238E27FC236}">
                <a16:creationId xmlns:a16="http://schemas.microsoft.com/office/drawing/2014/main" id="{D900142F-7DFA-50B3-C978-15D3BDBA435D}"/>
              </a:ext>
            </a:extLst>
          </p:cNvPr>
          <p:cNvSpPr txBox="1"/>
          <p:nvPr/>
        </p:nvSpPr>
        <p:spPr>
          <a:xfrm>
            <a:off x="17033962" y="23141595"/>
            <a:ext cx="27314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Conclusions</a:t>
            </a:r>
          </a:p>
        </p:txBody>
      </p:sp>
      <p:sp>
        <p:nvSpPr>
          <p:cNvPr id="1202" name="Rectangle 1201">
            <a:extLst>
              <a:ext uri="{FF2B5EF4-FFF2-40B4-BE49-F238E27FC236}">
                <a16:creationId xmlns:a16="http://schemas.microsoft.com/office/drawing/2014/main" id="{C7C5AB60-5D51-4116-B982-0248C618CE11}"/>
              </a:ext>
            </a:extLst>
          </p:cNvPr>
          <p:cNvSpPr/>
          <p:nvPr/>
        </p:nvSpPr>
        <p:spPr>
          <a:xfrm>
            <a:off x="15101933" y="30617160"/>
            <a:ext cx="6595512" cy="1906485"/>
          </a:xfrm>
          <a:prstGeom prst="rect">
            <a:avLst/>
          </a:prstGeom>
          <a:solidFill>
            <a:schemeClr val="bg1"/>
          </a:solidFill>
          <a:ln w="127000">
            <a:solidFill>
              <a:srgbClr val="FFC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TextBox 1202">
            <a:extLst>
              <a:ext uri="{FF2B5EF4-FFF2-40B4-BE49-F238E27FC236}">
                <a16:creationId xmlns:a16="http://schemas.microsoft.com/office/drawing/2014/main" id="{C9DE952D-A169-BB9A-59B8-241D2D458066}"/>
              </a:ext>
            </a:extLst>
          </p:cNvPr>
          <p:cNvSpPr txBox="1"/>
          <p:nvPr/>
        </p:nvSpPr>
        <p:spPr>
          <a:xfrm>
            <a:off x="16362538" y="30746864"/>
            <a:ext cx="4074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Acknowledgments</a:t>
            </a:r>
          </a:p>
        </p:txBody>
      </p:sp>
      <p:sp>
        <p:nvSpPr>
          <p:cNvPr id="1206" name="TextBox 1205">
            <a:extLst>
              <a:ext uri="{FF2B5EF4-FFF2-40B4-BE49-F238E27FC236}">
                <a16:creationId xmlns:a16="http://schemas.microsoft.com/office/drawing/2014/main" id="{FD9BC787-3A4A-2C89-BFD0-73A97ED5F84E}"/>
              </a:ext>
            </a:extLst>
          </p:cNvPr>
          <p:cNvSpPr txBox="1"/>
          <p:nvPr/>
        </p:nvSpPr>
        <p:spPr>
          <a:xfrm>
            <a:off x="15325113" y="31336028"/>
            <a:ext cx="6177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work was partially supported by funding from National Science Foundation grants </a:t>
            </a:r>
          </a:p>
        </p:txBody>
      </p:sp>
      <p:pic>
        <p:nvPicPr>
          <p:cNvPr id="1208" name="Picture 120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C4826F1-AEF8-9ADB-FB1F-511B280F0F7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332675" y="331792"/>
            <a:ext cx="2654980" cy="1007909"/>
          </a:xfrm>
          <a:prstGeom prst="rect">
            <a:avLst/>
          </a:prstGeom>
        </p:spPr>
      </p:pic>
      <p:grpSp>
        <p:nvGrpSpPr>
          <p:cNvPr id="1221" name="Group 1220">
            <a:extLst>
              <a:ext uri="{FF2B5EF4-FFF2-40B4-BE49-F238E27FC236}">
                <a16:creationId xmlns:a16="http://schemas.microsoft.com/office/drawing/2014/main" id="{171B5BD2-9CF2-1FF2-7328-D128D08ABAC7}"/>
              </a:ext>
            </a:extLst>
          </p:cNvPr>
          <p:cNvGrpSpPr/>
          <p:nvPr/>
        </p:nvGrpSpPr>
        <p:grpSpPr>
          <a:xfrm>
            <a:off x="543882" y="24538177"/>
            <a:ext cx="6163537" cy="1642394"/>
            <a:chOff x="1196894" y="27962134"/>
            <a:chExt cx="6163537" cy="1642394"/>
          </a:xfrm>
        </p:grpSpPr>
        <p:sp>
          <p:nvSpPr>
            <p:cNvPr id="1209" name="TextBox 1208">
              <a:extLst>
                <a:ext uri="{FF2B5EF4-FFF2-40B4-BE49-F238E27FC236}">
                  <a16:creationId xmlns:a16="http://schemas.microsoft.com/office/drawing/2014/main" id="{0E013F22-F1CA-610E-94C5-D4ECACEC6538}"/>
                </a:ext>
              </a:extLst>
            </p:cNvPr>
            <p:cNvSpPr txBox="1"/>
            <p:nvPr/>
          </p:nvSpPr>
          <p:spPr>
            <a:xfrm>
              <a:off x="4974499" y="28428589"/>
              <a:ext cx="1142178" cy="6285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00" dirty="0">
                  <a:ea typeface="+mn-lt"/>
                  <a:cs typeface="+mn-lt"/>
                </a:rPr>
                <a:t>Kolmogorov-Smirnov </a:t>
              </a:r>
            </a:p>
            <a:p>
              <a:pPr algn="ctr">
                <a:lnSpc>
                  <a:spcPct val="150000"/>
                </a:lnSpc>
              </a:pPr>
              <a:endParaRPr lang="en-US" sz="800" dirty="0">
                <a:ea typeface="+mn-lt"/>
                <a:cs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800" dirty="0">
                  <a:ea typeface="+mn-lt"/>
                  <a:cs typeface="+mn-lt"/>
                </a:rPr>
                <a:t>test</a:t>
              </a:r>
              <a:endParaRPr lang="en-US" sz="1400" dirty="0"/>
            </a:p>
          </p:txBody>
        </p:sp>
        <p:sp>
          <p:nvSpPr>
            <p:cNvPr id="1210" name="TextBox 1209">
              <a:extLst>
                <a:ext uri="{FF2B5EF4-FFF2-40B4-BE49-F238E27FC236}">
                  <a16:creationId xmlns:a16="http://schemas.microsoft.com/office/drawing/2014/main" id="{FB5C89E5-57B7-8C30-107D-4CE70A4650A3}"/>
                </a:ext>
              </a:extLst>
            </p:cNvPr>
            <p:cNvSpPr txBox="1"/>
            <p:nvPr/>
          </p:nvSpPr>
          <p:spPr>
            <a:xfrm>
              <a:off x="2189450" y="27995204"/>
              <a:ext cx="1203292" cy="6285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00" dirty="0">
                  <a:ea typeface="Calibri"/>
                  <a:cs typeface="Calibri"/>
                </a:rPr>
                <a:t>Aggregated over </a:t>
              </a:r>
            </a:p>
            <a:p>
              <a:pPr algn="ctr">
                <a:lnSpc>
                  <a:spcPct val="150000"/>
                </a:lnSpc>
              </a:pPr>
              <a:endParaRPr lang="en-US" sz="800" dirty="0">
                <a:ea typeface="Calibri"/>
                <a:cs typeface="Calibri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800" dirty="0">
                  <a:ea typeface="Calibri"/>
                  <a:cs typeface="Calibri"/>
                </a:rPr>
                <a:t>15-minute window</a:t>
              </a:r>
            </a:p>
          </p:txBody>
        </p:sp>
        <p:sp>
          <p:nvSpPr>
            <p:cNvPr id="1211" name="Flowchart: Internal Storage 4">
              <a:extLst>
                <a:ext uri="{FF2B5EF4-FFF2-40B4-BE49-F238E27FC236}">
                  <a16:creationId xmlns:a16="http://schemas.microsoft.com/office/drawing/2014/main" id="{27A54F8C-812F-37A9-E0B4-1F754F311FBA}"/>
                </a:ext>
              </a:extLst>
            </p:cNvPr>
            <p:cNvSpPr/>
            <p:nvPr/>
          </p:nvSpPr>
          <p:spPr>
            <a:xfrm>
              <a:off x="1196894" y="28001082"/>
              <a:ext cx="1069966" cy="628570"/>
            </a:xfrm>
            <a:prstGeom prst="flowChartInternalStorage">
              <a:avLst/>
            </a:prstGeom>
            <a:solidFill>
              <a:srgbClr val="1E935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ea typeface="Calibri"/>
                  <a:cs typeface="Calibri"/>
                </a:rPr>
                <a:t>Simulated Microscopic Data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12" name="Arrow: Right 5">
              <a:extLst>
                <a:ext uri="{FF2B5EF4-FFF2-40B4-BE49-F238E27FC236}">
                  <a16:creationId xmlns:a16="http://schemas.microsoft.com/office/drawing/2014/main" id="{C1932D2F-4BC3-1B48-27BD-516872E32531}"/>
                </a:ext>
              </a:extLst>
            </p:cNvPr>
            <p:cNvSpPr/>
            <p:nvPr/>
          </p:nvSpPr>
          <p:spPr>
            <a:xfrm>
              <a:off x="2412129" y="28250414"/>
              <a:ext cx="801156" cy="16250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13" name="Flowchart: Internal Storage 8">
              <a:extLst>
                <a:ext uri="{FF2B5EF4-FFF2-40B4-BE49-F238E27FC236}">
                  <a16:creationId xmlns:a16="http://schemas.microsoft.com/office/drawing/2014/main" id="{65164C16-E9A7-8E5C-CA11-8643B0F7FB7D}"/>
                </a:ext>
              </a:extLst>
            </p:cNvPr>
            <p:cNvSpPr/>
            <p:nvPr/>
          </p:nvSpPr>
          <p:spPr>
            <a:xfrm>
              <a:off x="3353086" y="28017380"/>
              <a:ext cx="1149177" cy="628570"/>
            </a:xfrm>
            <a:prstGeom prst="flowChartInternalStorage">
              <a:avLst/>
            </a:prstGeom>
            <a:solidFill>
              <a:srgbClr val="1E935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100">
                  <a:solidFill>
                    <a:schemeClr val="bg1">
                      <a:lumMod val="95000"/>
                    </a:schemeClr>
                  </a:solidFill>
                  <a:ea typeface="Calibri"/>
                  <a:cs typeface="Calibri"/>
                </a:rPr>
                <a:t> Macroscopic Data</a:t>
              </a:r>
              <a:endParaRPr lang="en-US" sz="11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14" name="Flowchart: Internal Storage 9">
              <a:extLst>
                <a:ext uri="{FF2B5EF4-FFF2-40B4-BE49-F238E27FC236}">
                  <a16:creationId xmlns:a16="http://schemas.microsoft.com/office/drawing/2014/main" id="{172B5F70-6229-02C9-DAEB-3717F386A055}"/>
                </a:ext>
              </a:extLst>
            </p:cNvPr>
            <p:cNvSpPr/>
            <p:nvPr/>
          </p:nvSpPr>
          <p:spPr>
            <a:xfrm>
              <a:off x="3353085" y="28882281"/>
              <a:ext cx="1149177" cy="628571"/>
            </a:xfrm>
            <a:prstGeom prst="flowChartInternalStorage">
              <a:avLst/>
            </a:prstGeom>
            <a:solidFill>
              <a:srgbClr val="1E935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  <a:ea typeface="Calibri"/>
                  <a:cs typeface="Calibri"/>
                </a:rPr>
                <a:t> Real-world Macroscopic Data</a:t>
              </a:r>
              <a:endParaRPr lang="en-US" sz="11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15" name="Right Brace 1214">
              <a:extLst>
                <a:ext uri="{FF2B5EF4-FFF2-40B4-BE49-F238E27FC236}">
                  <a16:creationId xmlns:a16="http://schemas.microsoft.com/office/drawing/2014/main" id="{E81789A6-4A01-F7E6-8C63-8F57BB029FDB}"/>
                </a:ext>
              </a:extLst>
            </p:cNvPr>
            <p:cNvSpPr/>
            <p:nvPr/>
          </p:nvSpPr>
          <p:spPr>
            <a:xfrm>
              <a:off x="4547039" y="27962134"/>
              <a:ext cx="522832" cy="164239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16" name="Arrow: Right 11">
              <a:extLst>
                <a:ext uri="{FF2B5EF4-FFF2-40B4-BE49-F238E27FC236}">
                  <a16:creationId xmlns:a16="http://schemas.microsoft.com/office/drawing/2014/main" id="{141CED30-676E-27AD-E4E3-EA82F79CD50B}"/>
                </a:ext>
              </a:extLst>
            </p:cNvPr>
            <p:cNvSpPr/>
            <p:nvPr/>
          </p:nvSpPr>
          <p:spPr>
            <a:xfrm>
              <a:off x="5124753" y="28676904"/>
              <a:ext cx="954321" cy="1810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17" name="Rectangle 1216">
              <a:extLst>
                <a:ext uri="{FF2B5EF4-FFF2-40B4-BE49-F238E27FC236}">
                  <a16:creationId xmlns:a16="http://schemas.microsoft.com/office/drawing/2014/main" id="{0E374394-43FA-9230-6708-BFEE138C6BCA}"/>
                </a:ext>
              </a:extLst>
            </p:cNvPr>
            <p:cNvSpPr/>
            <p:nvPr/>
          </p:nvSpPr>
          <p:spPr>
            <a:xfrm>
              <a:off x="6129556" y="28311821"/>
              <a:ext cx="1227826" cy="3848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p-Value</a:t>
              </a:r>
            </a:p>
          </p:txBody>
        </p:sp>
        <p:sp>
          <p:nvSpPr>
            <p:cNvPr id="1218" name="Rectangle 1217">
              <a:extLst>
                <a:ext uri="{FF2B5EF4-FFF2-40B4-BE49-F238E27FC236}">
                  <a16:creationId xmlns:a16="http://schemas.microsoft.com/office/drawing/2014/main" id="{6DA20352-F66F-4F59-D91D-3B07FE8C96E0}"/>
                </a:ext>
              </a:extLst>
            </p:cNvPr>
            <p:cNvSpPr/>
            <p:nvPr/>
          </p:nvSpPr>
          <p:spPr>
            <a:xfrm>
              <a:off x="6132604" y="28888048"/>
              <a:ext cx="1227827" cy="3848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KS Statistic</a:t>
              </a:r>
            </a:p>
          </p:txBody>
        </p:sp>
      </p:grpSp>
      <p:sp>
        <p:nvSpPr>
          <p:cNvPr id="1219" name="TextBox 1218">
            <a:extLst>
              <a:ext uri="{FF2B5EF4-FFF2-40B4-BE49-F238E27FC236}">
                <a16:creationId xmlns:a16="http://schemas.microsoft.com/office/drawing/2014/main" id="{0AB7C841-B0A0-AA42-A0B6-812425A5EBEA}"/>
              </a:ext>
            </a:extLst>
          </p:cNvPr>
          <p:cNvSpPr txBox="1"/>
          <p:nvPr/>
        </p:nvSpPr>
        <p:spPr>
          <a:xfrm>
            <a:off x="1113183" y="23771712"/>
            <a:ext cx="529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[1] Our microscopic data is similar to the real-world macroscopic data</a:t>
            </a:r>
          </a:p>
        </p:txBody>
      </p:sp>
      <p:sp>
        <p:nvSpPr>
          <p:cNvPr id="1223" name="TextBox 1222">
            <a:extLst>
              <a:ext uri="{FF2B5EF4-FFF2-40B4-BE49-F238E27FC236}">
                <a16:creationId xmlns:a16="http://schemas.microsoft.com/office/drawing/2014/main" id="{5B5765B1-B6A6-E3D4-3E4F-8BBDC5DD7FC4}"/>
              </a:ext>
            </a:extLst>
          </p:cNvPr>
          <p:cNvSpPr txBox="1"/>
          <p:nvPr/>
        </p:nvSpPr>
        <p:spPr>
          <a:xfrm>
            <a:off x="458675" y="28736077"/>
            <a:ext cx="62323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Two similar distributions will have the same cumulative probability distribution function (CDF) </a:t>
            </a:r>
          </a:p>
          <a:p>
            <a:r>
              <a:rPr lang="en-US" b="1" dirty="0">
                <a:ea typeface="Calibri"/>
                <a:cs typeface="Calibri"/>
              </a:rPr>
              <a:t>Null Hypothesis:</a:t>
            </a:r>
            <a:r>
              <a:rPr lang="en-US" dirty="0">
                <a:ea typeface="Calibri"/>
                <a:cs typeface="Calibri"/>
              </a:rPr>
              <a:t> The two samples come from the same continuous distribution</a:t>
            </a:r>
          </a:p>
        </p:txBody>
      </p:sp>
      <p:sp>
        <p:nvSpPr>
          <p:cNvPr id="1225" name="TextBox 1224">
            <a:extLst>
              <a:ext uri="{FF2B5EF4-FFF2-40B4-BE49-F238E27FC236}">
                <a16:creationId xmlns:a16="http://schemas.microsoft.com/office/drawing/2014/main" id="{6CD28434-B650-D4EE-125E-F7368734A43E}"/>
              </a:ext>
            </a:extLst>
          </p:cNvPr>
          <p:cNvSpPr txBox="1"/>
          <p:nvPr/>
        </p:nvSpPr>
        <p:spPr>
          <a:xfrm>
            <a:off x="380674" y="30384470"/>
            <a:ext cx="6363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Gill Sans SemiBold" panose="020B0502020104020203" pitchFamily="34" charset="-79"/>
                <a:cs typeface="Gill Sans SemiBold"/>
              </a:rPr>
              <a:t>[2] </a:t>
            </a:r>
            <a:r>
              <a:rPr lang="en-US" sz="1800" b="1" dirty="0" err="1">
                <a:latin typeface="Gill Sans SemiBold" panose="020B0502020104020203" pitchFamily="34" charset="-79"/>
                <a:cs typeface="Gill Sans SemiBold"/>
              </a:rPr>
              <a:t>IncidentNet</a:t>
            </a:r>
            <a:r>
              <a:rPr lang="en-US" sz="1800" b="1" dirty="0">
                <a:latin typeface="Gill Sans SemiBold" panose="020B0502020104020203" pitchFamily="34" charset="-79"/>
                <a:cs typeface="Gill Sans SemiBold"/>
              </a:rPr>
              <a:t> Detects 2x More Incidents with 2.5x Faster Mean-Time-To-Detect while Reducing False Alarms by 6x</a:t>
            </a:r>
            <a:endParaRPr lang="en-US" sz="18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1227" name="TextBox 1226">
            <a:extLst>
              <a:ext uri="{FF2B5EF4-FFF2-40B4-BE49-F238E27FC236}">
                <a16:creationId xmlns:a16="http://schemas.microsoft.com/office/drawing/2014/main" id="{C0524BCE-DDB0-2123-73C8-E76BC9EC1DC6}"/>
              </a:ext>
            </a:extLst>
          </p:cNvPr>
          <p:cNvSpPr txBox="1"/>
          <p:nvPr/>
        </p:nvSpPr>
        <p:spPr>
          <a:xfrm>
            <a:off x="7896485" y="23757463"/>
            <a:ext cx="6363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Gill Sans SemiBold" panose="020B0502020104020203" pitchFamily="34" charset="-79"/>
                <a:cs typeface="Gill Sans SemiBold"/>
              </a:rPr>
              <a:t>[3] </a:t>
            </a:r>
            <a:r>
              <a:rPr lang="en-US" sz="1800" b="1" dirty="0" err="1">
                <a:latin typeface="Gill Sans SemiBold" panose="020B0502020104020203" pitchFamily="34" charset="-79"/>
                <a:cs typeface="Gill Sans SemiBold"/>
              </a:rPr>
              <a:t>IncidentNet</a:t>
            </a:r>
            <a:r>
              <a:rPr lang="en-US" sz="1800" b="1" dirty="0">
                <a:latin typeface="Gill Sans SemiBold" panose="020B0502020104020203" pitchFamily="34" charset="-79"/>
                <a:cs typeface="Gill Sans SemiBold"/>
              </a:rPr>
              <a:t> can also Localize and Estimate the Severity of Incidents</a:t>
            </a:r>
            <a:endParaRPr lang="en-US" sz="18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1229" name="TextBox 1228">
            <a:extLst>
              <a:ext uri="{FF2B5EF4-FFF2-40B4-BE49-F238E27FC236}">
                <a16:creationId xmlns:a16="http://schemas.microsoft.com/office/drawing/2014/main" id="{8D7BA332-A84F-F871-B412-9971B94E0FCF}"/>
              </a:ext>
            </a:extLst>
          </p:cNvPr>
          <p:cNvSpPr txBox="1"/>
          <p:nvPr/>
        </p:nvSpPr>
        <p:spPr>
          <a:xfrm>
            <a:off x="7896484" y="26115529"/>
            <a:ext cx="6363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Gill Sans SemiBold" panose="020B0502020104020203" pitchFamily="34" charset="-79"/>
                <a:cs typeface="Gill Sans SemiBold"/>
              </a:rPr>
              <a:t>[4] </a:t>
            </a:r>
            <a:r>
              <a:rPr lang="en-US" sz="1800" b="1" dirty="0" err="1">
                <a:latin typeface="Gill Sans SemiBold" panose="020B0502020104020203" pitchFamily="34" charset="-79"/>
                <a:cs typeface="Gill Sans SemiBold"/>
              </a:rPr>
              <a:t>IncidentNet</a:t>
            </a:r>
            <a:r>
              <a:rPr lang="en-US" sz="1800" b="1" dirty="0">
                <a:latin typeface="Gill Sans SemiBold" panose="020B0502020104020203" pitchFamily="34" charset="-79"/>
                <a:cs typeface="Gill Sans SemiBold"/>
              </a:rPr>
              <a:t> can Accurately Detect, Localize and Estimate Severity with Few (8/43 to 3/43) Sensors</a:t>
            </a:r>
            <a:endParaRPr lang="en-US" sz="18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1231" name="TextBox 1230">
            <a:extLst>
              <a:ext uri="{FF2B5EF4-FFF2-40B4-BE49-F238E27FC236}">
                <a16:creationId xmlns:a16="http://schemas.microsoft.com/office/drawing/2014/main" id="{A80C58E6-4239-B4A0-941B-253A06C2E9B0}"/>
              </a:ext>
            </a:extLst>
          </p:cNvPr>
          <p:cNvSpPr txBox="1"/>
          <p:nvPr/>
        </p:nvSpPr>
        <p:spPr>
          <a:xfrm>
            <a:off x="7896485" y="29261566"/>
            <a:ext cx="6363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Gill Sans SemiBold" panose="020B0502020104020203" pitchFamily="34" charset="-79"/>
                <a:cs typeface="Gill Sans SemiBold"/>
              </a:rPr>
              <a:t>[5] </a:t>
            </a:r>
            <a:r>
              <a:rPr lang="en-US" sz="1800" b="1" dirty="0" err="1">
                <a:latin typeface="Gill Sans SemiBold" panose="020B0502020104020203" pitchFamily="34" charset="-79"/>
                <a:cs typeface="Gill Sans SemiBold"/>
              </a:rPr>
              <a:t>IncidentNet</a:t>
            </a:r>
            <a:r>
              <a:rPr lang="en-US" sz="1800" b="1" dirty="0">
                <a:latin typeface="Gill Sans SemiBold" panose="020B0502020104020203" pitchFamily="34" charset="-79"/>
                <a:cs typeface="Gill Sans SemiBold"/>
              </a:rPr>
              <a:t> can also Accurately Detect Incidents on Highways </a:t>
            </a:r>
            <a:endParaRPr lang="en-US" sz="1800" b="1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graphicFrame>
        <p:nvGraphicFramePr>
          <p:cNvPr id="1232" name="Table 1231">
            <a:extLst>
              <a:ext uri="{FF2B5EF4-FFF2-40B4-BE49-F238E27FC236}">
                <a16:creationId xmlns:a16="http://schemas.microsoft.com/office/drawing/2014/main" id="{A4693CF1-238F-F2AE-7314-7C59DE807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938764"/>
              </p:ext>
            </p:extLst>
          </p:nvPr>
        </p:nvGraphicFramePr>
        <p:xfrm>
          <a:off x="494964" y="31151520"/>
          <a:ext cx="3995042" cy="1156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077">
                  <a:extLst>
                    <a:ext uri="{9D8B030D-6E8A-4147-A177-3AD203B41FA5}">
                      <a16:colId xmlns:a16="http://schemas.microsoft.com/office/drawing/2014/main" val="1293853215"/>
                    </a:ext>
                  </a:extLst>
                </a:gridCol>
                <a:gridCol w="601925">
                  <a:extLst>
                    <a:ext uri="{9D8B030D-6E8A-4147-A177-3AD203B41FA5}">
                      <a16:colId xmlns:a16="http://schemas.microsoft.com/office/drawing/2014/main" val="1938028790"/>
                    </a:ext>
                  </a:extLst>
                </a:gridCol>
                <a:gridCol w="976565">
                  <a:extLst>
                    <a:ext uri="{9D8B030D-6E8A-4147-A177-3AD203B41FA5}">
                      <a16:colId xmlns:a16="http://schemas.microsoft.com/office/drawing/2014/main" val="3615178708"/>
                    </a:ext>
                  </a:extLst>
                </a:gridCol>
                <a:gridCol w="692475">
                  <a:extLst>
                    <a:ext uri="{9D8B030D-6E8A-4147-A177-3AD203B41FA5}">
                      <a16:colId xmlns:a16="http://schemas.microsoft.com/office/drawing/2014/main" val="3941379047"/>
                    </a:ext>
                  </a:extLst>
                </a:gridCol>
              </a:tblGrid>
              <a:tr h="2386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Algorithm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MTTD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071765"/>
                  </a:ext>
                </a:extLst>
              </a:tr>
              <a:tr h="2458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IncidentNet</a:t>
                      </a:r>
                      <a:r>
                        <a:rPr lang="en-US" sz="1200" dirty="0"/>
                        <a:t> (XG Boost)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96%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94 secs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11%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934433"/>
                  </a:ext>
                </a:extLst>
              </a:tr>
              <a:tr h="208167">
                <a:tc>
                  <a:txBody>
                    <a:bodyPr/>
                    <a:lstStyle/>
                    <a:p>
                      <a:pPr algn="ctr"/>
                      <a:r>
                        <a:rPr lang="en-US" sz="1200" err="1"/>
                        <a:t>IncidentNet</a:t>
                      </a:r>
                      <a:r>
                        <a:rPr lang="en-US" sz="1200"/>
                        <a:t> (</a:t>
                      </a:r>
                      <a:r>
                        <a:rPr lang="en-US" sz="1200" err="1"/>
                        <a:t>TabNet</a:t>
                      </a:r>
                      <a:r>
                        <a:rPr lang="en-US" sz="1200"/>
                        <a:t>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98%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197 secs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6%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428430"/>
                  </a:ext>
                </a:extLst>
              </a:tr>
              <a:tr h="3031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Zhu </a:t>
                      </a:r>
                      <a:r>
                        <a:rPr lang="en-US" sz="1200" i="1" dirty="0"/>
                        <a:t>et al. </a:t>
                      </a:r>
                      <a:r>
                        <a:rPr lang="en-US" sz="1200" i="0" dirty="0"/>
                        <a:t>(CNN)</a:t>
                      </a:r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471 secs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048979"/>
                  </a:ext>
                </a:extLst>
              </a:tr>
            </a:tbl>
          </a:graphicData>
        </a:graphic>
      </p:graphicFrame>
      <p:graphicFrame>
        <p:nvGraphicFramePr>
          <p:cNvPr id="1233" name="Table 1232">
            <a:extLst>
              <a:ext uri="{FF2B5EF4-FFF2-40B4-BE49-F238E27FC236}">
                <a16:creationId xmlns:a16="http://schemas.microsoft.com/office/drawing/2014/main" id="{34371C78-C6A8-FBB1-4B8A-0310F06F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30528"/>
              </p:ext>
            </p:extLst>
          </p:nvPr>
        </p:nvGraphicFramePr>
        <p:xfrm>
          <a:off x="4570656" y="31151520"/>
          <a:ext cx="6280030" cy="116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49">
                  <a:extLst>
                    <a:ext uri="{9D8B030D-6E8A-4147-A177-3AD203B41FA5}">
                      <a16:colId xmlns:a16="http://schemas.microsoft.com/office/drawing/2014/main" val="1611244682"/>
                    </a:ext>
                  </a:extLst>
                </a:gridCol>
                <a:gridCol w="1052422">
                  <a:extLst>
                    <a:ext uri="{9D8B030D-6E8A-4147-A177-3AD203B41FA5}">
                      <a16:colId xmlns:a16="http://schemas.microsoft.com/office/drawing/2014/main" val="2288644602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1236653685"/>
                    </a:ext>
                  </a:extLst>
                </a:gridCol>
                <a:gridCol w="1000664">
                  <a:extLst>
                    <a:ext uri="{9D8B030D-6E8A-4147-A177-3AD203B41FA5}">
                      <a16:colId xmlns:a16="http://schemas.microsoft.com/office/drawing/2014/main" val="3263421929"/>
                    </a:ext>
                  </a:extLst>
                </a:gridCol>
                <a:gridCol w="1147314">
                  <a:extLst>
                    <a:ext uri="{9D8B030D-6E8A-4147-A177-3AD203B41FA5}">
                      <a16:colId xmlns:a16="http://schemas.microsoft.com/office/drawing/2014/main" val="1106286461"/>
                    </a:ext>
                  </a:extLst>
                </a:gridCol>
                <a:gridCol w="1190445">
                  <a:extLst>
                    <a:ext uri="{9D8B030D-6E8A-4147-A177-3AD203B41FA5}">
                      <a16:colId xmlns:a16="http://schemas.microsoft.com/office/drawing/2014/main" val="3837039415"/>
                    </a:ext>
                  </a:extLst>
                </a:gridCol>
              </a:tblGrid>
              <a:tr h="3139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F1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AUC-ROC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Specificity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325963"/>
                  </a:ext>
                </a:extLst>
              </a:tr>
              <a:tr h="24742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92%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93%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9996177"/>
                  </a:ext>
                </a:extLst>
              </a:tr>
              <a:tr h="20977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93%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97543"/>
                  </a:ext>
                </a:extLst>
              </a:tr>
              <a:tr h="3031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354914"/>
                  </a:ext>
                </a:extLst>
              </a:tr>
            </a:tbl>
          </a:graphicData>
        </a:graphic>
      </p:graphicFrame>
      <p:graphicFrame>
        <p:nvGraphicFramePr>
          <p:cNvPr id="1234" name="Table 1233">
            <a:extLst>
              <a:ext uri="{FF2B5EF4-FFF2-40B4-BE49-F238E27FC236}">
                <a16:creationId xmlns:a16="http://schemas.microsoft.com/office/drawing/2014/main" id="{63BFAE59-52EC-D072-0205-6453E53ED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49132"/>
              </p:ext>
            </p:extLst>
          </p:nvPr>
        </p:nvGraphicFramePr>
        <p:xfrm>
          <a:off x="7692222" y="24479217"/>
          <a:ext cx="688078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607">
                  <a:extLst>
                    <a:ext uri="{9D8B030D-6E8A-4147-A177-3AD203B41FA5}">
                      <a16:colId xmlns:a16="http://schemas.microsoft.com/office/drawing/2014/main" val="1210537157"/>
                    </a:ext>
                  </a:extLst>
                </a:gridCol>
                <a:gridCol w="855072">
                  <a:extLst>
                    <a:ext uri="{9D8B030D-6E8A-4147-A177-3AD203B41FA5}">
                      <a16:colId xmlns:a16="http://schemas.microsoft.com/office/drawing/2014/main" val="324367890"/>
                    </a:ext>
                  </a:extLst>
                </a:gridCol>
                <a:gridCol w="1549637">
                  <a:extLst>
                    <a:ext uri="{9D8B030D-6E8A-4147-A177-3AD203B41FA5}">
                      <a16:colId xmlns:a16="http://schemas.microsoft.com/office/drawing/2014/main" val="1054575162"/>
                    </a:ext>
                  </a:extLst>
                </a:gridCol>
                <a:gridCol w="1562880">
                  <a:extLst>
                    <a:ext uri="{9D8B030D-6E8A-4147-A177-3AD203B41FA5}">
                      <a16:colId xmlns:a16="http://schemas.microsoft.com/office/drawing/2014/main" val="4089422035"/>
                    </a:ext>
                  </a:extLst>
                </a:gridCol>
                <a:gridCol w="1572588">
                  <a:extLst>
                    <a:ext uri="{9D8B030D-6E8A-4147-A177-3AD203B41FA5}">
                      <a16:colId xmlns:a16="http://schemas.microsoft.com/office/drawing/2014/main" val="656160409"/>
                    </a:ext>
                  </a:extLst>
                </a:gridCol>
              </a:tblGrid>
              <a:tr h="3622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Algorithm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Severity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Localization - Top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Localization - Top 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Localization - Top 3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730161"/>
                  </a:ext>
                </a:extLst>
              </a:tr>
              <a:tr h="29422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IncidentNet (XGBoost)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6365950"/>
                  </a:ext>
                </a:extLst>
              </a:tr>
              <a:tr h="28467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</a:rPr>
                        <a:t>IncidentNet 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 (TabNet)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746160"/>
                  </a:ext>
                </a:extLst>
              </a:tr>
            </a:tbl>
          </a:graphicData>
        </a:graphic>
      </p:graphicFrame>
      <p:grpSp>
        <p:nvGrpSpPr>
          <p:cNvPr id="1235" name="Group 1234">
            <a:extLst>
              <a:ext uri="{FF2B5EF4-FFF2-40B4-BE49-F238E27FC236}">
                <a16:creationId xmlns:a16="http://schemas.microsoft.com/office/drawing/2014/main" id="{F8DA7498-54CD-1193-BA51-391A5E755BD2}"/>
              </a:ext>
            </a:extLst>
          </p:cNvPr>
          <p:cNvGrpSpPr/>
          <p:nvPr/>
        </p:nvGrpSpPr>
        <p:grpSpPr>
          <a:xfrm>
            <a:off x="7259962" y="26754019"/>
            <a:ext cx="2437808" cy="2409676"/>
            <a:chOff x="384795" y="2179425"/>
            <a:chExt cx="3378495" cy="3638689"/>
          </a:xfrm>
        </p:grpSpPr>
        <p:pic>
          <p:nvPicPr>
            <p:cNvPr id="1236" name="Picture 1235" descr="A map of a city&#10;&#10;Description automatically generated">
              <a:extLst>
                <a:ext uri="{FF2B5EF4-FFF2-40B4-BE49-F238E27FC236}">
                  <a16:creationId xmlns:a16="http://schemas.microsoft.com/office/drawing/2014/main" id="{E8ACDF09-6AE7-D0B2-64D2-816117DF5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84795" y="2179425"/>
              <a:ext cx="1488529" cy="853202"/>
            </a:xfrm>
            <a:prstGeom prst="rect">
              <a:avLst/>
            </a:prstGeom>
          </p:spPr>
        </p:pic>
        <p:pic>
          <p:nvPicPr>
            <p:cNvPr id="1237" name="Picture 1236" descr="A map of a city&#10;&#10;Description automatically generated">
              <a:extLst>
                <a:ext uri="{FF2B5EF4-FFF2-40B4-BE49-F238E27FC236}">
                  <a16:creationId xmlns:a16="http://schemas.microsoft.com/office/drawing/2014/main" id="{FB667AD6-A81E-4956-62F7-2FEFC86F1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384795" y="3341465"/>
              <a:ext cx="1488529" cy="854877"/>
            </a:xfrm>
            <a:prstGeom prst="rect">
              <a:avLst/>
            </a:prstGeom>
          </p:spPr>
        </p:pic>
        <p:pic>
          <p:nvPicPr>
            <p:cNvPr id="1238" name="Picture 1237" descr="A map of a city&#10;&#10;Description automatically generated">
              <a:extLst>
                <a:ext uri="{FF2B5EF4-FFF2-40B4-BE49-F238E27FC236}">
                  <a16:creationId xmlns:a16="http://schemas.microsoft.com/office/drawing/2014/main" id="{779E92AE-33DF-64B9-8F1B-9F426C43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84795" y="4583728"/>
              <a:ext cx="1488529" cy="866235"/>
            </a:xfrm>
            <a:prstGeom prst="rect">
              <a:avLst/>
            </a:prstGeom>
          </p:spPr>
        </p:pic>
        <p:pic>
          <p:nvPicPr>
            <p:cNvPr id="1239" name="Picture 1238" descr="A map of a city&#10;&#10;Description automatically generated">
              <a:extLst>
                <a:ext uri="{FF2B5EF4-FFF2-40B4-BE49-F238E27FC236}">
                  <a16:creationId xmlns:a16="http://schemas.microsoft.com/office/drawing/2014/main" id="{4BD1DBF8-6874-742C-310C-A00E3ACDA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274762" y="2186831"/>
              <a:ext cx="1488528" cy="846890"/>
            </a:xfrm>
            <a:prstGeom prst="rect">
              <a:avLst/>
            </a:prstGeom>
          </p:spPr>
        </p:pic>
        <p:pic>
          <p:nvPicPr>
            <p:cNvPr id="1240" name="Picture 1239" descr="A map of a city&#10;&#10;Description automatically generated">
              <a:extLst>
                <a:ext uri="{FF2B5EF4-FFF2-40B4-BE49-F238E27FC236}">
                  <a16:creationId xmlns:a16="http://schemas.microsoft.com/office/drawing/2014/main" id="{7A36724F-275E-32BA-C2F3-184D3E590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2274762" y="3347252"/>
              <a:ext cx="1488528" cy="858327"/>
            </a:xfrm>
            <a:prstGeom prst="rect">
              <a:avLst/>
            </a:prstGeom>
          </p:spPr>
        </p:pic>
        <p:pic>
          <p:nvPicPr>
            <p:cNvPr id="1241" name="Picture 1240" descr="A map of a city&#10;&#10;Description automatically generated">
              <a:extLst>
                <a:ext uri="{FF2B5EF4-FFF2-40B4-BE49-F238E27FC236}">
                  <a16:creationId xmlns:a16="http://schemas.microsoft.com/office/drawing/2014/main" id="{640875E2-06FD-B228-4726-CD7E74399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2274762" y="4576470"/>
              <a:ext cx="1488528" cy="869841"/>
            </a:xfrm>
            <a:prstGeom prst="rect">
              <a:avLst/>
            </a:prstGeom>
          </p:spPr>
        </p:pic>
        <p:sp>
          <p:nvSpPr>
            <p:cNvPr id="1242" name="TextBox 1241">
              <a:extLst>
                <a:ext uri="{FF2B5EF4-FFF2-40B4-BE49-F238E27FC236}">
                  <a16:creationId xmlns:a16="http://schemas.microsoft.com/office/drawing/2014/main" id="{F95CA963-6989-D21F-AF57-D3D3B6D823FF}"/>
                </a:ext>
              </a:extLst>
            </p:cNvPr>
            <p:cNvSpPr txBox="1"/>
            <p:nvPr/>
          </p:nvSpPr>
          <p:spPr>
            <a:xfrm>
              <a:off x="589685" y="3020853"/>
              <a:ext cx="1191286" cy="3718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>
                  <a:cs typeface="Calibri"/>
                </a:rPr>
                <a:t>8 junctions</a:t>
              </a:r>
              <a:endParaRPr lang="en-US" sz="1000">
                <a:ea typeface="Calibri"/>
                <a:cs typeface="Calibri"/>
              </a:endParaRPr>
            </a:p>
          </p:txBody>
        </p:sp>
        <p:sp>
          <p:nvSpPr>
            <p:cNvPr id="1243" name="TextBox 1242">
              <a:extLst>
                <a:ext uri="{FF2B5EF4-FFF2-40B4-BE49-F238E27FC236}">
                  <a16:creationId xmlns:a16="http://schemas.microsoft.com/office/drawing/2014/main" id="{C3E8CC14-9ABE-0C64-881F-123D46E1EF4D}"/>
                </a:ext>
              </a:extLst>
            </p:cNvPr>
            <p:cNvSpPr txBox="1"/>
            <p:nvPr/>
          </p:nvSpPr>
          <p:spPr>
            <a:xfrm>
              <a:off x="533416" y="4224599"/>
              <a:ext cx="1191286" cy="3718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>
                  <a:cs typeface="Calibri"/>
                </a:rPr>
                <a:t>7 junctions</a:t>
              </a:r>
              <a:endParaRPr lang="en-US" sz="1000">
                <a:ea typeface="Calibri"/>
                <a:cs typeface="Calibri"/>
              </a:endParaRPr>
            </a:p>
          </p:txBody>
        </p:sp>
        <p:sp>
          <p:nvSpPr>
            <p:cNvPr id="1244" name="TextBox 1243">
              <a:extLst>
                <a:ext uri="{FF2B5EF4-FFF2-40B4-BE49-F238E27FC236}">
                  <a16:creationId xmlns:a16="http://schemas.microsoft.com/office/drawing/2014/main" id="{8B12A49C-35F7-3412-FFD9-6A209D9882B0}"/>
                </a:ext>
              </a:extLst>
            </p:cNvPr>
            <p:cNvSpPr txBox="1"/>
            <p:nvPr/>
          </p:nvSpPr>
          <p:spPr>
            <a:xfrm>
              <a:off x="533416" y="5446312"/>
              <a:ext cx="1191286" cy="3718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>
                  <a:cs typeface="Calibri"/>
                </a:rPr>
                <a:t>6 junctions</a:t>
              </a:r>
              <a:endParaRPr lang="en-US" sz="1000">
                <a:ea typeface="Calibri"/>
                <a:cs typeface="Calibri"/>
              </a:endParaRPr>
            </a:p>
          </p:txBody>
        </p:sp>
        <p:sp>
          <p:nvSpPr>
            <p:cNvPr id="1245" name="TextBox 1244">
              <a:extLst>
                <a:ext uri="{FF2B5EF4-FFF2-40B4-BE49-F238E27FC236}">
                  <a16:creationId xmlns:a16="http://schemas.microsoft.com/office/drawing/2014/main" id="{242E3D5E-B75F-F8BB-D980-E98AD6E50F68}"/>
                </a:ext>
              </a:extLst>
            </p:cNvPr>
            <p:cNvSpPr txBox="1"/>
            <p:nvPr/>
          </p:nvSpPr>
          <p:spPr>
            <a:xfrm>
              <a:off x="2423383" y="3020157"/>
              <a:ext cx="1191286" cy="3718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>
                  <a:cs typeface="Calibri"/>
                </a:rPr>
                <a:t>5 junctions</a:t>
              </a:r>
              <a:endParaRPr lang="en-US" sz="1000">
                <a:ea typeface="Calibri"/>
                <a:cs typeface="Calibri"/>
              </a:endParaRPr>
            </a:p>
          </p:txBody>
        </p:sp>
        <p:sp>
          <p:nvSpPr>
            <p:cNvPr id="1246" name="TextBox 1245">
              <a:extLst>
                <a:ext uri="{FF2B5EF4-FFF2-40B4-BE49-F238E27FC236}">
                  <a16:creationId xmlns:a16="http://schemas.microsoft.com/office/drawing/2014/main" id="{99974983-3EF0-623F-29F7-65ECD7ABBA50}"/>
                </a:ext>
              </a:extLst>
            </p:cNvPr>
            <p:cNvSpPr txBox="1"/>
            <p:nvPr/>
          </p:nvSpPr>
          <p:spPr>
            <a:xfrm>
              <a:off x="2423383" y="4224598"/>
              <a:ext cx="1191286" cy="3718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>
                  <a:cs typeface="Calibri"/>
                </a:rPr>
                <a:t>4 junctions</a:t>
              </a:r>
              <a:endParaRPr lang="en-US" sz="1000">
                <a:ea typeface="Calibri"/>
                <a:cs typeface="Calibri"/>
              </a:endParaRPr>
            </a:p>
          </p:txBody>
        </p:sp>
        <p:sp>
          <p:nvSpPr>
            <p:cNvPr id="1247" name="TextBox 1246">
              <a:extLst>
                <a:ext uri="{FF2B5EF4-FFF2-40B4-BE49-F238E27FC236}">
                  <a16:creationId xmlns:a16="http://schemas.microsoft.com/office/drawing/2014/main" id="{6ED23C96-B5A4-C7FC-8088-2FB02001F1B1}"/>
                </a:ext>
              </a:extLst>
            </p:cNvPr>
            <p:cNvSpPr txBox="1"/>
            <p:nvPr/>
          </p:nvSpPr>
          <p:spPr>
            <a:xfrm>
              <a:off x="2423383" y="5446311"/>
              <a:ext cx="1191286" cy="3718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>
                  <a:cs typeface="Calibri"/>
                </a:rPr>
                <a:t>3 junctions</a:t>
              </a:r>
              <a:endParaRPr lang="en-US" sz="1000">
                <a:ea typeface="Calibri"/>
                <a:cs typeface="Calibri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48" name="Ink 1247">
                  <a:extLst>
                    <a:ext uri="{FF2B5EF4-FFF2-40B4-BE49-F238E27FC236}">
                      <a16:creationId xmlns:a16="http://schemas.microsoft.com/office/drawing/2014/main" id="{32F6D7A6-FFBE-51BA-AC68-AA529973FCC0}"/>
                    </a:ext>
                  </a:extLst>
                </p14:cNvPr>
                <p14:cNvContentPartPr/>
                <p14:nvPr/>
              </p14:nvContentPartPr>
              <p14:xfrm>
                <a:off x="424517" y="2229274"/>
                <a:ext cx="8327" cy="8327"/>
              </p14:xfrm>
            </p:contentPart>
          </mc:Choice>
          <mc:Fallback xmlns="">
            <p:pic>
              <p:nvPicPr>
                <p:cNvPr id="1248" name="Ink 1247">
                  <a:extLst>
                    <a:ext uri="{FF2B5EF4-FFF2-40B4-BE49-F238E27FC236}">
                      <a16:creationId xmlns:a16="http://schemas.microsoft.com/office/drawing/2014/main" id="{32F6D7A6-FFBE-51BA-AC68-AA529973FCC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67" y="1396574"/>
                  <a:ext cx="836864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49" name="Ink 1248">
                  <a:extLst>
                    <a:ext uri="{FF2B5EF4-FFF2-40B4-BE49-F238E27FC236}">
                      <a16:creationId xmlns:a16="http://schemas.microsoft.com/office/drawing/2014/main" id="{CE2A7D27-44C5-BF6C-9AF9-C42C57DDAAFD}"/>
                    </a:ext>
                  </a:extLst>
                </p14:cNvPr>
                <p14:cNvContentPartPr/>
                <p14:nvPr/>
              </p14:nvContentPartPr>
              <p14:xfrm>
                <a:off x="1038047" y="2228326"/>
                <a:ext cx="8327" cy="8327"/>
              </p14:xfrm>
            </p:contentPart>
          </mc:Choice>
          <mc:Fallback xmlns="">
            <p:pic>
              <p:nvPicPr>
                <p:cNvPr id="1249" name="Ink 1248">
                  <a:extLst>
                    <a:ext uri="{FF2B5EF4-FFF2-40B4-BE49-F238E27FC236}">
                      <a16:creationId xmlns:a16="http://schemas.microsoft.com/office/drawing/2014/main" id="{CE2A7D27-44C5-BF6C-9AF9-C42C57DDAA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5347" y="1395626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50" name="Ink 1249">
                  <a:extLst>
                    <a:ext uri="{FF2B5EF4-FFF2-40B4-BE49-F238E27FC236}">
                      <a16:creationId xmlns:a16="http://schemas.microsoft.com/office/drawing/2014/main" id="{D6B3AC77-2E8C-59EC-CD63-2FE19D566FFA}"/>
                    </a:ext>
                  </a:extLst>
                </p14:cNvPr>
                <p14:cNvContentPartPr/>
                <p14:nvPr/>
              </p14:nvContentPartPr>
              <p14:xfrm>
                <a:off x="1820643" y="2227062"/>
                <a:ext cx="8327" cy="8327"/>
              </p14:xfrm>
            </p:contentPart>
          </mc:Choice>
          <mc:Fallback xmlns="">
            <p:pic>
              <p:nvPicPr>
                <p:cNvPr id="1250" name="Ink 1249">
                  <a:extLst>
                    <a:ext uri="{FF2B5EF4-FFF2-40B4-BE49-F238E27FC236}">
                      <a16:creationId xmlns:a16="http://schemas.microsoft.com/office/drawing/2014/main" id="{D6B3AC77-2E8C-59EC-CD63-2FE19D566F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7943" y="1394362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51" name="Ink 1250">
                  <a:extLst>
                    <a:ext uri="{FF2B5EF4-FFF2-40B4-BE49-F238E27FC236}">
                      <a16:creationId xmlns:a16="http://schemas.microsoft.com/office/drawing/2014/main" id="{C1F16675-08CE-CFB5-3CB6-1C1A3BB4094B}"/>
                    </a:ext>
                  </a:extLst>
                </p14:cNvPr>
                <p14:cNvContentPartPr/>
                <p14:nvPr/>
              </p14:nvContentPartPr>
              <p14:xfrm>
                <a:off x="1815926" y="2616222"/>
                <a:ext cx="8327" cy="8327"/>
              </p14:xfrm>
            </p:contentPart>
          </mc:Choice>
          <mc:Fallback xmlns="">
            <p:pic>
              <p:nvPicPr>
                <p:cNvPr id="1251" name="Ink 1250">
                  <a:extLst>
                    <a:ext uri="{FF2B5EF4-FFF2-40B4-BE49-F238E27FC236}">
                      <a16:creationId xmlns:a16="http://schemas.microsoft.com/office/drawing/2014/main" id="{C1F16675-08CE-CFB5-3CB6-1C1A3BB409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3226" y="1783522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52" name="Ink 1251">
                  <a:extLst>
                    <a:ext uri="{FF2B5EF4-FFF2-40B4-BE49-F238E27FC236}">
                      <a16:creationId xmlns:a16="http://schemas.microsoft.com/office/drawing/2014/main" id="{C6FC6800-FD8B-1BC7-AC0C-8593376DFDCA}"/>
                    </a:ext>
                  </a:extLst>
                </p14:cNvPr>
                <p14:cNvContentPartPr/>
                <p14:nvPr/>
              </p14:nvContentPartPr>
              <p14:xfrm>
                <a:off x="1044321" y="2614067"/>
                <a:ext cx="8327" cy="8327"/>
              </p14:xfrm>
            </p:contentPart>
          </mc:Choice>
          <mc:Fallback xmlns="">
            <p:pic>
              <p:nvPicPr>
                <p:cNvPr id="1252" name="Ink 1251">
                  <a:extLst>
                    <a:ext uri="{FF2B5EF4-FFF2-40B4-BE49-F238E27FC236}">
                      <a16:creationId xmlns:a16="http://schemas.microsoft.com/office/drawing/2014/main" id="{C6FC6800-FD8B-1BC7-AC0C-8593376DFDC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1621" y="1781367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53" name="Ink 1252">
                  <a:extLst>
                    <a:ext uri="{FF2B5EF4-FFF2-40B4-BE49-F238E27FC236}">
                      <a16:creationId xmlns:a16="http://schemas.microsoft.com/office/drawing/2014/main" id="{5F553651-FCFF-66FE-FB6C-BEA3E1356A5D}"/>
                    </a:ext>
                  </a:extLst>
                </p14:cNvPr>
                <p14:cNvContentPartPr/>
                <p14:nvPr/>
              </p14:nvContentPartPr>
              <p14:xfrm>
                <a:off x="429592" y="3006420"/>
                <a:ext cx="8327" cy="8327"/>
              </p14:xfrm>
            </p:contentPart>
          </mc:Choice>
          <mc:Fallback xmlns="">
            <p:pic>
              <p:nvPicPr>
                <p:cNvPr id="1253" name="Ink 1252">
                  <a:extLst>
                    <a:ext uri="{FF2B5EF4-FFF2-40B4-BE49-F238E27FC236}">
                      <a16:creationId xmlns:a16="http://schemas.microsoft.com/office/drawing/2014/main" id="{5F553651-FCFF-66FE-FB6C-BEA3E1356A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-403108" y="2173720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54" name="Ink 1253">
                  <a:extLst>
                    <a:ext uri="{FF2B5EF4-FFF2-40B4-BE49-F238E27FC236}">
                      <a16:creationId xmlns:a16="http://schemas.microsoft.com/office/drawing/2014/main" id="{BAB038FD-782F-59B2-5AAB-06BEC41DB0FA}"/>
                    </a:ext>
                  </a:extLst>
                </p14:cNvPr>
                <p14:cNvContentPartPr/>
                <p14:nvPr/>
              </p14:nvContentPartPr>
              <p14:xfrm>
                <a:off x="1037494" y="2999597"/>
                <a:ext cx="8327" cy="8327"/>
              </p14:xfrm>
            </p:contentPart>
          </mc:Choice>
          <mc:Fallback xmlns="">
            <p:pic>
              <p:nvPicPr>
                <p:cNvPr id="1254" name="Ink 1253">
                  <a:extLst>
                    <a:ext uri="{FF2B5EF4-FFF2-40B4-BE49-F238E27FC236}">
                      <a16:creationId xmlns:a16="http://schemas.microsoft.com/office/drawing/2014/main" id="{BAB038FD-782F-59B2-5AAB-06BEC41DB0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4794" y="2166897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55" name="Ink 1254">
                  <a:extLst>
                    <a:ext uri="{FF2B5EF4-FFF2-40B4-BE49-F238E27FC236}">
                      <a16:creationId xmlns:a16="http://schemas.microsoft.com/office/drawing/2014/main" id="{3F9ED323-8D40-8436-EC29-FB9A29FA1D18}"/>
                    </a:ext>
                  </a:extLst>
                </p14:cNvPr>
                <p14:cNvContentPartPr/>
                <p14:nvPr/>
              </p14:nvContentPartPr>
              <p14:xfrm>
                <a:off x="1816897" y="3011829"/>
                <a:ext cx="8327" cy="8327"/>
              </p14:xfrm>
            </p:contentPart>
          </mc:Choice>
          <mc:Fallback xmlns="">
            <p:pic>
              <p:nvPicPr>
                <p:cNvPr id="1255" name="Ink 1254">
                  <a:extLst>
                    <a:ext uri="{FF2B5EF4-FFF2-40B4-BE49-F238E27FC236}">
                      <a16:creationId xmlns:a16="http://schemas.microsoft.com/office/drawing/2014/main" id="{3F9ED323-8D40-8436-EC29-FB9A29FA1D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4197" y="2179129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56" name="Ink 1255">
                  <a:extLst>
                    <a:ext uri="{FF2B5EF4-FFF2-40B4-BE49-F238E27FC236}">
                      <a16:creationId xmlns:a16="http://schemas.microsoft.com/office/drawing/2014/main" id="{6088F9E7-6F6D-27C4-726F-DAE3D78A7B4F}"/>
                    </a:ext>
                  </a:extLst>
                </p14:cNvPr>
                <p14:cNvContentPartPr/>
                <p14:nvPr/>
              </p14:nvContentPartPr>
              <p14:xfrm>
                <a:off x="2320315" y="2228726"/>
                <a:ext cx="8327" cy="8327"/>
              </p14:xfrm>
            </p:contentPart>
          </mc:Choice>
          <mc:Fallback xmlns="">
            <p:pic>
              <p:nvPicPr>
                <p:cNvPr id="1256" name="Ink 1255">
                  <a:extLst>
                    <a:ext uri="{FF2B5EF4-FFF2-40B4-BE49-F238E27FC236}">
                      <a16:creationId xmlns:a16="http://schemas.microsoft.com/office/drawing/2014/main" id="{6088F9E7-6F6D-27C4-726F-DAE3D78A7B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7615" y="1396026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57" name="Ink 1256">
                  <a:extLst>
                    <a:ext uri="{FF2B5EF4-FFF2-40B4-BE49-F238E27FC236}">
                      <a16:creationId xmlns:a16="http://schemas.microsoft.com/office/drawing/2014/main" id="{34CDC583-5601-40FF-82ED-32409E4FF9F5}"/>
                    </a:ext>
                  </a:extLst>
                </p14:cNvPr>
                <p14:cNvContentPartPr/>
                <p14:nvPr/>
              </p14:nvContentPartPr>
              <p14:xfrm>
                <a:off x="2939566" y="2613779"/>
                <a:ext cx="8327" cy="8327"/>
              </p14:xfrm>
            </p:contentPart>
          </mc:Choice>
          <mc:Fallback xmlns="">
            <p:pic>
              <p:nvPicPr>
                <p:cNvPr id="1257" name="Ink 1256">
                  <a:extLst>
                    <a:ext uri="{FF2B5EF4-FFF2-40B4-BE49-F238E27FC236}">
                      <a16:creationId xmlns:a16="http://schemas.microsoft.com/office/drawing/2014/main" id="{34CDC583-5601-40FF-82ED-32409E4FF9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06866" y="1781079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58" name="Ink 1257">
                  <a:extLst>
                    <a:ext uri="{FF2B5EF4-FFF2-40B4-BE49-F238E27FC236}">
                      <a16:creationId xmlns:a16="http://schemas.microsoft.com/office/drawing/2014/main" id="{0A7BBA5F-9DE3-920D-3E55-A2301EB7C17C}"/>
                    </a:ext>
                  </a:extLst>
                </p14:cNvPr>
                <p14:cNvContentPartPr/>
                <p14:nvPr/>
              </p14:nvContentPartPr>
              <p14:xfrm>
                <a:off x="2328094" y="3016388"/>
                <a:ext cx="8327" cy="8327"/>
              </p14:xfrm>
            </p:contentPart>
          </mc:Choice>
          <mc:Fallback xmlns="">
            <p:pic>
              <p:nvPicPr>
                <p:cNvPr id="1258" name="Ink 1257">
                  <a:extLst>
                    <a:ext uri="{FF2B5EF4-FFF2-40B4-BE49-F238E27FC236}">
                      <a16:creationId xmlns:a16="http://schemas.microsoft.com/office/drawing/2014/main" id="{0A7BBA5F-9DE3-920D-3E55-A2301EB7C1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95394" y="2183688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59" name="Ink 1258">
                  <a:extLst>
                    <a:ext uri="{FF2B5EF4-FFF2-40B4-BE49-F238E27FC236}">
                      <a16:creationId xmlns:a16="http://schemas.microsoft.com/office/drawing/2014/main" id="{4448C45D-25D0-CFBD-7751-06F520661085}"/>
                    </a:ext>
                  </a:extLst>
                </p14:cNvPr>
                <p14:cNvContentPartPr/>
                <p14:nvPr/>
              </p14:nvContentPartPr>
              <p14:xfrm>
                <a:off x="3725159" y="3014372"/>
                <a:ext cx="8327" cy="8327"/>
              </p14:xfrm>
            </p:contentPart>
          </mc:Choice>
          <mc:Fallback xmlns="">
            <p:pic>
              <p:nvPicPr>
                <p:cNvPr id="1259" name="Ink 1258">
                  <a:extLst>
                    <a:ext uri="{FF2B5EF4-FFF2-40B4-BE49-F238E27FC236}">
                      <a16:creationId xmlns:a16="http://schemas.microsoft.com/office/drawing/2014/main" id="{4448C45D-25D0-CFBD-7751-06F5206610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92459" y="2181672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60" name="Ink 1259">
                  <a:extLst>
                    <a:ext uri="{FF2B5EF4-FFF2-40B4-BE49-F238E27FC236}">
                      <a16:creationId xmlns:a16="http://schemas.microsoft.com/office/drawing/2014/main" id="{0C606586-93CC-D3E3-AE47-AF0BE06ABB49}"/>
                    </a:ext>
                  </a:extLst>
                </p14:cNvPr>
                <p14:cNvContentPartPr/>
                <p14:nvPr/>
              </p14:nvContentPartPr>
              <p14:xfrm>
                <a:off x="3722674" y="2230092"/>
                <a:ext cx="8327" cy="8327"/>
              </p14:xfrm>
            </p:contentPart>
          </mc:Choice>
          <mc:Fallback xmlns="">
            <p:pic>
              <p:nvPicPr>
                <p:cNvPr id="1260" name="Ink 1259">
                  <a:extLst>
                    <a:ext uri="{FF2B5EF4-FFF2-40B4-BE49-F238E27FC236}">
                      <a16:creationId xmlns:a16="http://schemas.microsoft.com/office/drawing/2014/main" id="{0C606586-93CC-D3E3-AE47-AF0BE06ABB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89974" y="1397392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61" name="Ink 1260">
                  <a:extLst>
                    <a:ext uri="{FF2B5EF4-FFF2-40B4-BE49-F238E27FC236}">
                      <a16:creationId xmlns:a16="http://schemas.microsoft.com/office/drawing/2014/main" id="{93B00A0E-9493-9632-3393-A876E6906894}"/>
                    </a:ext>
                  </a:extLst>
                </p14:cNvPr>
                <p14:cNvContentPartPr/>
                <p14:nvPr/>
              </p14:nvContentPartPr>
              <p14:xfrm>
                <a:off x="416775" y="3383275"/>
                <a:ext cx="8327" cy="8327"/>
              </p14:xfrm>
            </p:contentPart>
          </mc:Choice>
          <mc:Fallback xmlns="">
            <p:pic>
              <p:nvPicPr>
                <p:cNvPr id="1261" name="Ink 1260">
                  <a:extLst>
                    <a:ext uri="{FF2B5EF4-FFF2-40B4-BE49-F238E27FC236}">
                      <a16:creationId xmlns:a16="http://schemas.microsoft.com/office/drawing/2014/main" id="{93B00A0E-9493-9632-3393-A876E69068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-415925" y="2550575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62" name="Ink 1261">
                  <a:extLst>
                    <a:ext uri="{FF2B5EF4-FFF2-40B4-BE49-F238E27FC236}">
                      <a16:creationId xmlns:a16="http://schemas.microsoft.com/office/drawing/2014/main" id="{523AE50C-4ACE-2C90-560E-7EAA347CFB4C}"/>
                    </a:ext>
                  </a:extLst>
                </p14:cNvPr>
                <p14:cNvContentPartPr/>
                <p14:nvPr/>
              </p14:nvContentPartPr>
              <p14:xfrm>
                <a:off x="1039636" y="3372498"/>
                <a:ext cx="8327" cy="8327"/>
              </p14:xfrm>
            </p:contentPart>
          </mc:Choice>
          <mc:Fallback xmlns="">
            <p:pic>
              <p:nvPicPr>
                <p:cNvPr id="1262" name="Ink 1261">
                  <a:extLst>
                    <a:ext uri="{FF2B5EF4-FFF2-40B4-BE49-F238E27FC236}">
                      <a16:creationId xmlns:a16="http://schemas.microsoft.com/office/drawing/2014/main" id="{523AE50C-4ACE-2C90-560E-7EAA347CFB4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6936" y="2539798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63" name="Ink 1262">
                  <a:extLst>
                    <a:ext uri="{FF2B5EF4-FFF2-40B4-BE49-F238E27FC236}">
                      <a16:creationId xmlns:a16="http://schemas.microsoft.com/office/drawing/2014/main" id="{742E4AEF-3CA9-9ADC-9810-364156B32E8D}"/>
                    </a:ext>
                  </a:extLst>
                </p14:cNvPr>
                <p14:cNvContentPartPr/>
                <p14:nvPr/>
              </p14:nvContentPartPr>
              <p14:xfrm>
                <a:off x="1832373" y="3373591"/>
                <a:ext cx="8327" cy="8327"/>
              </p14:xfrm>
            </p:contentPart>
          </mc:Choice>
          <mc:Fallback xmlns="">
            <p:pic>
              <p:nvPicPr>
                <p:cNvPr id="1263" name="Ink 1262">
                  <a:extLst>
                    <a:ext uri="{FF2B5EF4-FFF2-40B4-BE49-F238E27FC236}">
                      <a16:creationId xmlns:a16="http://schemas.microsoft.com/office/drawing/2014/main" id="{742E4AEF-3CA9-9ADC-9810-364156B32E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9673" y="2540891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64" name="Ink 1263">
                  <a:extLst>
                    <a:ext uri="{FF2B5EF4-FFF2-40B4-BE49-F238E27FC236}">
                      <a16:creationId xmlns:a16="http://schemas.microsoft.com/office/drawing/2014/main" id="{E05D0CEF-4526-2077-6B59-86EC35D5B8DD}"/>
                    </a:ext>
                  </a:extLst>
                </p14:cNvPr>
                <p14:cNvContentPartPr/>
                <p14:nvPr/>
              </p14:nvContentPartPr>
              <p14:xfrm>
                <a:off x="1048127" y="3769369"/>
                <a:ext cx="8327" cy="8327"/>
              </p14:xfrm>
            </p:contentPart>
          </mc:Choice>
          <mc:Fallback xmlns="">
            <p:pic>
              <p:nvPicPr>
                <p:cNvPr id="1264" name="Ink 1263">
                  <a:extLst>
                    <a:ext uri="{FF2B5EF4-FFF2-40B4-BE49-F238E27FC236}">
                      <a16:creationId xmlns:a16="http://schemas.microsoft.com/office/drawing/2014/main" id="{E05D0CEF-4526-2077-6B59-86EC35D5B8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5427" y="2936669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65" name="Ink 1264">
                  <a:extLst>
                    <a:ext uri="{FF2B5EF4-FFF2-40B4-BE49-F238E27FC236}">
                      <a16:creationId xmlns:a16="http://schemas.microsoft.com/office/drawing/2014/main" id="{7325BD6A-CB9B-8879-CBB1-03AB03A92B25}"/>
                    </a:ext>
                  </a:extLst>
                </p14:cNvPr>
                <p14:cNvContentPartPr/>
                <p14:nvPr/>
              </p14:nvContentPartPr>
              <p14:xfrm>
                <a:off x="1832029" y="3769211"/>
                <a:ext cx="8327" cy="8327"/>
              </p14:xfrm>
            </p:contentPart>
          </mc:Choice>
          <mc:Fallback xmlns="">
            <p:pic>
              <p:nvPicPr>
                <p:cNvPr id="1265" name="Ink 1264">
                  <a:extLst>
                    <a:ext uri="{FF2B5EF4-FFF2-40B4-BE49-F238E27FC236}">
                      <a16:creationId xmlns:a16="http://schemas.microsoft.com/office/drawing/2014/main" id="{7325BD6A-CB9B-8879-CBB1-03AB03A92B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9329" y="2936511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66" name="Ink 1265">
                  <a:extLst>
                    <a:ext uri="{FF2B5EF4-FFF2-40B4-BE49-F238E27FC236}">
                      <a16:creationId xmlns:a16="http://schemas.microsoft.com/office/drawing/2014/main" id="{26F1117B-8695-9EF7-0BBF-973B4D2A04DE}"/>
                    </a:ext>
                  </a:extLst>
                </p14:cNvPr>
                <p14:cNvContentPartPr/>
                <p14:nvPr/>
              </p14:nvContentPartPr>
              <p14:xfrm>
                <a:off x="428551" y="4165988"/>
                <a:ext cx="8327" cy="8327"/>
              </p14:xfrm>
            </p:contentPart>
          </mc:Choice>
          <mc:Fallback xmlns="">
            <p:pic>
              <p:nvPicPr>
                <p:cNvPr id="1266" name="Ink 1265">
                  <a:extLst>
                    <a:ext uri="{FF2B5EF4-FFF2-40B4-BE49-F238E27FC236}">
                      <a16:creationId xmlns:a16="http://schemas.microsoft.com/office/drawing/2014/main" id="{26F1117B-8695-9EF7-0BBF-973B4D2A04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-404149" y="3333288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67" name="Ink 1266">
                  <a:extLst>
                    <a:ext uri="{FF2B5EF4-FFF2-40B4-BE49-F238E27FC236}">
                      <a16:creationId xmlns:a16="http://schemas.microsoft.com/office/drawing/2014/main" id="{D53FF3D0-D26D-73F3-1BDF-92A285F143B1}"/>
                    </a:ext>
                  </a:extLst>
                </p14:cNvPr>
                <p14:cNvContentPartPr/>
                <p14:nvPr/>
              </p14:nvContentPartPr>
              <p14:xfrm>
                <a:off x="1834106" y="4162000"/>
                <a:ext cx="8327" cy="8327"/>
              </p14:xfrm>
            </p:contentPart>
          </mc:Choice>
          <mc:Fallback xmlns="">
            <p:pic>
              <p:nvPicPr>
                <p:cNvPr id="1267" name="Ink 1266">
                  <a:extLst>
                    <a:ext uri="{FF2B5EF4-FFF2-40B4-BE49-F238E27FC236}">
                      <a16:creationId xmlns:a16="http://schemas.microsoft.com/office/drawing/2014/main" id="{D53FF3D0-D26D-73F3-1BDF-92A285F143B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1406" y="3745650"/>
                  <a:ext cx="1665400" cy="836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68" name="Ink 1267">
                  <a:extLst>
                    <a:ext uri="{FF2B5EF4-FFF2-40B4-BE49-F238E27FC236}">
                      <a16:creationId xmlns:a16="http://schemas.microsoft.com/office/drawing/2014/main" id="{1E77AACD-07F1-3B6F-B2BE-444F19847015}"/>
                    </a:ext>
                  </a:extLst>
                </p14:cNvPr>
                <p14:cNvContentPartPr/>
                <p14:nvPr/>
              </p14:nvContentPartPr>
              <p14:xfrm>
                <a:off x="427518" y="4627763"/>
                <a:ext cx="8327" cy="8327"/>
              </p14:xfrm>
            </p:contentPart>
          </mc:Choice>
          <mc:Fallback xmlns="">
            <p:pic>
              <p:nvPicPr>
                <p:cNvPr id="1268" name="Ink 1267">
                  <a:extLst>
                    <a:ext uri="{FF2B5EF4-FFF2-40B4-BE49-F238E27FC236}">
                      <a16:creationId xmlns:a16="http://schemas.microsoft.com/office/drawing/2014/main" id="{1E77AACD-07F1-3B6F-B2BE-444F198470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-405182" y="3795063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69" name="Ink 1268">
                  <a:extLst>
                    <a:ext uri="{FF2B5EF4-FFF2-40B4-BE49-F238E27FC236}">
                      <a16:creationId xmlns:a16="http://schemas.microsoft.com/office/drawing/2014/main" id="{9F2E5347-2C7B-9926-7067-7890D796A77D}"/>
                    </a:ext>
                  </a:extLst>
                </p14:cNvPr>
                <p14:cNvContentPartPr/>
                <p14:nvPr/>
              </p14:nvContentPartPr>
              <p14:xfrm>
                <a:off x="1834460" y="4628270"/>
                <a:ext cx="8327" cy="8327"/>
              </p14:xfrm>
            </p:contentPart>
          </mc:Choice>
          <mc:Fallback xmlns="">
            <p:pic>
              <p:nvPicPr>
                <p:cNvPr id="1269" name="Ink 1268">
                  <a:extLst>
                    <a:ext uri="{FF2B5EF4-FFF2-40B4-BE49-F238E27FC236}">
                      <a16:creationId xmlns:a16="http://schemas.microsoft.com/office/drawing/2014/main" id="{9F2E5347-2C7B-9926-7067-7890D796A7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1760" y="3795570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70" name="Ink 1269">
                  <a:extLst>
                    <a:ext uri="{FF2B5EF4-FFF2-40B4-BE49-F238E27FC236}">
                      <a16:creationId xmlns:a16="http://schemas.microsoft.com/office/drawing/2014/main" id="{CE92B404-B831-04DF-2840-0C7EDF6ECE6A}"/>
                    </a:ext>
                  </a:extLst>
                </p14:cNvPr>
                <p14:cNvContentPartPr/>
                <p14:nvPr/>
              </p14:nvContentPartPr>
              <p14:xfrm>
                <a:off x="1829645" y="5022564"/>
                <a:ext cx="8327" cy="8327"/>
              </p14:xfrm>
            </p:contentPart>
          </mc:Choice>
          <mc:Fallback xmlns="">
            <p:pic>
              <p:nvPicPr>
                <p:cNvPr id="1270" name="Ink 1269">
                  <a:extLst>
                    <a:ext uri="{FF2B5EF4-FFF2-40B4-BE49-F238E27FC236}">
                      <a16:creationId xmlns:a16="http://schemas.microsoft.com/office/drawing/2014/main" id="{CE92B404-B831-04DF-2840-0C7EDF6ECE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6945" y="4189864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71" name="Ink 1270">
                  <a:extLst>
                    <a:ext uri="{FF2B5EF4-FFF2-40B4-BE49-F238E27FC236}">
                      <a16:creationId xmlns:a16="http://schemas.microsoft.com/office/drawing/2014/main" id="{0A42FE95-F46C-CC86-245D-F06CB196010A}"/>
                    </a:ext>
                  </a:extLst>
                </p14:cNvPr>
                <p14:cNvContentPartPr/>
                <p14:nvPr/>
              </p14:nvContentPartPr>
              <p14:xfrm>
                <a:off x="1050018" y="5017672"/>
                <a:ext cx="8327" cy="8327"/>
              </p14:xfrm>
            </p:contentPart>
          </mc:Choice>
          <mc:Fallback xmlns="">
            <p:pic>
              <p:nvPicPr>
                <p:cNvPr id="1271" name="Ink 1270">
                  <a:extLst>
                    <a:ext uri="{FF2B5EF4-FFF2-40B4-BE49-F238E27FC236}">
                      <a16:creationId xmlns:a16="http://schemas.microsoft.com/office/drawing/2014/main" id="{0A42FE95-F46C-CC86-245D-F06CB196010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3668" y="4184972"/>
                  <a:ext cx="836864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72" name="Ink 1271">
                  <a:extLst>
                    <a:ext uri="{FF2B5EF4-FFF2-40B4-BE49-F238E27FC236}">
                      <a16:creationId xmlns:a16="http://schemas.microsoft.com/office/drawing/2014/main" id="{FD05B50F-9A26-316D-2DF1-02607CECFCE3}"/>
                    </a:ext>
                  </a:extLst>
                </p14:cNvPr>
                <p14:cNvContentPartPr/>
                <p14:nvPr/>
              </p14:nvContentPartPr>
              <p14:xfrm>
                <a:off x="438830" y="5413120"/>
                <a:ext cx="8327" cy="8327"/>
              </p14:xfrm>
            </p:contentPart>
          </mc:Choice>
          <mc:Fallback xmlns="">
            <p:pic>
              <p:nvPicPr>
                <p:cNvPr id="1272" name="Ink 1271">
                  <a:extLst>
                    <a:ext uri="{FF2B5EF4-FFF2-40B4-BE49-F238E27FC236}">
                      <a16:creationId xmlns:a16="http://schemas.microsoft.com/office/drawing/2014/main" id="{FD05B50F-9A26-316D-2DF1-02607CECFC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-393870" y="4580420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73" name="Ink 1272">
                  <a:extLst>
                    <a:ext uri="{FF2B5EF4-FFF2-40B4-BE49-F238E27FC236}">
                      <a16:creationId xmlns:a16="http://schemas.microsoft.com/office/drawing/2014/main" id="{5B72AE3C-E8EC-9E70-4F5D-9C1A9EE2B024}"/>
                    </a:ext>
                  </a:extLst>
                </p14:cNvPr>
                <p14:cNvContentPartPr/>
                <p14:nvPr/>
              </p14:nvContentPartPr>
              <p14:xfrm>
                <a:off x="1831109" y="5411363"/>
                <a:ext cx="8327" cy="8327"/>
              </p14:xfrm>
            </p:contentPart>
          </mc:Choice>
          <mc:Fallback xmlns="">
            <p:pic>
              <p:nvPicPr>
                <p:cNvPr id="1273" name="Ink 1272">
                  <a:extLst>
                    <a:ext uri="{FF2B5EF4-FFF2-40B4-BE49-F238E27FC236}">
                      <a16:creationId xmlns:a16="http://schemas.microsoft.com/office/drawing/2014/main" id="{5B72AE3C-E8EC-9E70-4F5D-9C1A9EE2B0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8409" y="4578663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74" name="Ink 1273">
                  <a:extLst>
                    <a:ext uri="{FF2B5EF4-FFF2-40B4-BE49-F238E27FC236}">
                      <a16:creationId xmlns:a16="http://schemas.microsoft.com/office/drawing/2014/main" id="{DCB7C6FB-A484-2459-1E0F-64F54BAD2230}"/>
                    </a:ext>
                  </a:extLst>
                </p14:cNvPr>
                <p14:cNvContentPartPr/>
                <p14:nvPr/>
              </p14:nvContentPartPr>
              <p14:xfrm>
                <a:off x="2314269" y="3384201"/>
                <a:ext cx="8327" cy="8327"/>
              </p14:xfrm>
            </p:contentPart>
          </mc:Choice>
          <mc:Fallback xmlns="">
            <p:pic>
              <p:nvPicPr>
                <p:cNvPr id="1274" name="Ink 1273">
                  <a:extLst>
                    <a:ext uri="{FF2B5EF4-FFF2-40B4-BE49-F238E27FC236}">
                      <a16:creationId xmlns:a16="http://schemas.microsoft.com/office/drawing/2014/main" id="{DCB7C6FB-A484-2459-1E0F-64F54BAD22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97919" y="2551501"/>
                  <a:ext cx="836864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75" name="Ink 1274">
                  <a:extLst>
                    <a:ext uri="{FF2B5EF4-FFF2-40B4-BE49-F238E27FC236}">
                      <a16:creationId xmlns:a16="http://schemas.microsoft.com/office/drawing/2014/main" id="{00EC3A6F-57F9-7DE7-3DD2-C48C85908308}"/>
                    </a:ext>
                  </a:extLst>
                </p14:cNvPr>
                <p14:cNvContentPartPr/>
                <p14:nvPr/>
              </p14:nvContentPartPr>
              <p14:xfrm>
                <a:off x="2933088" y="3767693"/>
                <a:ext cx="8327" cy="8327"/>
              </p14:xfrm>
            </p:contentPart>
          </mc:Choice>
          <mc:Fallback xmlns="">
            <p:pic>
              <p:nvPicPr>
                <p:cNvPr id="1275" name="Ink 1274">
                  <a:extLst>
                    <a:ext uri="{FF2B5EF4-FFF2-40B4-BE49-F238E27FC236}">
                      <a16:creationId xmlns:a16="http://schemas.microsoft.com/office/drawing/2014/main" id="{00EC3A6F-57F9-7DE7-3DD2-C48C859083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00388" y="2934993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76" name="Ink 1275">
                  <a:extLst>
                    <a:ext uri="{FF2B5EF4-FFF2-40B4-BE49-F238E27FC236}">
                      <a16:creationId xmlns:a16="http://schemas.microsoft.com/office/drawing/2014/main" id="{87BFCEB3-0011-0B20-190A-204DFE04A553}"/>
                    </a:ext>
                  </a:extLst>
                </p14:cNvPr>
                <p14:cNvContentPartPr/>
                <p14:nvPr/>
              </p14:nvContentPartPr>
              <p14:xfrm>
                <a:off x="2313186" y="4171050"/>
                <a:ext cx="8327" cy="8327"/>
              </p14:xfrm>
            </p:contentPart>
          </mc:Choice>
          <mc:Fallback xmlns="">
            <p:pic>
              <p:nvPicPr>
                <p:cNvPr id="1276" name="Ink 1275">
                  <a:extLst>
                    <a:ext uri="{FF2B5EF4-FFF2-40B4-BE49-F238E27FC236}">
                      <a16:creationId xmlns:a16="http://schemas.microsoft.com/office/drawing/2014/main" id="{87BFCEB3-0011-0B20-190A-204DFE04A5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0486" y="3338350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77" name="Ink 1276">
                  <a:extLst>
                    <a:ext uri="{FF2B5EF4-FFF2-40B4-BE49-F238E27FC236}">
                      <a16:creationId xmlns:a16="http://schemas.microsoft.com/office/drawing/2014/main" id="{C7C0F021-3300-F3A5-DB21-1EBF17A4B46C}"/>
                    </a:ext>
                  </a:extLst>
                </p14:cNvPr>
                <p14:cNvContentPartPr/>
                <p14:nvPr/>
              </p14:nvContentPartPr>
              <p14:xfrm>
                <a:off x="3713077" y="4167012"/>
                <a:ext cx="8327" cy="8327"/>
              </p14:xfrm>
            </p:contentPart>
          </mc:Choice>
          <mc:Fallback xmlns="">
            <p:pic>
              <p:nvPicPr>
                <p:cNvPr id="1277" name="Ink 1276">
                  <a:extLst>
                    <a:ext uri="{FF2B5EF4-FFF2-40B4-BE49-F238E27FC236}">
                      <a16:creationId xmlns:a16="http://schemas.microsoft.com/office/drawing/2014/main" id="{C7C0F021-3300-F3A5-DB21-1EBF17A4B4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80377" y="3334312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78" name="Ink 1277">
                  <a:extLst>
                    <a:ext uri="{FF2B5EF4-FFF2-40B4-BE49-F238E27FC236}">
                      <a16:creationId xmlns:a16="http://schemas.microsoft.com/office/drawing/2014/main" id="{0E58FD5C-CAAB-D923-F9F9-9BB397D9802A}"/>
                    </a:ext>
                  </a:extLst>
                </p14:cNvPr>
                <p14:cNvContentPartPr/>
                <p14:nvPr/>
              </p14:nvContentPartPr>
              <p14:xfrm>
                <a:off x="2317964" y="4614507"/>
                <a:ext cx="8327" cy="8327"/>
              </p14:xfrm>
            </p:contentPart>
          </mc:Choice>
          <mc:Fallback xmlns="">
            <p:pic>
              <p:nvPicPr>
                <p:cNvPr id="1278" name="Ink 1277">
                  <a:extLst>
                    <a:ext uri="{FF2B5EF4-FFF2-40B4-BE49-F238E27FC236}">
                      <a16:creationId xmlns:a16="http://schemas.microsoft.com/office/drawing/2014/main" id="{0E58FD5C-CAAB-D923-F9F9-9BB397D980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5264" y="3781807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79" name="Ink 1278">
                  <a:extLst>
                    <a:ext uri="{FF2B5EF4-FFF2-40B4-BE49-F238E27FC236}">
                      <a16:creationId xmlns:a16="http://schemas.microsoft.com/office/drawing/2014/main" id="{192DDD3C-2738-DA32-161D-24FB2AC61EA5}"/>
                    </a:ext>
                  </a:extLst>
                </p14:cNvPr>
                <p14:cNvContentPartPr/>
                <p14:nvPr/>
              </p14:nvContentPartPr>
              <p14:xfrm>
                <a:off x="2934630" y="5008519"/>
                <a:ext cx="8327" cy="8327"/>
              </p14:xfrm>
            </p:contentPart>
          </mc:Choice>
          <mc:Fallback xmlns="">
            <p:pic>
              <p:nvPicPr>
                <p:cNvPr id="1279" name="Ink 1278">
                  <a:extLst>
                    <a:ext uri="{FF2B5EF4-FFF2-40B4-BE49-F238E27FC236}">
                      <a16:creationId xmlns:a16="http://schemas.microsoft.com/office/drawing/2014/main" id="{192DDD3C-2738-DA32-161D-24FB2AC61E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01930" y="4175819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80" name="Ink 1279">
                  <a:extLst>
                    <a:ext uri="{FF2B5EF4-FFF2-40B4-BE49-F238E27FC236}">
                      <a16:creationId xmlns:a16="http://schemas.microsoft.com/office/drawing/2014/main" id="{FF09AA39-139B-DA64-C54B-863E735B60C5}"/>
                    </a:ext>
                  </a:extLst>
                </p14:cNvPr>
                <p14:cNvContentPartPr/>
                <p14:nvPr/>
              </p14:nvContentPartPr>
              <p14:xfrm>
                <a:off x="3724402" y="5402458"/>
                <a:ext cx="8327" cy="8327"/>
              </p14:xfrm>
            </p:contentPart>
          </mc:Choice>
          <mc:Fallback xmlns="">
            <p:pic>
              <p:nvPicPr>
                <p:cNvPr id="1280" name="Ink 1279">
                  <a:extLst>
                    <a:ext uri="{FF2B5EF4-FFF2-40B4-BE49-F238E27FC236}">
                      <a16:creationId xmlns:a16="http://schemas.microsoft.com/office/drawing/2014/main" id="{FF09AA39-139B-DA64-C54B-863E735B60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91702" y="4569758"/>
                  <a:ext cx="1665400" cy="16654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282" name="Table 1281">
            <a:extLst>
              <a:ext uri="{FF2B5EF4-FFF2-40B4-BE49-F238E27FC236}">
                <a16:creationId xmlns:a16="http://schemas.microsoft.com/office/drawing/2014/main" id="{13677F4D-BB1A-0713-4FC9-BF5235D0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80669"/>
              </p:ext>
            </p:extLst>
          </p:nvPr>
        </p:nvGraphicFramePr>
        <p:xfrm>
          <a:off x="8638886" y="29934758"/>
          <a:ext cx="4878864" cy="100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747">
                  <a:extLst>
                    <a:ext uri="{9D8B030D-6E8A-4147-A177-3AD203B41FA5}">
                      <a16:colId xmlns:a16="http://schemas.microsoft.com/office/drawing/2014/main" val="1293853215"/>
                    </a:ext>
                  </a:extLst>
                </a:gridCol>
                <a:gridCol w="783459">
                  <a:extLst>
                    <a:ext uri="{9D8B030D-6E8A-4147-A177-3AD203B41FA5}">
                      <a16:colId xmlns:a16="http://schemas.microsoft.com/office/drawing/2014/main" val="1938028790"/>
                    </a:ext>
                  </a:extLst>
                </a:gridCol>
                <a:gridCol w="1000563">
                  <a:extLst>
                    <a:ext uri="{9D8B030D-6E8A-4147-A177-3AD203B41FA5}">
                      <a16:colId xmlns:a16="http://schemas.microsoft.com/office/drawing/2014/main" val="3615178708"/>
                    </a:ext>
                  </a:extLst>
                </a:gridCol>
                <a:gridCol w="840095">
                  <a:extLst>
                    <a:ext uri="{9D8B030D-6E8A-4147-A177-3AD203B41FA5}">
                      <a16:colId xmlns:a16="http://schemas.microsoft.com/office/drawing/2014/main" val="3941379047"/>
                    </a:ext>
                  </a:extLst>
                </a:gridCol>
              </a:tblGrid>
              <a:tr h="3666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MTTD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071765"/>
                  </a:ext>
                </a:extLst>
              </a:tr>
              <a:tr h="2873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IncidentNet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XGBoost</a:t>
                      </a:r>
                      <a:r>
                        <a:rPr lang="en-US" sz="12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98%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 secs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6.02%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934433"/>
                  </a:ext>
                </a:extLst>
              </a:tr>
              <a:tr h="3497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IncidentNet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TabNet</a:t>
                      </a:r>
                      <a:r>
                        <a:rPr lang="en-US" sz="12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99%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70 secs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4.17%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428430"/>
                  </a:ext>
                </a:extLst>
              </a:tr>
            </a:tbl>
          </a:graphicData>
        </a:graphic>
      </p:graphicFrame>
      <p:sp>
        <p:nvSpPr>
          <p:cNvPr id="1284" name="TextBox 1283">
            <a:extLst>
              <a:ext uri="{FF2B5EF4-FFF2-40B4-BE49-F238E27FC236}">
                <a16:creationId xmlns:a16="http://schemas.microsoft.com/office/drawing/2014/main" id="{75F8F223-C575-65DB-5092-9D80BC234633}"/>
              </a:ext>
            </a:extLst>
          </p:cNvPr>
          <p:cNvSpPr txBox="1"/>
          <p:nvPr/>
        </p:nvSpPr>
        <p:spPr>
          <a:xfrm>
            <a:off x="15244832" y="23675095"/>
            <a:ext cx="63097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effectLst/>
              </a:rPr>
              <a:t>IncidentNet</a:t>
            </a:r>
            <a:r>
              <a:rPr lang="en-US" dirty="0">
                <a:effectLst/>
              </a:rPr>
              <a:t> demonstrates a </a:t>
            </a:r>
            <a:r>
              <a:rPr lang="en-US" b="1" dirty="0">
                <a:effectLst/>
              </a:rPr>
              <a:t>high detection rate (98%)</a:t>
            </a:r>
            <a:r>
              <a:rPr lang="en-US" dirty="0">
                <a:effectLst/>
              </a:rPr>
              <a:t> with a </a:t>
            </a:r>
            <a:r>
              <a:rPr lang="en-US" b="1" dirty="0">
                <a:effectLst/>
              </a:rPr>
              <a:t>low false alarm rate (6.26%)</a:t>
            </a:r>
            <a:r>
              <a:rPr lang="en-US" dirty="0">
                <a:effectLst/>
              </a:rPr>
              <a:t>, making it highly effective for </a:t>
            </a:r>
            <a:r>
              <a:rPr lang="en-US" b="1" dirty="0">
                <a:effectLst/>
              </a:rPr>
              <a:t>urban traffic incident detection</a:t>
            </a:r>
            <a:r>
              <a:rPr lang="en-US" dirty="0">
                <a:effectLst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model remains </a:t>
            </a:r>
            <a:r>
              <a:rPr lang="en-US" b="1" dirty="0">
                <a:effectLst/>
              </a:rPr>
              <a:t>robust</a:t>
            </a:r>
            <a:r>
              <a:rPr lang="en-US" dirty="0">
                <a:effectLst/>
              </a:rPr>
              <a:t> in scenarios with </a:t>
            </a:r>
            <a:r>
              <a:rPr lang="en-US" b="1" dirty="0">
                <a:effectLst/>
              </a:rPr>
              <a:t>sparse sensor coverage</a:t>
            </a:r>
            <a:r>
              <a:rPr lang="en-US" dirty="0">
                <a:effectLst/>
              </a:rPr>
              <a:t>, accurately detecting incidents with </a:t>
            </a:r>
            <a:r>
              <a:rPr lang="en-US" b="1" dirty="0">
                <a:effectLst/>
              </a:rPr>
              <a:t>only 20%</a:t>
            </a:r>
            <a:r>
              <a:rPr lang="en-US" dirty="0">
                <a:effectLst/>
              </a:rPr>
              <a:t> of intersections instrumented.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effectLst/>
              </a:rPr>
              <a:t>IncidentNet</a:t>
            </a:r>
            <a:r>
              <a:rPr lang="en-US" dirty="0">
                <a:effectLst/>
              </a:rPr>
              <a:t> outperforms existing methods, especially in </a:t>
            </a:r>
            <a:r>
              <a:rPr lang="en-US" b="1" dirty="0">
                <a:effectLst/>
              </a:rPr>
              <a:t>dynamic urban environments</a:t>
            </a:r>
            <a:r>
              <a:rPr lang="en-US" dirty="0">
                <a:effectLst/>
              </a:rPr>
              <a:t>, and is also applicable to </a:t>
            </a:r>
            <a:r>
              <a:rPr lang="en-US" b="1" dirty="0">
                <a:effectLst/>
              </a:rPr>
              <a:t>highway scenarios</a:t>
            </a:r>
            <a:r>
              <a:rPr lang="en-US" dirty="0">
                <a:effectLst/>
              </a:rPr>
              <a:t> with a </a:t>
            </a:r>
            <a:r>
              <a:rPr lang="en-US" b="1" dirty="0">
                <a:effectLst/>
              </a:rPr>
              <a:t>99% detection rate</a:t>
            </a:r>
            <a:r>
              <a:rPr lang="en-US" dirty="0">
                <a:effectLst/>
              </a:rPr>
              <a:t>.</a:t>
            </a:r>
          </a:p>
        </p:txBody>
      </p:sp>
      <p:sp>
        <p:nvSpPr>
          <p:cNvPr id="1286" name="TextBox 1285">
            <a:extLst>
              <a:ext uri="{FF2B5EF4-FFF2-40B4-BE49-F238E27FC236}">
                <a16:creationId xmlns:a16="http://schemas.microsoft.com/office/drawing/2014/main" id="{3AD9A3BA-603B-B4E5-63E0-7A33AA2B6729}"/>
              </a:ext>
            </a:extLst>
          </p:cNvPr>
          <p:cNvSpPr txBox="1"/>
          <p:nvPr/>
        </p:nvSpPr>
        <p:spPr>
          <a:xfrm>
            <a:off x="15255175" y="27106620"/>
            <a:ext cx="62473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Developing a </a:t>
            </a:r>
            <a:r>
              <a:rPr lang="en-US" b="1" dirty="0">
                <a:effectLst/>
              </a:rPr>
              <a:t>semi-supervised version</a:t>
            </a:r>
            <a:r>
              <a:rPr lang="en-US" dirty="0">
                <a:effectLst/>
              </a:rPr>
              <a:t> of </a:t>
            </a:r>
            <a:r>
              <a:rPr lang="en-US" dirty="0" err="1">
                <a:effectLst/>
              </a:rPr>
              <a:t>IncidentNet</a:t>
            </a:r>
            <a:r>
              <a:rPr lang="en-US" dirty="0">
                <a:effectLst/>
              </a:rPr>
              <a:t> to improve model accuracy in </a:t>
            </a:r>
            <a:r>
              <a:rPr lang="en-US" b="1" dirty="0">
                <a:effectLst/>
              </a:rPr>
              <a:t>real-world deployments</a:t>
            </a:r>
            <a:r>
              <a:rPr lang="en-US" dirty="0">
                <a:effectLst/>
              </a:rPr>
              <a:t> and handle </a:t>
            </a:r>
            <a:r>
              <a:rPr lang="en-US" b="1" dirty="0">
                <a:effectLst/>
              </a:rPr>
              <a:t>recurring congestion</a:t>
            </a:r>
            <a:r>
              <a:rPr lang="en-US" dirty="0">
                <a:effectLst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Further research could focus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Optimal sensor placement</a:t>
            </a:r>
            <a:r>
              <a:rPr lang="en-US" dirty="0">
                <a:effectLst/>
              </a:rPr>
              <a:t> for maximizing detection performance with </a:t>
            </a:r>
            <a:r>
              <a:rPr lang="en-US" b="1" dirty="0">
                <a:effectLst/>
              </a:rPr>
              <a:t>minimal sensors</a:t>
            </a:r>
            <a:r>
              <a:rPr lang="en-US" dirty="0">
                <a:effectLst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Extending the model to categorize incidents into </a:t>
            </a:r>
            <a:r>
              <a:rPr lang="en-US" b="1" dirty="0">
                <a:effectLst/>
              </a:rPr>
              <a:t>more detailed classes</a:t>
            </a:r>
            <a:r>
              <a:rPr lang="en-US" dirty="0">
                <a:effectLst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Improving </a:t>
            </a:r>
            <a:r>
              <a:rPr lang="en-US" b="1" dirty="0">
                <a:effectLst/>
              </a:rPr>
              <a:t>localization accuracy</a:t>
            </a:r>
            <a:r>
              <a:rPr lang="en-US" dirty="0">
                <a:effectLst/>
              </a:rPr>
              <a:t> by estimating </a:t>
            </a:r>
            <a:r>
              <a:rPr lang="en-US" b="1" dirty="0">
                <a:effectLst/>
              </a:rPr>
              <a:t>incident distance</a:t>
            </a:r>
            <a:r>
              <a:rPr lang="en-US" dirty="0">
                <a:effectLst/>
              </a:rPr>
              <a:t> from intersections.</a:t>
            </a:r>
          </a:p>
        </p:txBody>
      </p:sp>
      <p:sp>
        <p:nvSpPr>
          <p:cNvPr id="1287" name="TextBox 1286">
            <a:extLst>
              <a:ext uri="{FF2B5EF4-FFF2-40B4-BE49-F238E27FC236}">
                <a16:creationId xmlns:a16="http://schemas.microsoft.com/office/drawing/2014/main" id="{16E5E30E-A4C8-9897-1171-196D9ADF64F6}"/>
              </a:ext>
            </a:extLst>
          </p:cNvPr>
          <p:cNvSpPr txBox="1"/>
          <p:nvPr/>
        </p:nvSpPr>
        <p:spPr>
          <a:xfrm>
            <a:off x="16704778" y="26437765"/>
            <a:ext cx="3389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Future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72506-746D-DDFC-8EDD-CC53476F0545}"/>
              </a:ext>
            </a:extLst>
          </p:cNvPr>
          <p:cNvSpPr txBox="1"/>
          <p:nvPr/>
        </p:nvSpPr>
        <p:spPr>
          <a:xfrm>
            <a:off x="16873857" y="2466890"/>
            <a:ext cx="20618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* - indicates equal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1284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c9345d-532c-4181-b54c-fbd62b74211a" xsi:nil="true"/>
    <lcf76f155ced4ddcb4097134ff3c332f xmlns="ae72999b-54ac-4286-8aba-4ec684a4a9a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8B8479645C34983E35AC972076BCC" ma:contentTypeVersion="12" ma:contentTypeDescription="Create a new document." ma:contentTypeScope="" ma:versionID="3e908fa9b83d03c81f820cef9bff548a">
  <xsd:schema xmlns:xsd="http://www.w3.org/2001/XMLSchema" xmlns:xs="http://www.w3.org/2001/XMLSchema" xmlns:p="http://schemas.microsoft.com/office/2006/metadata/properties" xmlns:ns2="ae72999b-54ac-4286-8aba-4ec684a4a9a4" xmlns:ns3="7cc9345d-532c-4181-b54c-fbd62b74211a" targetNamespace="http://schemas.microsoft.com/office/2006/metadata/properties" ma:root="true" ma:fieldsID="dc6bf0bccf7778baee05516811b6d536" ns2:_="" ns3:_="">
    <xsd:import namespace="ae72999b-54ac-4286-8aba-4ec684a4a9a4"/>
    <xsd:import namespace="7cc9345d-532c-4181-b54c-fbd62b742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2999b-54ac-4286-8aba-4ec684a4a9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a7718bf-da1f-4f11-8a5d-37be31d80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9345d-532c-4181-b54c-fbd62b742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7dcadfd-e16d-4397-8131-532d1f8e8b5b}" ma:internalName="TaxCatchAll" ma:showField="CatchAllData" ma:web="7cc9345d-532c-4181-b54c-fbd62b742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009513-8201-4EC1-B63D-24127A145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776917-CD0A-42EF-AC4C-4CAEC3D057FD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ae72999b-54ac-4286-8aba-4ec684a4a9a4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7cc9345d-532c-4181-b54c-fbd62b74211a"/>
  </ds:schemaRefs>
</ds:datastoreItem>
</file>

<file path=customXml/itemProps3.xml><?xml version="1.0" encoding="utf-8"?>
<ds:datastoreItem xmlns:ds="http://schemas.openxmlformats.org/officeDocument/2006/customXml" ds:itemID="{FAC5FA55-B0A9-4F5E-B304-6DC0066FF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2999b-54ac-4286-8aba-4ec684a4a9a4"/>
    <ds:schemaRef ds:uri="7cc9345d-532c-4181-b54c-fbd62b742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1256</Words>
  <Application>Microsoft Macintosh PowerPoint</Application>
  <PresentationFormat>Custom</PresentationFormat>
  <Paragraphs>241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-webkit-standard</vt:lpstr>
      <vt:lpstr>Aptos</vt:lpstr>
      <vt:lpstr>Aptos Display</vt:lpstr>
      <vt:lpstr>Arial</vt:lpstr>
      <vt:lpstr>Calibri</vt:lpstr>
      <vt:lpstr>Calibri Light</vt:lpstr>
      <vt:lpstr>Cambria Math</vt:lpstr>
      <vt:lpstr>Gill Sans SemiBold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Kaustubh Harapanahalli (Student)</dc:creator>
  <cp:lastModifiedBy>Atharva Khedkar (Student)</cp:lastModifiedBy>
  <cp:revision>3</cp:revision>
  <dcterms:created xsi:type="dcterms:W3CDTF">2024-09-04T18:42:21Z</dcterms:created>
  <dcterms:modified xsi:type="dcterms:W3CDTF">2025-02-12T01:49:15Z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0x0101000558B8479645C34983E35AC972076BCC</vt:lpwstr>
  </property>
</Properties>
</file>