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30275213" cy="213836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40"/>
    <p:restoredTop sz="94610"/>
  </p:normalViewPr>
  <p:slideViewPr>
    <p:cSldViewPr snapToGrid="0" snapToObjects="1">
      <p:cViewPr>
        <p:scale>
          <a:sx n="64" d="100"/>
          <a:sy n="64" d="100"/>
        </p:scale>
        <p:origin x="1208" y="-2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Decode speedup</c:v>
                </c:pt>
              </c:strCache>
            </c:strRef>
          </c:tx>
          <c:spPr>
            <a:solidFill>
              <a:srgbClr val="8C1D40"/>
            </a:solidFill>
            <a:effectLst/>
          </c:spPr>
          <c:invertIfNegative val="0"/>
          <c:dLbls>
            <c:numFmt formatCode="0.0&quot;×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900" b="1" i="0" u="none" strike="noStrike">
                    <a:solidFill>
                      <a:srgbClr val="8C1D4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Qwen3-4B · 4060</c:v>
                </c:pt>
                <c:pt idx="1">
                  <c:v>LLaMA-2-13B · 3090</c:v>
                </c:pt>
                <c:pt idx="2">
                  <c:v>Gemma-2-27B · 3090</c:v>
                </c:pt>
                <c:pt idx="3">
                  <c:v>Qwen3-14B · 3090</c:v>
                </c:pt>
                <c:pt idx="4">
                  <c:v>Qwen3-8B · 4060</c:v>
                </c:pt>
                <c:pt idx="5">
                  <c:v>OLMo-2-13B · 3090</c:v>
                </c:pt>
                <c:pt idx="6">
                  <c:v>Gemma-2-27B · L40S</c:v>
                </c:pt>
                <c:pt idx="7">
                  <c:v>Qwen3-32B · 3090</c:v>
                </c:pt>
                <c:pt idx="8">
                  <c:v>Qwen3-32B · L40S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3.3</c:v>
                </c:pt>
                <c:pt idx="1">
                  <c:v>4.5999999999999996</c:v>
                </c:pt>
                <c:pt idx="2">
                  <c:v>4.8</c:v>
                </c:pt>
                <c:pt idx="3">
                  <c:v>6.1</c:v>
                </c:pt>
                <c:pt idx="4">
                  <c:v>6.3</c:v>
                </c:pt>
                <c:pt idx="5">
                  <c:v>6.6</c:v>
                </c:pt>
                <c:pt idx="6">
                  <c:v>8.3000000000000007</c:v>
                </c:pt>
                <c:pt idx="7">
                  <c:v>9.1</c:v>
                </c:pt>
                <c:pt idx="8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7-A24A-B969-AC594F764B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E1E1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.2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011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chart" Target="../charts/chart1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868680"/>
            <a:ext cx="7405884" cy="1920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68924" y="731520"/>
            <a:ext cx="1160067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Compiler-Guided Heterogeneous Execution</a:t>
            </a:r>
            <a:endParaRPr lang="en-US" sz="40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Large Language Models on</a:t>
            </a:r>
            <a:endParaRPr lang="en-US" sz="40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Memory-Constrained Systems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3154680"/>
            <a:ext cx="1955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u="sng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Atharva Khedkar</a:t>
            </a:r>
            <a:r>
              <a:rPr lang="en-US" sz="34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*,  Shashwat Pandey*,  Aviral Shrivastava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3685032"/>
            <a:ext cx="1955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Arizona State University, Tempe, AZ, USA      *Equal contribution      atharva.khedkar@asu.edu</a:t>
            </a:r>
            <a:endParaRPr lang="en-US" sz="23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4315968"/>
            <a:ext cx="1955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 splits an LLM between the CPU and GPU once, at compile time. </a:t>
            </a:r>
            <a:r>
              <a:rPr lang="en-US" sz="28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decoding the weights never move: only activation crosses PCIe per token, and a paged KV cache lets context grow past VRAM.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914400" y="5400528"/>
            <a:ext cx="1955520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588807" y="5579829"/>
            <a:ext cx="103193" cy="22766571"/>
          </a:xfrm>
          <a:prstGeom prst="line">
            <a:avLst/>
          </a:prstGeom>
          <a:noFill/>
          <a:ln w="12700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914400" y="5579829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 MOTIVATION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6063270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 models overflow consumer GPUs</a:t>
            </a:r>
            <a:endParaRPr lang="en-US" sz="37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6631389"/>
            <a:ext cx="936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fp16 weights overflow 8–24 GB consumer GPUs and decode is memory-bound (≈1 FLOP/byte).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2730960" y="7750136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RTX 4060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GB VRAM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553920" y="8353640"/>
            <a:ext cx="0" cy="1755648"/>
          </a:xfrm>
          <a:prstGeom prst="line">
            <a:avLst/>
          </a:prstGeom>
          <a:noFill/>
          <a:ln w="19050">
            <a:solidFill>
              <a:srgbClr val="8E8E8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352400" y="7750136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RTX 3090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GB VRAM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175360" y="8353640"/>
            <a:ext cx="0" cy="1755648"/>
          </a:xfrm>
          <a:prstGeom prst="line">
            <a:avLst/>
          </a:prstGeom>
          <a:noFill/>
          <a:ln w="19050">
            <a:solidFill>
              <a:srgbClr val="8E8E8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784560" y="7750136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L40S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GB VRAM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7607520" y="8353640"/>
            <a:ext cx="0" cy="1755648"/>
          </a:xfrm>
          <a:prstGeom prst="line">
            <a:avLst/>
          </a:prstGeom>
          <a:noFill/>
          <a:ln w="19050">
            <a:solidFill>
              <a:srgbClr val="8E8E8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914400" y="842679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Qwen3-4B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2743200" y="8463368"/>
            <a:ext cx="810720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627072" y="8426792"/>
            <a:ext cx="978408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GB</a:t>
            </a:r>
            <a:endParaRPr lang="en-US" sz="2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882912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Qwen3-8B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2743200" y="8865704"/>
            <a:ext cx="1621440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4437792" y="8829128"/>
            <a:ext cx="978408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GB</a:t>
            </a:r>
            <a:endParaRPr lang="en-US" sz="2200" dirty="0"/>
          </a:p>
        </p:txBody>
      </p:sp>
      <p:sp>
        <p:nvSpPr>
          <p:cNvPr id="24" name="Text 21"/>
          <p:cNvSpPr txBox="1"/>
          <p:nvPr/>
        </p:nvSpPr>
        <p:spPr>
          <a:xfrm>
            <a:off x="914400" y="9231464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Qwen3-14B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2743200" y="9268040"/>
            <a:ext cx="2837520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5653872" y="9231464"/>
            <a:ext cx="978408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GB</a:t>
            </a:r>
            <a:endParaRPr lang="en-US" sz="2200" dirty="0"/>
          </a:p>
        </p:txBody>
      </p:sp>
      <p:sp>
        <p:nvSpPr>
          <p:cNvPr id="27" name="Text 24"/>
          <p:cNvSpPr txBox="1"/>
          <p:nvPr/>
        </p:nvSpPr>
        <p:spPr>
          <a:xfrm>
            <a:off x="914400" y="9633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Qwen3-32B</a:t>
            </a:r>
            <a:endParaRPr lang="en-US" sz="2200" dirty="0"/>
          </a:p>
        </p:txBody>
      </p:sp>
      <p:sp>
        <p:nvSpPr>
          <p:cNvPr id="28" name="Shape 25"/>
          <p:cNvSpPr/>
          <p:nvPr/>
        </p:nvSpPr>
        <p:spPr>
          <a:xfrm>
            <a:off x="2743200" y="9670376"/>
            <a:ext cx="6485760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 txBox="1"/>
          <p:nvPr/>
        </p:nvSpPr>
        <p:spPr>
          <a:xfrm>
            <a:off x="9302112" y="9633800"/>
            <a:ext cx="978408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GB</a:t>
            </a:r>
            <a:endParaRPr lang="en-US" sz="2200" dirty="0"/>
          </a:p>
        </p:txBody>
      </p:sp>
      <p:sp>
        <p:nvSpPr>
          <p:cNvPr id="30" name="Text 27"/>
          <p:cNvSpPr txBox="1"/>
          <p:nvPr/>
        </p:nvSpPr>
        <p:spPr>
          <a:xfrm>
            <a:off x="914400" y="10182440"/>
            <a:ext cx="936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fp16 weights of Qwen3 models vs. the VRAM of our three test GPUs.</a:t>
            </a:r>
            <a:endParaRPr lang="en-US" sz="2400" dirty="0"/>
          </a:p>
        </p:txBody>
      </p:sp>
      <p:sp>
        <p:nvSpPr>
          <p:cNvPr id="31" name="Shape 28"/>
          <p:cNvSpPr/>
          <p:nvPr/>
        </p:nvSpPr>
        <p:spPr>
          <a:xfrm>
            <a:off x="914400" y="11005400"/>
            <a:ext cx="936612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 txBox="1"/>
          <p:nvPr/>
        </p:nvSpPr>
        <p:spPr>
          <a:xfrm>
            <a:off x="914400" y="11193849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 THE PROBLEM WITH TODAY'S BACKENDS</a:t>
            </a:r>
            <a:endParaRPr lang="en-US" sz="2400" dirty="0"/>
          </a:p>
        </p:txBody>
      </p:sp>
      <p:sp>
        <p:nvSpPr>
          <p:cNvPr id="33" name="Text 30"/>
          <p:cNvSpPr txBox="1"/>
          <p:nvPr/>
        </p:nvSpPr>
        <p:spPr>
          <a:xfrm>
            <a:off x="914400" y="11657407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fail, or move weights every token</a:t>
            </a:r>
            <a:endParaRPr lang="en-US" sz="3700" dirty="0"/>
          </a:p>
        </p:txBody>
      </p:sp>
      <p:sp>
        <p:nvSpPr>
          <p:cNvPr id="34" name="Text 31"/>
          <p:cNvSpPr txBox="1"/>
          <p:nvPr/>
        </p:nvSpPr>
        <p:spPr>
          <a:xfrm>
            <a:off x="914400" y="12341492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vLLM, SGLang</a:t>
            </a:r>
            <a:endParaRPr lang="en-US" sz="2300" dirty="0"/>
          </a:p>
          <a:p>
            <a:pPr marL="0" indent="0">
              <a:buNone/>
            </a:pPr>
            <a:r>
              <a:rPr lang="en-US" sz="19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weights in VRAM</a:t>
            </a:r>
            <a:endParaRPr lang="en-US" sz="2300" dirty="0"/>
          </a:p>
        </p:txBody>
      </p:sp>
      <p:sp>
        <p:nvSpPr>
          <p:cNvPr id="35" name="Text 32"/>
          <p:cNvSpPr txBox="1"/>
          <p:nvPr/>
        </p:nvSpPr>
        <p:spPr>
          <a:xfrm>
            <a:off x="3474720" y="12462079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</a:t>
            </a:r>
            <a:endParaRPr lang="en-US" sz="1700" dirty="0"/>
          </a:p>
        </p:txBody>
      </p:sp>
      <p:sp>
        <p:nvSpPr>
          <p:cNvPr id="36" name="Text 33"/>
          <p:cNvSpPr txBox="1"/>
          <p:nvPr/>
        </p:nvSpPr>
        <p:spPr>
          <a:xfrm>
            <a:off x="3474720" y="13056439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</a:t>
            </a:r>
            <a:endParaRPr lang="en-US" sz="1700" dirty="0"/>
          </a:p>
        </p:txBody>
      </p:sp>
      <p:sp>
        <p:nvSpPr>
          <p:cNvPr id="37" name="Shape 34"/>
          <p:cNvSpPr/>
          <p:nvPr/>
        </p:nvSpPr>
        <p:spPr>
          <a:xfrm>
            <a:off x="4069080" y="13394767"/>
            <a:ext cx="6211440" cy="0"/>
          </a:xfrm>
          <a:prstGeom prst="line">
            <a:avLst/>
          </a:prstGeom>
          <a:noFill/>
          <a:ln w="12700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4114800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4423086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7"/>
          <p:cNvSpPr/>
          <p:nvPr/>
        </p:nvSpPr>
        <p:spPr>
          <a:xfrm>
            <a:off x="4731372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5039658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5347944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0"/>
          <p:cNvSpPr/>
          <p:nvPr/>
        </p:nvSpPr>
        <p:spPr>
          <a:xfrm>
            <a:off x="5656230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1"/>
          <p:cNvSpPr/>
          <p:nvPr/>
        </p:nvSpPr>
        <p:spPr>
          <a:xfrm>
            <a:off x="5964516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6272802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6581088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6889374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5"/>
          <p:cNvSpPr/>
          <p:nvPr/>
        </p:nvSpPr>
        <p:spPr>
          <a:xfrm>
            <a:off x="7197660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6"/>
          <p:cNvSpPr/>
          <p:nvPr/>
        </p:nvSpPr>
        <p:spPr>
          <a:xfrm>
            <a:off x="7505946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7"/>
          <p:cNvSpPr/>
          <p:nvPr/>
        </p:nvSpPr>
        <p:spPr>
          <a:xfrm>
            <a:off x="7814232" y="12489511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8"/>
          <p:cNvSpPr/>
          <p:nvPr/>
        </p:nvSpPr>
        <p:spPr>
          <a:xfrm>
            <a:off x="8122518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49"/>
          <p:cNvSpPr/>
          <p:nvPr/>
        </p:nvSpPr>
        <p:spPr>
          <a:xfrm>
            <a:off x="8430804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0"/>
          <p:cNvSpPr/>
          <p:nvPr/>
        </p:nvSpPr>
        <p:spPr>
          <a:xfrm>
            <a:off x="8739090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1"/>
          <p:cNvSpPr/>
          <p:nvPr/>
        </p:nvSpPr>
        <p:spPr>
          <a:xfrm>
            <a:off x="9047376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2"/>
          <p:cNvSpPr/>
          <p:nvPr/>
        </p:nvSpPr>
        <p:spPr>
          <a:xfrm>
            <a:off x="9355662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3"/>
          <p:cNvSpPr/>
          <p:nvPr/>
        </p:nvSpPr>
        <p:spPr>
          <a:xfrm>
            <a:off x="9663948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4"/>
          <p:cNvSpPr/>
          <p:nvPr/>
        </p:nvSpPr>
        <p:spPr>
          <a:xfrm>
            <a:off x="9972234" y="12489511"/>
            <a:ext cx="244278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5"/>
          <p:cNvSpPr/>
          <p:nvPr/>
        </p:nvSpPr>
        <p:spPr>
          <a:xfrm>
            <a:off x="8090514" y="12379783"/>
            <a:ext cx="0" cy="493776"/>
          </a:xfrm>
          <a:prstGeom prst="line">
            <a:avLst/>
          </a:prstGeom>
          <a:noFill/>
          <a:ln w="19050">
            <a:solidFill>
              <a:srgbClr val="1E1E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 txBox="1"/>
          <p:nvPr/>
        </p:nvSpPr>
        <p:spPr>
          <a:xfrm>
            <a:off x="6581088" y="13047295"/>
            <a:ext cx="3699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i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fit → out of memory</a:t>
            </a:r>
            <a:endParaRPr lang="en-US" sz="1900" dirty="0"/>
          </a:p>
        </p:txBody>
      </p:sp>
      <p:sp>
        <p:nvSpPr>
          <p:cNvPr id="60" name="Text 57"/>
          <p:cNvSpPr txBox="1"/>
          <p:nvPr/>
        </p:nvSpPr>
        <p:spPr>
          <a:xfrm>
            <a:off x="914400" y="13669087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Accelerate, DeepSpeed</a:t>
            </a:r>
            <a:endParaRPr lang="en-US" sz="2300" dirty="0"/>
          </a:p>
          <a:p>
            <a:pPr marL="0" indent="0">
              <a:buNone/>
            </a:pPr>
            <a:r>
              <a:rPr lang="en-US" sz="19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offloaded layers are copied up</a:t>
            </a:r>
            <a:endParaRPr lang="en-US" sz="2300" dirty="0"/>
          </a:p>
        </p:txBody>
      </p:sp>
      <p:sp>
        <p:nvSpPr>
          <p:cNvPr id="61" name="Text 58"/>
          <p:cNvSpPr txBox="1"/>
          <p:nvPr/>
        </p:nvSpPr>
        <p:spPr>
          <a:xfrm>
            <a:off x="3474720" y="13705663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</a:t>
            </a:r>
            <a:endParaRPr lang="en-US" sz="1700" dirty="0"/>
          </a:p>
        </p:txBody>
      </p:sp>
      <p:sp>
        <p:nvSpPr>
          <p:cNvPr id="62" name="Text 59"/>
          <p:cNvSpPr txBox="1"/>
          <p:nvPr/>
        </p:nvSpPr>
        <p:spPr>
          <a:xfrm>
            <a:off x="3474720" y="14300023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</a:t>
            </a:r>
            <a:endParaRPr lang="en-US" sz="1700" dirty="0"/>
          </a:p>
        </p:txBody>
      </p:sp>
      <p:sp>
        <p:nvSpPr>
          <p:cNvPr id="63" name="Shape 60"/>
          <p:cNvSpPr/>
          <p:nvPr/>
        </p:nvSpPr>
        <p:spPr>
          <a:xfrm>
            <a:off x="4069080" y="14638351"/>
            <a:ext cx="6211440" cy="0"/>
          </a:xfrm>
          <a:prstGeom prst="line">
            <a:avLst/>
          </a:prstGeom>
          <a:noFill/>
          <a:ln w="12700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1"/>
          <p:cNvSpPr/>
          <p:nvPr/>
        </p:nvSpPr>
        <p:spPr>
          <a:xfrm>
            <a:off x="4114800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2"/>
          <p:cNvSpPr/>
          <p:nvPr/>
        </p:nvSpPr>
        <p:spPr>
          <a:xfrm>
            <a:off x="4423086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3"/>
          <p:cNvSpPr/>
          <p:nvPr/>
        </p:nvSpPr>
        <p:spPr>
          <a:xfrm>
            <a:off x="4731372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4"/>
          <p:cNvSpPr/>
          <p:nvPr/>
        </p:nvSpPr>
        <p:spPr>
          <a:xfrm>
            <a:off x="5039658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5"/>
          <p:cNvSpPr/>
          <p:nvPr/>
        </p:nvSpPr>
        <p:spPr>
          <a:xfrm>
            <a:off x="5347944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Shape 66"/>
          <p:cNvSpPr/>
          <p:nvPr/>
        </p:nvSpPr>
        <p:spPr>
          <a:xfrm>
            <a:off x="5656230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67"/>
          <p:cNvSpPr/>
          <p:nvPr/>
        </p:nvSpPr>
        <p:spPr>
          <a:xfrm>
            <a:off x="5964516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68"/>
          <p:cNvSpPr/>
          <p:nvPr/>
        </p:nvSpPr>
        <p:spPr>
          <a:xfrm>
            <a:off x="6272802" y="13733095"/>
            <a:ext cx="244278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69"/>
          <p:cNvSpPr/>
          <p:nvPr/>
        </p:nvSpPr>
        <p:spPr>
          <a:xfrm>
            <a:off x="6581088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Shape 70"/>
          <p:cNvSpPr/>
          <p:nvPr/>
        </p:nvSpPr>
        <p:spPr>
          <a:xfrm>
            <a:off x="6889374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Shape 71"/>
          <p:cNvSpPr/>
          <p:nvPr/>
        </p:nvSpPr>
        <p:spPr>
          <a:xfrm>
            <a:off x="7197660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Shape 72"/>
          <p:cNvSpPr/>
          <p:nvPr/>
        </p:nvSpPr>
        <p:spPr>
          <a:xfrm>
            <a:off x="7505946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Shape 73"/>
          <p:cNvSpPr/>
          <p:nvPr/>
        </p:nvSpPr>
        <p:spPr>
          <a:xfrm>
            <a:off x="7814232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Shape 74"/>
          <p:cNvSpPr/>
          <p:nvPr/>
        </p:nvSpPr>
        <p:spPr>
          <a:xfrm>
            <a:off x="8122518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Shape 75"/>
          <p:cNvSpPr/>
          <p:nvPr/>
        </p:nvSpPr>
        <p:spPr>
          <a:xfrm>
            <a:off x="8430804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Shape 76"/>
          <p:cNvSpPr/>
          <p:nvPr/>
        </p:nvSpPr>
        <p:spPr>
          <a:xfrm>
            <a:off x="8739090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7"/>
          <p:cNvSpPr/>
          <p:nvPr/>
        </p:nvSpPr>
        <p:spPr>
          <a:xfrm>
            <a:off x="9047376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Shape 78"/>
          <p:cNvSpPr/>
          <p:nvPr/>
        </p:nvSpPr>
        <p:spPr>
          <a:xfrm>
            <a:off x="9355662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Shape 79"/>
          <p:cNvSpPr/>
          <p:nvPr/>
        </p:nvSpPr>
        <p:spPr>
          <a:xfrm>
            <a:off x="9663948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Shape 80"/>
          <p:cNvSpPr/>
          <p:nvPr/>
        </p:nvSpPr>
        <p:spPr>
          <a:xfrm>
            <a:off x="9972234" y="13733095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Shape 81"/>
          <p:cNvSpPr/>
          <p:nvPr/>
        </p:nvSpPr>
        <p:spPr>
          <a:xfrm>
            <a:off x="4114800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Shape 82"/>
          <p:cNvSpPr/>
          <p:nvPr/>
        </p:nvSpPr>
        <p:spPr>
          <a:xfrm flipV="1">
            <a:off x="4236939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83"/>
          <p:cNvSpPr/>
          <p:nvPr/>
        </p:nvSpPr>
        <p:spPr>
          <a:xfrm>
            <a:off x="4423086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7" name="Shape 84"/>
          <p:cNvSpPr/>
          <p:nvPr/>
        </p:nvSpPr>
        <p:spPr>
          <a:xfrm flipV="1">
            <a:off x="4545225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5"/>
          <p:cNvSpPr/>
          <p:nvPr/>
        </p:nvSpPr>
        <p:spPr>
          <a:xfrm>
            <a:off x="4731372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9" name="Shape 86"/>
          <p:cNvSpPr/>
          <p:nvPr/>
        </p:nvSpPr>
        <p:spPr>
          <a:xfrm flipV="1">
            <a:off x="4853511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87"/>
          <p:cNvSpPr/>
          <p:nvPr/>
        </p:nvSpPr>
        <p:spPr>
          <a:xfrm>
            <a:off x="5039658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Shape 88"/>
          <p:cNvSpPr/>
          <p:nvPr/>
        </p:nvSpPr>
        <p:spPr>
          <a:xfrm flipV="1">
            <a:off x="5161797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89"/>
          <p:cNvSpPr/>
          <p:nvPr/>
        </p:nvSpPr>
        <p:spPr>
          <a:xfrm>
            <a:off x="5347944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3" name="Shape 90"/>
          <p:cNvSpPr/>
          <p:nvPr/>
        </p:nvSpPr>
        <p:spPr>
          <a:xfrm flipV="1">
            <a:off x="5470083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1"/>
          <p:cNvSpPr/>
          <p:nvPr/>
        </p:nvSpPr>
        <p:spPr>
          <a:xfrm>
            <a:off x="5656230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5" name="Shape 92"/>
          <p:cNvSpPr/>
          <p:nvPr/>
        </p:nvSpPr>
        <p:spPr>
          <a:xfrm flipV="1">
            <a:off x="5778369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3"/>
          <p:cNvSpPr/>
          <p:nvPr/>
        </p:nvSpPr>
        <p:spPr>
          <a:xfrm>
            <a:off x="5964516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Shape 94"/>
          <p:cNvSpPr/>
          <p:nvPr/>
        </p:nvSpPr>
        <p:spPr>
          <a:xfrm flipV="1">
            <a:off x="6086655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5"/>
          <p:cNvSpPr/>
          <p:nvPr/>
        </p:nvSpPr>
        <p:spPr>
          <a:xfrm>
            <a:off x="6272802" y="14327455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9" name="Shape 96"/>
          <p:cNvSpPr/>
          <p:nvPr/>
        </p:nvSpPr>
        <p:spPr>
          <a:xfrm flipV="1">
            <a:off x="6394941" y="14043991"/>
            <a:ext cx="0" cy="24688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7"/>
          <p:cNvSpPr txBox="1"/>
          <p:nvPr/>
        </p:nvSpPr>
        <p:spPr>
          <a:xfrm>
            <a:off x="6673574" y="14290879"/>
            <a:ext cx="360694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i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≈386 MB per layer, every token</a:t>
            </a:r>
            <a:endParaRPr lang="en-US" sz="1900" dirty="0"/>
          </a:p>
        </p:txBody>
      </p:sp>
      <p:sp>
        <p:nvSpPr>
          <p:cNvPr id="101" name="Text 98"/>
          <p:cNvSpPr txBox="1"/>
          <p:nvPr/>
        </p:nvSpPr>
        <p:spPr>
          <a:xfrm>
            <a:off x="914400" y="14912671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</a:t>
            </a:r>
            <a:endParaRPr lang="en-US" sz="3000" dirty="0"/>
          </a:p>
          <a:p>
            <a:pPr marL="0" indent="0">
              <a:buNone/>
            </a:pPr>
            <a:r>
              <a:rPr lang="en-US" sz="19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split</a:t>
            </a:r>
            <a:endParaRPr lang="en-US" sz="3000" dirty="0"/>
          </a:p>
        </p:txBody>
      </p:sp>
      <p:sp>
        <p:nvSpPr>
          <p:cNvPr id="102" name="Text 99"/>
          <p:cNvSpPr txBox="1"/>
          <p:nvPr/>
        </p:nvSpPr>
        <p:spPr>
          <a:xfrm>
            <a:off x="3474720" y="14949247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</a:t>
            </a:r>
            <a:endParaRPr lang="en-US" sz="1700" dirty="0"/>
          </a:p>
        </p:txBody>
      </p:sp>
      <p:sp>
        <p:nvSpPr>
          <p:cNvPr id="103" name="Text 100"/>
          <p:cNvSpPr txBox="1"/>
          <p:nvPr/>
        </p:nvSpPr>
        <p:spPr>
          <a:xfrm>
            <a:off x="3474720" y="15543607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</a:t>
            </a:r>
            <a:endParaRPr lang="en-US" sz="1700" dirty="0"/>
          </a:p>
        </p:txBody>
      </p:sp>
      <p:sp>
        <p:nvSpPr>
          <p:cNvPr id="104" name="Shape 101"/>
          <p:cNvSpPr/>
          <p:nvPr/>
        </p:nvSpPr>
        <p:spPr>
          <a:xfrm>
            <a:off x="4069080" y="15881935"/>
            <a:ext cx="6211440" cy="0"/>
          </a:xfrm>
          <a:prstGeom prst="line">
            <a:avLst/>
          </a:prstGeom>
          <a:noFill/>
          <a:ln w="12700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Shape 102"/>
          <p:cNvSpPr/>
          <p:nvPr/>
        </p:nvSpPr>
        <p:spPr>
          <a:xfrm>
            <a:off x="4114800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6" name="Shape 103"/>
          <p:cNvSpPr/>
          <p:nvPr/>
        </p:nvSpPr>
        <p:spPr>
          <a:xfrm>
            <a:off x="4423086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7" name="Shape 104"/>
          <p:cNvSpPr/>
          <p:nvPr/>
        </p:nvSpPr>
        <p:spPr>
          <a:xfrm>
            <a:off x="4731372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8" name="Shape 105"/>
          <p:cNvSpPr/>
          <p:nvPr/>
        </p:nvSpPr>
        <p:spPr>
          <a:xfrm>
            <a:off x="5039658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9" name="Shape 106"/>
          <p:cNvSpPr/>
          <p:nvPr/>
        </p:nvSpPr>
        <p:spPr>
          <a:xfrm>
            <a:off x="5347944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0" name="Shape 107"/>
          <p:cNvSpPr/>
          <p:nvPr/>
        </p:nvSpPr>
        <p:spPr>
          <a:xfrm>
            <a:off x="5656230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1" name="Shape 108"/>
          <p:cNvSpPr/>
          <p:nvPr/>
        </p:nvSpPr>
        <p:spPr>
          <a:xfrm>
            <a:off x="5964516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2" name="Shape 109"/>
          <p:cNvSpPr/>
          <p:nvPr/>
        </p:nvSpPr>
        <p:spPr>
          <a:xfrm>
            <a:off x="6272802" y="15571039"/>
            <a:ext cx="244278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3" name="Shape 110"/>
          <p:cNvSpPr/>
          <p:nvPr/>
        </p:nvSpPr>
        <p:spPr>
          <a:xfrm>
            <a:off x="6581088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4" name="Shape 111"/>
          <p:cNvSpPr/>
          <p:nvPr/>
        </p:nvSpPr>
        <p:spPr>
          <a:xfrm>
            <a:off x="6889374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5" name="Shape 112"/>
          <p:cNvSpPr/>
          <p:nvPr/>
        </p:nvSpPr>
        <p:spPr>
          <a:xfrm>
            <a:off x="7197660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6" name="Shape 113"/>
          <p:cNvSpPr/>
          <p:nvPr/>
        </p:nvSpPr>
        <p:spPr>
          <a:xfrm>
            <a:off x="7505946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7" name="Shape 114"/>
          <p:cNvSpPr/>
          <p:nvPr/>
        </p:nvSpPr>
        <p:spPr>
          <a:xfrm>
            <a:off x="7814232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8" name="Shape 115"/>
          <p:cNvSpPr/>
          <p:nvPr/>
        </p:nvSpPr>
        <p:spPr>
          <a:xfrm>
            <a:off x="8122518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9" name="Shape 116"/>
          <p:cNvSpPr/>
          <p:nvPr/>
        </p:nvSpPr>
        <p:spPr>
          <a:xfrm>
            <a:off x="8430804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0" name="Shape 117"/>
          <p:cNvSpPr/>
          <p:nvPr/>
        </p:nvSpPr>
        <p:spPr>
          <a:xfrm>
            <a:off x="8739090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1" name="Shape 118"/>
          <p:cNvSpPr/>
          <p:nvPr/>
        </p:nvSpPr>
        <p:spPr>
          <a:xfrm>
            <a:off x="9047376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2" name="Shape 119"/>
          <p:cNvSpPr/>
          <p:nvPr/>
        </p:nvSpPr>
        <p:spPr>
          <a:xfrm>
            <a:off x="9355662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3" name="Shape 120"/>
          <p:cNvSpPr/>
          <p:nvPr/>
        </p:nvSpPr>
        <p:spPr>
          <a:xfrm>
            <a:off x="9663948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4" name="Shape 121"/>
          <p:cNvSpPr/>
          <p:nvPr/>
        </p:nvSpPr>
        <p:spPr>
          <a:xfrm>
            <a:off x="9972234" y="14976679"/>
            <a:ext cx="244278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5" name="Shape 122"/>
          <p:cNvSpPr/>
          <p:nvPr/>
        </p:nvSpPr>
        <p:spPr>
          <a:xfrm flipV="1">
            <a:off x="6419369" y="15305863"/>
            <a:ext cx="332714" cy="210312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6" name="Text 123"/>
          <p:cNvSpPr txBox="1"/>
          <p:nvPr/>
        </p:nvSpPr>
        <p:spPr>
          <a:xfrm>
            <a:off x="6673574" y="15534463"/>
            <a:ext cx="360694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i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KB</a:t>
            </a:r>
            <a:r>
              <a:rPr lang="en-US" sz="1900" i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hand-off per token</a:t>
            </a:r>
            <a:endParaRPr lang="en-US" sz="1900" dirty="0"/>
          </a:p>
        </p:txBody>
      </p:sp>
      <p:sp>
        <p:nvSpPr>
          <p:cNvPr id="127" name="Text 124"/>
          <p:cNvSpPr txBox="1"/>
          <p:nvPr/>
        </p:nvSpPr>
        <p:spPr>
          <a:xfrm>
            <a:off x="914400" y="16009951"/>
            <a:ext cx="936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2.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each layer runs during one decode step. Filled blocks hold weights; outlined blocks borrow weights copied over PCIe. Sizes are for Qwen3-8B in fp16.</a:t>
            </a:r>
            <a:endParaRPr lang="en-US" sz="2400" dirty="0"/>
          </a:p>
        </p:txBody>
      </p:sp>
      <p:sp>
        <p:nvSpPr>
          <p:cNvPr id="128" name="Shape 125"/>
          <p:cNvSpPr/>
          <p:nvPr/>
        </p:nvSpPr>
        <p:spPr>
          <a:xfrm>
            <a:off x="914400" y="17152951"/>
            <a:ext cx="936612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126"/>
          <p:cNvSpPr txBox="1"/>
          <p:nvPr/>
        </p:nvSpPr>
        <p:spPr>
          <a:xfrm>
            <a:off x="914400" y="17321520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 THE HELM COMPILER</a:t>
            </a:r>
            <a:endParaRPr lang="en-US" sz="2400" dirty="0"/>
          </a:p>
        </p:txBody>
      </p:sp>
      <p:sp>
        <p:nvSpPr>
          <p:cNvPr id="130" name="Text 127"/>
          <p:cNvSpPr txBox="1"/>
          <p:nvPr/>
        </p:nvSpPr>
        <p:spPr>
          <a:xfrm>
            <a:off x="914400" y="17844714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Placement is decided before the first token</a:t>
            </a:r>
            <a:endParaRPr lang="en-US" sz="3700" dirty="0"/>
          </a:p>
        </p:txBody>
      </p:sp>
      <p:sp>
        <p:nvSpPr>
          <p:cNvPr id="131" name="Text 128"/>
          <p:cNvSpPr txBox="1"/>
          <p:nvPr/>
        </p:nvSpPr>
        <p:spPr>
          <a:xfrm>
            <a:off x="914400" y="18631098"/>
            <a:ext cx="936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Shapes and hardware are known ahead of time, so HELM searches placements at compile time.</a:t>
            </a:r>
            <a:endParaRPr lang="en-US" sz="2600" dirty="0"/>
          </a:p>
        </p:txBody>
      </p:sp>
      <p:sp>
        <p:nvSpPr>
          <p:cNvPr id="132" name="Text 129"/>
          <p:cNvSpPr txBox="1"/>
          <p:nvPr/>
        </p:nvSpPr>
        <p:spPr>
          <a:xfrm>
            <a:off x="914400" y="1959121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 ONCE</a:t>
            </a:r>
            <a:endParaRPr lang="en-US" sz="1500" dirty="0"/>
          </a:p>
        </p:txBody>
      </p:sp>
      <p:sp>
        <p:nvSpPr>
          <p:cNvPr id="133" name="Text 130"/>
          <p:cNvSpPr txBox="1"/>
          <p:nvPr/>
        </p:nvSpPr>
        <p:spPr>
          <a:xfrm>
            <a:off x="6217920" y="19591218"/>
            <a:ext cx="4062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EVERY TOKEN</a:t>
            </a:r>
            <a:endParaRPr lang="en-US" sz="1500" dirty="0"/>
          </a:p>
        </p:txBody>
      </p:sp>
      <p:sp>
        <p:nvSpPr>
          <p:cNvPr id="134" name="Shape 131"/>
          <p:cNvSpPr/>
          <p:nvPr/>
        </p:nvSpPr>
        <p:spPr>
          <a:xfrm>
            <a:off x="914400" y="20002698"/>
            <a:ext cx="1645920" cy="914400"/>
          </a:xfrm>
          <a:prstGeom prst="rect">
            <a:avLst/>
          </a:prstGeom>
          <a:solidFill>
            <a:srgbClr val="F3F1EE"/>
          </a:solidFill>
          <a:ln w="15875">
            <a:solidFill>
              <a:srgbClr val="BDB8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132"/>
          <p:cNvSpPr txBox="1"/>
          <p:nvPr/>
        </p:nvSpPr>
        <p:spPr>
          <a:xfrm>
            <a:off x="914400" y="20002698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PyTorch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900" dirty="0"/>
          </a:p>
        </p:txBody>
      </p:sp>
      <p:sp>
        <p:nvSpPr>
          <p:cNvPr id="136" name="Shape 133"/>
          <p:cNvSpPr/>
          <p:nvPr/>
        </p:nvSpPr>
        <p:spPr>
          <a:xfrm>
            <a:off x="2615184" y="20459898"/>
            <a:ext cx="283464" cy="0"/>
          </a:xfrm>
          <a:prstGeom prst="line">
            <a:avLst/>
          </a:prstGeom>
          <a:noFill/>
          <a:ln w="2540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7" name="Shape 134"/>
          <p:cNvSpPr/>
          <p:nvPr/>
        </p:nvSpPr>
        <p:spPr>
          <a:xfrm>
            <a:off x="914400" y="21465738"/>
            <a:ext cx="1645920" cy="914400"/>
          </a:xfrm>
          <a:prstGeom prst="rect">
            <a:avLst/>
          </a:prstGeom>
          <a:solidFill>
            <a:srgbClr val="F3F1EE"/>
          </a:solidFill>
          <a:ln w="15875">
            <a:solidFill>
              <a:srgbClr val="BDB8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Text 135"/>
          <p:cNvSpPr txBox="1"/>
          <p:nvPr/>
        </p:nvSpPr>
        <p:spPr>
          <a:xfrm>
            <a:off x="914400" y="21465738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</a:t>
            </a:r>
            <a:endParaRPr lang="en-US" sz="1900" dirty="0"/>
          </a:p>
        </p:txBody>
      </p:sp>
      <p:sp>
        <p:nvSpPr>
          <p:cNvPr id="139" name="Shape 136"/>
          <p:cNvSpPr/>
          <p:nvPr/>
        </p:nvSpPr>
        <p:spPr>
          <a:xfrm>
            <a:off x="2615184" y="21922938"/>
            <a:ext cx="283464" cy="0"/>
          </a:xfrm>
          <a:prstGeom prst="line">
            <a:avLst/>
          </a:prstGeom>
          <a:noFill/>
          <a:ln w="2540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0" name="Shape 137"/>
          <p:cNvSpPr/>
          <p:nvPr/>
        </p:nvSpPr>
        <p:spPr>
          <a:xfrm>
            <a:off x="2971800" y="19956978"/>
            <a:ext cx="2788920" cy="2468880"/>
          </a:xfrm>
          <a:prstGeom prst="rect">
            <a:avLst/>
          </a:prstGeom>
          <a:solidFill>
            <a:srgbClr val="FFFFFF"/>
          </a:solidFill>
          <a:ln w="2540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138"/>
          <p:cNvSpPr txBox="1"/>
          <p:nvPr/>
        </p:nvSpPr>
        <p:spPr>
          <a:xfrm>
            <a:off x="3154680" y="20048418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 compiler</a:t>
            </a:r>
            <a:endParaRPr lang="en-US" sz="2000" dirty="0"/>
          </a:p>
        </p:txBody>
      </p:sp>
      <p:sp>
        <p:nvSpPr>
          <p:cNvPr id="142" name="Text 139"/>
          <p:cNvSpPr txBox="1"/>
          <p:nvPr/>
        </p:nvSpPr>
        <p:spPr>
          <a:xfrm>
            <a:off x="3154680" y="20459898"/>
            <a:ext cx="2514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i </a:t>
            </a:r>
            <a:r>
              <a:rPr lang="en-US" sz="17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+ analyze</a:t>
            </a:r>
            <a:endParaRPr lang="en-US" sz="17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ii </a:t>
            </a:r>
            <a:r>
              <a:rPr lang="en-US" sz="17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bandwidth</a:t>
            </a:r>
            <a:endParaRPr lang="en-US" sz="17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iii </a:t>
            </a:r>
            <a:r>
              <a:rPr lang="en-US" sz="17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all splits</a:t>
            </a:r>
            <a:endParaRPr lang="en-US" sz="17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iv </a:t>
            </a:r>
            <a:r>
              <a:rPr lang="en-US" sz="17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two graphs</a:t>
            </a:r>
            <a:endParaRPr lang="en-US" sz="17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v </a:t>
            </a:r>
            <a:r>
              <a:rPr lang="en-US" sz="17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CPU kernel</a:t>
            </a:r>
            <a:endParaRPr lang="en-US" sz="1700" dirty="0"/>
          </a:p>
        </p:txBody>
      </p:sp>
      <p:sp>
        <p:nvSpPr>
          <p:cNvPr id="143" name="Shape 140"/>
          <p:cNvSpPr/>
          <p:nvPr/>
        </p:nvSpPr>
        <p:spPr>
          <a:xfrm>
            <a:off x="6217920" y="20002698"/>
            <a:ext cx="4062600" cy="914400"/>
          </a:xfrm>
          <a:prstGeom prst="rect">
            <a:avLst/>
          </a:prstGeom>
          <a:solidFill>
            <a:srgbClr val="F7ECE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141"/>
          <p:cNvSpPr txBox="1"/>
          <p:nvPr/>
        </p:nvSpPr>
        <p:spPr>
          <a:xfrm>
            <a:off x="6400800" y="20002698"/>
            <a:ext cx="3788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 </a:t>
            </a: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layers k … L</a:t>
            </a:r>
            <a:endParaRPr lang="en-US" sz="1900" dirty="0"/>
          </a:p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paged KV + streaming attention</a:t>
            </a:r>
            <a:endParaRPr lang="en-US" sz="1900" dirty="0"/>
          </a:p>
        </p:txBody>
      </p:sp>
      <p:sp>
        <p:nvSpPr>
          <p:cNvPr id="145" name="Shape 142"/>
          <p:cNvSpPr/>
          <p:nvPr/>
        </p:nvSpPr>
        <p:spPr>
          <a:xfrm>
            <a:off x="6217920" y="21465738"/>
            <a:ext cx="4062600" cy="914400"/>
          </a:xfrm>
          <a:prstGeom prst="rect">
            <a:avLst/>
          </a:prstGeom>
          <a:solidFill>
            <a:srgbClr val="FFF7DD"/>
          </a:solidFill>
          <a:ln w="19050">
            <a:solidFill>
              <a:srgbClr val="D9A9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6" name="Text 143"/>
          <p:cNvSpPr txBox="1"/>
          <p:nvPr/>
        </p:nvSpPr>
        <p:spPr>
          <a:xfrm>
            <a:off x="6400800" y="21465738"/>
            <a:ext cx="3788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 </a:t>
            </a:r>
            <a:r>
              <a:rPr lang="en-US" sz="1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layers 0 … k−1</a:t>
            </a:r>
            <a:endParaRPr lang="en-US" sz="1900" dirty="0"/>
          </a:p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AVX2 + F16C GEMV kernel</a:t>
            </a:r>
            <a:endParaRPr lang="en-US" sz="1900" dirty="0"/>
          </a:p>
        </p:txBody>
      </p:sp>
      <p:sp>
        <p:nvSpPr>
          <p:cNvPr id="147" name="Shape 144"/>
          <p:cNvSpPr/>
          <p:nvPr/>
        </p:nvSpPr>
        <p:spPr>
          <a:xfrm>
            <a:off x="5815584" y="20459898"/>
            <a:ext cx="329184" cy="0"/>
          </a:xfrm>
          <a:prstGeom prst="line">
            <a:avLst/>
          </a:prstGeom>
          <a:noFill/>
          <a:ln w="2540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8" name="Shape 145"/>
          <p:cNvSpPr/>
          <p:nvPr/>
        </p:nvSpPr>
        <p:spPr>
          <a:xfrm>
            <a:off x="5815584" y="21922938"/>
            <a:ext cx="329184" cy="0"/>
          </a:xfrm>
          <a:prstGeom prst="line">
            <a:avLst/>
          </a:prstGeom>
          <a:noFill/>
          <a:ln w="2540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9" name="Shape 146"/>
          <p:cNvSpPr/>
          <p:nvPr/>
        </p:nvSpPr>
        <p:spPr>
          <a:xfrm flipV="1">
            <a:off x="9869040" y="20962818"/>
            <a:ext cx="0" cy="457200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147"/>
          <p:cNvSpPr txBox="1"/>
          <p:nvPr/>
        </p:nvSpPr>
        <p:spPr>
          <a:xfrm>
            <a:off x="8040240" y="20971962"/>
            <a:ext cx="1719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KB / token</a:t>
            </a:r>
            <a:endParaRPr lang="en-US" sz="1600" dirty="0"/>
          </a:p>
        </p:txBody>
      </p:sp>
      <p:sp>
        <p:nvSpPr>
          <p:cNvPr id="151" name="Shape 148"/>
          <p:cNvSpPr/>
          <p:nvPr/>
        </p:nvSpPr>
        <p:spPr>
          <a:xfrm>
            <a:off x="6583680" y="20962818"/>
            <a:ext cx="0" cy="457200"/>
          </a:xfrm>
          <a:prstGeom prst="line">
            <a:avLst/>
          </a:prstGeom>
          <a:noFill/>
          <a:ln w="25400">
            <a:solidFill>
              <a:srgbClr val="8A64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2" name="Shape 149"/>
          <p:cNvSpPr/>
          <p:nvPr/>
        </p:nvSpPr>
        <p:spPr>
          <a:xfrm flipV="1">
            <a:off x="6839712" y="20962818"/>
            <a:ext cx="0" cy="457200"/>
          </a:xfrm>
          <a:prstGeom prst="line">
            <a:avLst/>
          </a:prstGeom>
          <a:noFill/>
          <a:ln w="25400">
            <a:solidFill>
              <a:srgbClr val="8C1D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3" name="Text 150"/>
          <p:cNvSpPr txBox="1"/>
          <p:nvPr/>
        </p:nvSpPr>
        <p:spPr>
          <a:xfrm>
            <a:off x="6995160" y="20971962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pages</a:t>
            </a:r>
            <a:endParaRPr lang="en-US" sz="1600" dirty="0"/>
          </a:p>
        </p:txBody>
      </p:sp>
      <p:sp>
        <p:nvSpPr>
          <p:cNvPr id="154" name="Text 151"/>
          <p:cNvSpPr txBox="1"/>
          <p:nvPr/>
        </p:nvSpPr>
        <p:spPr>
          <a:xfrm>
            <a:off x="914400" y="22563018"/>
            <a:ext cx="936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3.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 overview. The compiler runs once per model and GPU; every decode step then runs the CPU graph, hands 8 KB to the GPU, and runs the GPU graph.</a:t>
            </a:r>
            <a:endParaRPr lang="en-US" sz="2400" dirty="0"/>
          </a:p>
        </p:txBody>
      </p:sp>
      <p:sp>
        <p:nvSpPr>
          <p:cNvPr id="155" name="Text 152"/>
          <p:cNvSpPr txBox="1"/>
          <p:nvPr/>
        </p:nvSpPr>
        <p:spPr>
          <a:xfrm>
            <a:off x="914400" y="23678189"/>
            <a:ext cx="9366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i="1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T(k) = T</a:t>
            </a:r>
            <a:r>
              <a:rPr lang="en-US" sz="3400" i="1" baseline="-40000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CPU</a:t>
            </a:r>
            <a:r>
              <a:rPr lang="en-US" sz="3400" i="1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(u &lt; k) + T</a:t>
            </a:r>
            <a:r>
              <a:rPr lang="en-US" sz="3400" i="1" baseline="-40000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</a:t>
            </a:r>
            <a:r>
              <a:rPr lang="en-US" sz="3400" i="1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(u ≥ k) + T</a:t>
            </a:r>
            <a:r>
              <a:rPr lang="en-US" sz="3400" i="1" baseline="-40000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</a:t>
            </a:r>
            <a:endParaRPr lang="en-US" sz="3400" dirty="0"/>
          </a:p>
        </p:txBody>
      </p:sp>
      <p:sp>
        <p:nvSpPr>
          <p:cNvPr id="156" name="Text 153"/>
          <p:cNvSpPr txBox="1"/>
          <p:nvPr/>
        </p:nvSpPr>
        <p:spPr>
          <a:xfrm>
            <a:off x="914400" y="24403746"/>
            <a:ext cx="936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stage costs max(FLOPs / P, bytes / M), with P and M profiled at startup. HELM keeps the fastest split k whose GPU side fits in VRAM.</a:t>
            </a:r>
            <a:endParaRPr lang="en-US" sz="2200" dirty="0"/>
          </a:p>
        </p:txBody>
      </p:sp>
      <p:sp>
        <p:nvSpPr>
          <p:cNvPr id="157" name="Text 154"/>
          <p:cNvSpPr txBox="1"/>
          <p:nvPr/>
        </p:nvSpPr>
        <p:spPr>
          <a:xfrm>
            <a:off x="914400" y="2526487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Mistral-12B · 3090</a:t>
            </a:r>
            <a:endParaRPr lang="en-US" sz="2100" dirty="0"/>
          </a:p>
        </p:txBody>
      </p:sp>
      <p:sp>
        <p:nvSpPr>
          <p:cNvPr id="158" name="Shape 155"/>
          <p:cNvSpPr/>
          <p:nvPr/>
        </p:nvSpPr>
        <p:spPr>
          <a:xfrm>
            <a:off x="3703320" y="253105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9" name="Shape 156"/>
          <p:cNvSpPr/>
          <p:nvPr/>
        </p:nvSpPr>
        <p:spPr>
          <a:xfrm>
            <a:off x="3784964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0" name="Shape 157"/>
          <p:cNvSpPr/>
          <p:nvPr/>
        </p:nvSpPr>
        <p:spPr>
          <a:xfrm>
            <a:off x="3866607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1" name="Shape 158"/>
          <p:cNvSpPr/>
          <p:nvPr/>
        </p:nvSpPr>
        <p:spPr>
          <a:xfrm>
            <a:off x="3948251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2" name="Shape 159"/>
          <p:cNvSpPr/>
          <p:nvPr/>
        </p:nvSpPr>
        <p:spPr>
          <a:xfrm>
            <a:off x="402989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3" name="Shape 160"/>
          <p:cNvSpPr/>
          <p:nvPr/>
        </p:nvSpPr>
        <p:spPr>
          <a:xfrm>
            <a:off x="4111538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4" name="Shape 161"/>
          <p:cNvSpPr/>
          <p:nvPr/>
        </p:nvSpPr>
        <p:spPr>
          <a:xfrm>
            <a:off x="4193182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5" name="Shape 162"/>
          <p:cNvSpPr/>
          <p:nvPr/>
        </p:nvSpPr>
        <p:spPr>
          <a:xfrm>
            <a:off x="427482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6" name="Shape 163"/>
          <p:cNvSpPr/>
          <p:nvPr/>
        </p:nvSpPr>
        <p:spPr>
          <a:xfrm>
            <a:off x="4356469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7" name="Shape 164"/>
          <p:cNvSpPr/>
          <p:nvPr/>
        </p:nvSpPr>
        <p:spPr>
          <a:xfrm>
            <a:off x="4438113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8" name="Shape 165"/>
          <p:cNvSpPr/>
          <p:nvPr/>
        </p:nvSpPr>
        <p:spPr>
          <a:xfrm>
            <a:off x="4519756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9" name="Shape 166"/>
          <p:cNvSpPr/>
          <p:nvPr/>
        </p:nvSpPr>
        <p:spPr>
          <a:xfrm>
            <a:off x="4601400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0" name="Shape 167"/>
          <p:cNvSpPr/>
          <p:nvPr/>
        </p:nvSpPr>
        <p:spPr>
          <a:xfrm>
            <a:off x="4683044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1" name="Shape 168"/>
          <p:cNvSpPr/>
          <p:nvPr/>
        </p:nvSpPr>
        <p:spPr>
          <a:xfrm>
            <a:off x="4764687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2" name="Shape 169"/>
          <p:cNvSpPr/>
          <p:nvPr/>
        </p:nvSpPr>
        <p:spPr>
          <a:xfrm>
            <a:off x="4846331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3" name="Shape 170"/>
          <p:cNvSpPr/>
          <p:nvPr/>
        </p:nvSpPr>
        <p:spPr>
          <a:xfrm>
            <a:off x="492797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4" name="Shape 171"/>
          <p:cNvSpPr/>
          <p:nvPr/>
        </p:nvSpPr>
        <p:spPr>
          <a:xfrm>
            <a:off x="5009618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5" name="Shape 172"/>
          <p:cNvSpPr/>
          <p:nvPr/>
        </p:nvSpPr>
        <p:spPr>
          <a:xfrm>
            <a:off x="5091262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6" name="Shape 173"/>
          <p:cNvSpPr/>
          <p:nvPr/>
        </p:nvSpPr>
        <p:spPr>
          <a:xfrm>
            <a:off x="517290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7" name="Shape 174"/>
          <p:cNvSpPr/>
          <p:nvPr/>
        </p:nvSpPr>
        <p:spPr>
          <a:xfrm>
            <a:off x="5254549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8" name="Shape 175"/>
          <p:cNvSpPr/>
          <p:nvPr/>
        </p:nvSpPr>
        <p:spPr>
          <a:xfrm>
            <a:off x="5336193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9" name="Shape 176"/>
          <p:cNvSpPr/>
          <p:nvPr/>
        </p:nvSpPr>
        <p:spPr>
          <a:xfrm>
            <a:off x="5417836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0" name="Shape 177"/>
          <p:cNvSpPr/>
          <p:nvPr/>
        </p:nvSpPr>
        <p:spPr>
          <a:xfrm>
            <a:off x="5499480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1" name="Shape 178"/>
          <p:cNvSpPr/>
          <p:nvPr/>
        </p:nvSpPr>
        <p:spPr>
          <a:xfrm>
            <a:off x="5581124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2" name="Shape 179"/>
          <p:cNvSpPr/>
          <p:nvPr/>
        </p:nvSpPr>
        <p:spPr>
          <a:xfrm>
            <a:off x="5662767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3" name="Shape 180"/>
          <p:cNvSpPr/>
          <p:nvPr/>
        </p:nvSpPr>
        <p:spPr>
          <a:xfrm>
            <a:off x="5744411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4" name="Shape 181"/>
          <p:cNvSpPr/>
          <p:nvPr/>
        </p:nvSpPr>
        <p:spPr>
          <a:xfrm>
            <a:off x="582605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5" name="Shape 182"/>
          <p:cNvSpPr/>
          <p:nvPr/>
        </p:nvSpPr>
        <p:spPr>
          <a:xfrm>
            <a:off x="5907698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6" name="Shape 183"/>
          <p:cNvSpPr/>
          <p:nvPr/>
        </p:nvSpPr>
        <p:spPr>
          <a:xfrm>
            <a:off x="5989342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7" name="Shape 184"/>
          <p:cNvSpPr/>
          <p:nvPr/>
        </p:nvSpPr>
        <p:spPr>
          <a:xfrm>
            <a:off x="607098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8" name="Shape 185"/>
          <p:cNvSpPr/>
          <p:nvPr/>
        </p:nvSpPr>
        <p:spPr>
          <a:xfrm>
            <a:off x="6152629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9" name="Shape 186"/>
          <p:cNvSpPr/>
          <p:nvPr/>
        </p:nvSpPr>
        <p:spPr>
          <a:xfrm>
            <a:off x="6234273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0" name="Shape 187"/>
          <p:cNvSpPr/>
          <p:nvPr/>
        </p:nvSpPr>
        <p:spPr>
          <a:xfrm>
            <a:off x="6315916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1" name="Shape 188"/>
          <p:cNvSpPr/>
          <p:nvPr/>
        </p:nvSpPr>
        <p:spPr>
          <a:xfrm>
            <a:off x="6397560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2" name="Shape 189"/>
          <p:cNvSpPr/>
          <p:nvPr/>
        </p:nvSpPr>
        <p:spPr>
          <a:xfrm>
            <a:off x="6479204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3" name="Shape 190"/>
          <p:cNvSpPr/>
          <p:nvPr/>
        </p:nvSpPr>
        <p:spPr>
          <a:xfrm>
            <a:off x="6560847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4" name="Shape 191"/>
          <p:cNvSpPr/>
          <p:nvPr/>
        </p:nvSpPr>
        <p:spPr>
          <a:xfrm>
            <a:off x="6642491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5" name="Shape 192"/>
          <p:cNvSpPr/>
          <p:nvPr/>
        </p:nvSpPr>
        <p:spPr>
          <a:xfrm>
            <a:off x="672413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6" name="Shape 193"/>
          <p:cNvSpPr/>
          <p:nvPr/>
        </p:nvSpPr>
        <p:spPr>
          <a:xfrm>
            <a:off x="6805778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7" name="Shape 194"/>
          <p:cNvSpPr/>
          <p:nvPr/>
        </p:nvSpPr>
        <p:spPr>
          <a:xfrm>
            <a:off x="6887422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8" name="Shape 195"/>
          <p:cNvSpPr/>
          <p:nvPr/>
        </p:nvSpPr>
        <p:spPr>
          <a:xfrm>
            <a:off x="6969065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9" name="Shape 196"/>
          <p:cNvSpPr/>
          <p:nvPr/>
        </p:nvSpPr>
        <p:spPr>
          <a:xfrm>
            <a:off x="7050709" y="253105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0" name="Text 197"/>
          <p:cNvSpPr txBox="1"/>
          <p:nvPr/>
        </p:nvSpPr>
        <p:spPr>
          <a:xfrm>
            <a:off x="9228960" y="2526487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21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21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2100" dirty="0"/>
          </a:p>
        </p:txBody>
      </p:sp>
      <p:sp>
        <p:nvSpPr>
          <p:cNvPr id="201" name="Text 198"/>
          <p:cNvSpPr txBox="1"/>
          <p:nvPr/>
        </p:nvSpPr>
        <p:spPr>
          <a:xfrm>
            <a:off x="914400" y="2572207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LLaMA-2-13B · 3090</a:t>
            </a:r>
            <a:endParaRPr lang="en-US" sz="2100" dirty="0"/>
          </a:p>
        </p:txBody>
      </p:sp>
      <p:sp>
        <p:nvSpPr>
          <p:cNvPr id="202" name="Shape 199"/>
          <p:cNvSpPr/>
          <p:nvPr/>
        </p:nvSpPr>
        <p:spPr>
          <a:xfrm>
            <a:off x="3703320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3" name="Shape 200"/>
          <p:cNvSpPr/>
          <p:nvPr/>
        </p:nvSpPr>
        <p:spPr>
          <a:xfrm>
            <a:off x="3784964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4" name="Shape 201"/>
          <p:cNvSpPr/>
          <p:nvPr/>
        </p:nvSpPr>
        <p:spPr>
          <a:xfrm>
            <a:off x="3866607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5" name="Shape 202"/>
          <p:cNvSpPr/>
          <p:nvPr/>
        </p:nvSpPr>
        <p:spPr>
          <a:xfrm>
            <a:off x="3948251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6" name="Shape 203"/>
          <p:cNvSpPr/>
          <p:nvPr/>
        </p:nvSpPr>
        <p:spPr>
          <a:xfrm>
            <a:off x="4029895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7" name="Shape 204"/>
          <p:cNvSpPr/>
          <p:nvPr/>
        </p:nvSpPr>
        <p:spPr>
          <a:xfrm>
            <a:off x="4111538" y="257677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8" name="Shape 205"/>
          <p:cNvSpPr/>
          <p:nvPr/>
        </p:nvSpPr>
        <p:spPr>
          <a:xfrm>
            <a:off x="4193182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9" name="Shape 206"/>
          <p:cNvSpPr/>
          <p:nvPr/>
        </p:nvSpPr>
        <p:spPr>
          <a:xfrm>
            <a:off x="427482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hape 207"/>
          <p:cNvSpPr/>
          <p:nvPr/>
        </p:nvSpPr>
        <p:spPr>
          <a:xfrm>
            <a:off x="4356469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1" name="Shape 208"/>
          <p:cNvSpPr/>
          <p:nvPr/>
        </p:nvSpPr>
        <p:spPr>
          <a:xfrm>
            <a:off x="4438113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2" name="Shape 209"/>
          <p:cNvSpPr/>
          <p:nvPr/>
        </p:nvSpPr>
        <p:spPr>
          <a:xfrm>
            <a:off x="4519756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3" name="Shape 210"/>
          <p:cNvSpPr/>
          <p:nvPr/>
        </p:nvSpPr>
        <p:spPr>
          <a:xfrm>
            <a:off x="4601400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4" name="Shape 211"/>
          <p:cNvSpPr/>
          <p:nvPr/>
        </p:nvSpPr>
        <p:spPr>
          <a:xfrm>
            <a:off x="4683044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5" name="Shape 212"/>
          <p:cNvSpPr/>
          <p:nvPr/>
        </p:nvSpPr>
        <p:spPr>
          <a:xfrm>
            <a:off x="4764687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6" name="Shape 213"/>
          <p:cNvSpPr/>
          <p:nvPr/>
        </p:nvSpPr>
        <p:spPr>
          <a:xfrm>
            <a:off x="4846331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7" name="Shape 214"/>
          <p:cNvSpPr/>
          <p:nvPr/>
        </p:nvSpPr>
        <p:spPr>
          <a:xfrm>
            <a:off x="492797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8" name="Shape 215"/>
          <p:cNvSpPr/>
          <p:nvPr/>
        </p:nvSpPr>
        <p:spPr>
          <a:xfrm>
            <a:off x="5009618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9" name="Shape 216"/>
          <p:cNvSpPr/>
          <p:nvPr/>
        </p:nvSpPr>
        <p:spPr>
          <a:xfrm>
            <a:off x="5091262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0" name="Shape 217"/>
          <p:cNvSpPr/>
          <p:nvPr/>
        </p:nvSpPr>
        <p:spPr>
          <a:xfrm>
            <a:off x="517290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1" name="Shape 218"/>
          <p:cNvSpPr/>
          <p:nvPr/>
        </p:nvSpPr>
        <p:spPr>
          <a:xfrm>
            <a:off x="5254549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2" name="Shape 219"/>
          <p:cNvSpPr/>
          <p:nvPr/>
        </p:nvSpPr>
        <p:spPr>
          <a:xfrm>
            <a:off x="5336193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3" name="Shape 220"/>
          <p:cNvSpPr/>
          <p:nvPr/>
        </p:nvSpPr>
        <p:spPr>
          <a:xfrm>
            <a:off x="5417836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4" name="Shape 221"/>
          <p:cNvSpPr/>
          <p:nvPr/>
        </p:nvSpPr>
        <p:spPr>
          <a:xfrm>
            <a:off x="5499480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5" name="Shape 222"/>
          <p:cNvSpPr/>
          <p:nvPr/>
        </p:nvSpPr>
        <p:spPr>
          <a:xfrm>
            <a:off x="5581124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6" name="Shape 223"/>
          <p:cNvSpPr/>
          <p:nvPr/>
        </p:nvSpPr>
        <p:spPr>
          <a:xfrm>
            <a:off x="5662767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7" name="Shape 224"/>
          <p:cNvSpPr/>
          <p:nvPr/>
        </p:nvSpPr>
        <p:spPr>
          <a:xfrm>
            <a:off x="5744411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8" name="Shape 225"/>
          <p:cNvSpPr/>
          <p:nvPr/>
        </p:nvSpPr>
        <p:spPr>
          <a:xfrm>
            <a:off x="582605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9" name="Shape 226"/>
          <p:cNvSpPr/>
          <p:nvPr/>
        </p:nvSpPr>
        <p:spPr>
          <a:xfrm>
            <a:off x="5907698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0" name="Shape 227"/>
          <p:cNvSpPr/>
          <p:nvPr/>
        </p:nvSpPr>
        <p:spPr>
          <a:xfrm>
            <a:off x="5989342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1" name="Shape 228"/>
          <p:cNvSpPr/>
          <p:nvPr/>
        </p:nvSpPr>
        <p:spPr>
          <a:xfrm>
            <a:off x="607098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2" name="Shape 229"/>
          <p:cNvSpPr/>
          <p:nvPr/>
        </p:nvSpPr>
        <p:spPr>
          <a:xfrm>
            <a:off x="6152629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3" name="Shape 230"/>
          <p:cNvSpPr/>
          <p:nvPr/>
        </p:nvSpPr>
        <p:spPr>
          <a:xfrm>
            <a:off x="6234273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4" name="Shape 231"/>
          <p:cNvSpPr/>
          <p:nvPr/>
        </p:nvSpPr>
        <p:spPr>
          <a:xfrm>
            <a:off x="6315916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5" name="Shape 232"/>
          <p:cNvSpPr/>
          <p:nvPr/>
        </p:nvSpPr>
        <p:spPr>
          <a:xfrm>
            <a:off x="6397560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6" name="Shape 233"/>
          <p:cNvSpPr/>
          <p:nvPr/>
        </p:nvSpPr>
        <p:spPr>
          <a:xfrm>
            <a:off x="6479204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7" name="Shape 234"/>
          <p:cNvSpPr/>
          <p:nvPr/>
        </p:nvSpPr>
        <p:spPr>
          <a:xfrm>
            <a:off x="6560847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8" name="Shape 235"/>
          <p:cNvSpPr/>
          <p:nvPr/>
        </p:nvSpPr>
        <p:spPr>
          <a:xfrm>
            <a:off x="6642491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9" name="Shape 236"/>
          <p:cNvSpPr/>
          <p:nvPr/>
        </p:nvSpPr>
        <p:spPr>
          <a:xfrm>
            <a:off x="672413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0" name="Shape 237"/>
          <p:cNvSpPr/>
          <p:nvPr/>
        </p:nvSpPr>
        <p:spPr>
          <a:xfrm>
            <a:off x="6805778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1" name="Shape 238"/>
          <p:cNvSpPr/>
          <p:nvPr/>
        </p:nvSpPr>
        <p:spPr>
          <a:xfrm>
            <a:off x="6887422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2" name="Shape 239"/>
          <p:cNvSpPr/>
          <p:nvPr/>
        </p:nvSpPr>
        <p:spPr>
          <a:xfrm>
            <a:off x="6969065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3" name="Shape 240"/>
          <p:cNvSpPr/>
          <p:nvPr/>
        </p:nvSpPr>
        <p:spPr>
          <a:xfrm>
            <a:off x="7050709" y="257677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4" name="Text 241"/>
          <p:cNvSpPr txBox="1"/>
          <p:nvPr/>
        </p:nvSpPr>
        <p:spPr>
          <a:xfrm>
            <a:off x="9228960" y="2572207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21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21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2100" dirty="0"/>
          </a:p>
        </p:txBody>
      </p:sp>
      <p:sp>
        <p:nvSpPr>
          <p:cNvPr id="245" name="Text 242"/>
          <p:cNvSpPr txBox="1"/>
          <p:nvPr/>
        </p:nvSpPr>
        <p:spPr>
          <a:xfrm>
            <a:off x="914400" y="2617927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Qwen3-32B · L40S</a:t>
            </a:r>
            <a:endParaRPr lang="en-US" sz="2100" dirty="0"/>
          </a:p>
        </p:txBody>
      </p:sp>
      <p:sp>
        <p:nvSpPr>
          <p:cNvPr id="246" name="Shape 243"/>
          <p:cNvSpPr/>
          <p:nvPr/>
        </p:nvSpPr>
        <p:spPr>
          <a:xfrm>
            <a:off x="3703320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7" name="Shape 244"/>
          <p:cNvSpPr/>
          <p:nvPr/>
        </p:nvSpPr>
        <p:spPr>
          <a:xfrm>
            <a:off x="3784964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8" name="Shape 245"/>
          <p:cNvSpPr/>
          <p:nvPr/>
        </p:nvSpPr>
        <p:spPr>
          <a:xfrm>
            <a:off x="3866607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9" name="Shape 246"/>
          <p:cNvSpPr/>
          <p:nvPr/>
        </p:nvSpPr>
        <p:spPr>
          <a:xfrm>
            <a:off x="3948251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0" name="Shape 247"/>
          <p:cNvSpPr/>
          <p:nvPr/>
        </p:nvSpPr>
        <p:spPr>
          <a:xfrm>
            <a:off x="4029895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1" name="Shape 248"/>
          <p:cNvSpPr/>
          <p:nvPr/>
        </p:nvSpPr>
        <p:spPr>
          <a:xfrm>
            <a:off x="4111538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2" name="Shape 249"/>
          <p:cNvSpPr/>
          <p:nvPr/>
        </p:nvSpPr>
        <p:spPr>
          <a:xfrm>
            <a:off x="4193182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3" name="Shape 250"/>
          <p:cNvSpPr/>
          <p:nvPr/>
        </p:nvSpPr>
        <p:spPr>
          <a:xfrm>
            <a:off x="4274825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4" name="Shape 251"/>
          <p:cNvSpPr/>
          <p:nvPr/>
        </p:nvSpPr>
        <p:spPr>
          <a:xfrm>
            <a:off x="4356469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5" name="Shape 252"/>
          <p:cNvSpPr/>
          <p:nvPr/>
        </p:nvSpPr>
        <p:spPr>
          <a:xfrm>
            <a:off x="4438113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6" name="Shape 253"/>
          <p:cNvSpPr/>
          <p:nvPr/>
        </p:nvSpPr>
        <p:spPr>
          <a:xfrm>
            <a:off x="4519756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7" name="Shape 254"/>
          <p:cNvSpPr/>
          <p:nvPr/>
        </p:nvSpPr>
        <p:spPr>
          <a:xfrm>
            <a:off x="4601400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8" name="Shape 255"/>
          <p:cNvSpPr/>
          <p:nvPr/>
        </p:nvSpPr>
        <p:spPr>
          <a:xfrm>
            <a:off x="4683044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9" name="Shape 256"/>
          <p:cNvSpPr/>
          <p:nvPr/>
        </p:nvSpPr>
        <p:spPr>
          <a:xfrm>
            <a:off x="4764687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0" name="Shape 257"/>
          <p:cNvSpPr/>
          <p:nvPr/>
        </p:nvSpPr>
        <p:spPr>
          <a:xfrm>
            <a:off x="4846331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1" name="Shape 258"/>
          <p:cNvSpPr/>
          <p:nvPr/>
        </p:nvSpPr>
        <p:spPr>
          <a:xfrm>
            <a:off x="4927975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2" name="Shape 259"/>
          <p:cNvSpPr/>
          <p:nvPr/>
        </p:nvSpPr>
        <p:spPr>
          <a:xfrm>
            <a:off x="5009618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3" name="Shape 260"/>
          <p:cNvSpPr/>
          <p:nvPr/>
        </p:nvSpPr>
        <p:spPr>
          <a:xfrm>
            <a:off x="5091262" y="262249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4" name="Shape 261"/>
          <p:cNvSpPr/>
          <p:nvPr/>
        </p:nvSpPr>
        <p:spPr>
          <a:xfrm>
            <a:off x="517290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5" name="Shape 262"/>
          <p:cNvSpPr/>
          <p:nvPr/>
        </p:nvSpPr>
        <p:spPr>
          <a:xfrm>
            <a:off x="5254549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6" name="Shape 263"/>
          <p:cNvSpPr/>
          <p:nvPr/>
        </p:nvSpPr>
        <p:spPr>
          <a:xfrm>
            <a:off x="5336193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7" name="Shape 264"/>
          <p:cNvSpPr/>
          <p:nvPr/>
        </p:nvSpPr>
        <p:spPr>
          <a:xfrm>
            <a:off x="5417836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8" name="Shape 265"/>
          <p:cNvSpPr/>
          <p:nvPr/>
        </p:nvSpPr>
        <p:spPr>
          <a:xfrm>
            <a:off x="5499480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9" name="Shape 266"/>
          <p:cNvSpPr/>
          <p:nvPr/>
        </p:nvSpPr>
        <p:spPr>
          <a:xfrm>
            <a:off x="5581124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0" name="Shape 267"/>
          <p:cNvSpPr/>
          <p:nvPr/>
        </p:nvSpPr>
        <p:spPr>
          <a:xfrm>
            <a:off x="5662767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1" name="Shape 268"/>
          <p:cNvSpPr/>
          <p:nvPr/>
        </p:nvSpPr>
        <p:spPr>
          <a:xfrm>
            <a:off x="5744411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2" name="Shape 269"/>
          <p:cNvSpPr/>
          <p:nvPr/>
        </p:nvSpPr>
        <p:spPr>
          <a:xfrm>
            <a:off x="582605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3" name="Shape 270"/>
          <p:cNvSpPr/>
          <p:nvPr/>
        </p:nvSpPr>
        <p:spPr>
          <a:xfrm>
            <a:off x="5907698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4" name="Shape 271"/>
          <p:cNvSpPr/>
          <p:nvPr/>
        </p:nvSpPr>
        <p:spPr>
          <a:xfrm>
            <a:off x="5989342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5" name="Shape 272"/>
          <p:cNvSpPr/>
          <p:nvPr/>
        </p:nvSpPr>
        <p:spPr>
          <a:xfrm>
            <a:off x="607098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6" name="Shape 273"/>
          <p:cNvSpPr/>
          <p:nvPr/>
        </p:nvSpPr>
        <p:spPr>
          <a:xfrm>
            <a:off x="6152629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7" name="Shape 274"/>
          <p:cNvSpPr/>
          <p:nvPr/>
        </p:nvSpPr>
        <p:spPr>
          <a:xfrm>
            <a:off x="6234273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8" name="Shape 275"/>
          <p:cNvSpPr/>
          <p:nvPr/>
        </p:nvSpPr>
        <p:spPr>
          <a:xfrm>
            <a:off x="6315916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9" name="Shape 276"/>
          <p:cNvSpPr/>
          <p:nvPr/>
        </p:nvSpPr>
        <p:spPr>
          <a:xfrm>
            <a:off x="6397560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0" name="Shape 277"/>
          <p:cNvSpPr/>
          <p:nvPr/>
        </p:nvSpPr>
        <p:spPr>
          <a:xfrm>
            <a:off x="6479204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1" name="Shape 278"/>
          <p:cNvSpPr/>
          <p:nvPr/>
        </p:nvSpPr>
        <p:spPr>
          <a:xfrm>
            <a:off x="6560847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2" name="Shape 279"/>
          <p:cNvSpPr/>
          <p:nvPr/>
        </p:nvSpPr>
        <p:spPr>
          <a:xfrm>
            <a:off x="6642491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3" name="Shape 280"/>
          <p:cNvSpPr/>
          <p:nvPr/>
        </p:nvSpPr>
        <p:spPr>
          <a:xfrm>
            <a:off x="672413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4" name="Shape 281"/>
          <p:cNvSpPr/>
          <p:nvPr/>
        </p:nvSpPr>
        <p:spPr>
          <a:xfrm>
            <a:off x="6805778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5" name="Shape 282"/>
          <p:cNvSpPr/>
          <p:nvPr/>
        </p:nvSpPr>
        <p:spPr>
          <a:xfrm>
            <a:off x="6887422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6" name="Shape 283"/>
          <p:cNvSpPr/>
          <p:nvPr/>
        </p:nvSpPr>
        <p:spPr>
          <a:xfrm>
            <a:off x="696906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7" name="Shape 284"/>
          <p:cNvSpPr/>
          <p:nvPr/>
        </p:nvSpPr>
        <p:spPr>
          <a:xfrm>
            <a:off x="7050709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8" name="Shape 285"/>
          <p:cNvSpPr/>
          <p:nvPr/>
        </p:nvSpPr>
        <p:spPr>
          <a:xfrm>
            <a:off x="7132353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9" name="Shape 286"/>
          <p:cNvSpPr/>
          <p:nvPr/>
        </p:nvSpPr>
        <p:spPr>
          <a:xfrm>
            <a:off x="7213996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0" name="Shape 287"/>
          <p:cNvSpPr/>
          <p:nvPr/>
        </p:nvSpPr>
        <p:spPr>
          <a:xfrm>
            <a:off x="7295640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1" name="Shape 288"/>
          <p:cNvSpPr/>
          <p:nvPr/>
        </p:nvSpPr>
        <p:spPr>
          <a:xfrm>
            <a:off x="7377284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2" name="Shape 289"/>
          <p:cNvSpPr/>
          <p:nvPr/>
        </p:nvSpPr>
        <p:spPr>
          <a:xfrm>
            <a:off x="7458927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3" name="Shape 290"/>
          <p:cNvSpPr/>
          <p:nvPr/>
        </p:nvSpPr>
        <p:spPr>
          <a:xfrm>
            <a:off x="7540571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4" name="Shape 291"/>
          <p:cNvSpPr/>
          <p:nvPr/>
        </p:nvSpPr>
        <p:spPr>
          <a:xfrm>
            <a:off x="762221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5" name="Shape 292"/>
          <p:cNvSpPr/>
          <p:nvPr/>
        </p:nvSpPr>
        <p:spPr>
          <a:xfrm>
            <a:off x="7703858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6" name="Shape 293"/>
          <p:cNvSpPr/>
          <p:nvPr/>
        </p:nvSpPr>
        <p:spPr>
          <a:xfrm>
            <a:off x="7785502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7" name="Shape 294"/>
          <p:cNvSpPr/>
          <p:nvPr/>
        </p:nvSpPr>
        <p:spPr>
          <a:xfrm>
            <a:off x="786714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8" name="Shape 295"/>
          <p:cNvSpPr/>
          <p:nvPr/>
        </p:nvSpPr>
        <p:spPr>
          <a:xfrm>
            <a:off x="7948789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9" name="Shape 296"/>
          <p:cNvSpPr/>
          <p:nvPr/>
        </p:nvSpPr>
        <p:spPr>
          <a:xfrm>
            <a:off x="8030433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0" name="Shape 297"/>
          <p:cNvSpPr/>
          <p:nvPr/>
        </p:nvSpPr>
        <p:spPr>
          <a:xfrm>
            <a:off x="8112076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1" name="Shape 298"/>
          <p:cNvSpPr/>
          <p:nvPr/>
        </p:nvSpPr>
        <p:spPr>
          <a:xfrm>
            <a:off x="8193720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2" name="Shape 299"/>
          <p:cNvSpPr/>
          <p:nvPr/>
        </p:nvSpPr>
        <p:spPr>
          <a:xfrm>
            <a:off x="8275364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3" name="Shape 300"/>
          <p:cNvSpPr/>
          <p:nvPr/>
        </p:nvSpPr>
        <p:spPr>
          <a:xfrm>
            <a:off x="8357007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4" name="Shape 301"/>
          <p:cNvSpPr/>
          <p:nvPr/>
        </p:nvSpPr>
        <p:spPr>
          <a:xfrm>
            <a:off x="8438651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5" name="Shape 302"/>
          <p:cNvSpPr/>
          <p:nvPr/>
        </p:nvSpPr>
        <p:spPr>
          <a:xfrm>
            <a:off x="852029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6" name="Shape 303"/>
          <p:cNvSpPr/>
          <p:nvPr/>
        </p:nvSpPr>
        <p:spPr>
          <a:xfrm>
            <a:off x="8601938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7" name="Shape 304"/>
          <p:cNvSpPr/>
          <p:nvPr/>
        </p:nvSpPr>
        <p:spPr>
          <a:xfrm>
            <a:off x="8683582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8" name="Shape 305"/>
          <p:cNvSpPr/>
          <p:nvPr/>
        </p:nvSpPr>
        <p:spPr>
          <a:xfrm>
            <a:off x="8765225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9" name="Shape 306"/>
          <p:cNvSpPr/>
          <p:nvPr/>
        </p:nvSpPr>
        <p:spPr>
          <a:xfrm>
            <a:off x="8846869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0" name="Shape 307"/>
          <p:cNvSpPr/>
          <p:nvPr/>
        </p:nvSpPr>
        <p:spPr>
          <a:xfrm>
            <a:off x="8928513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1" name="Shape 308"/>
          <p:cNvSpPr/>
          <p:nvPr/>
        </p:nvSpPr>
        <p:spPr>
          <a:xfrm>
            <a:off x="9010156" y="262249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2" name="Text 309"/>
          <p:cNvSpPr txBox="1"/>
          <p:nvPr/>
        </p:nvSpPr>
        <p:spPr>
          <a:xfrm>
            <a:off x="9228960" y="2617927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r>
              <a:rPr lang="en-US" sz="21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21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2100" dirty="0"/>
          </a:p>
        </p:txBody>
      </p:sp>
      <p:sp>
        <p:nvSpPr>
          <p:cNvPr id="313" name="Text 310"/>
          <p:cNvSpPr txBox="1"/>
          <p:nvPr/>
        </p:nvSpPr>
        <p:spPr>
          <a:xfrm>
            <a:off x="914400" y="2663647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Qwen3-8B · 4060</a:t>
            </a:r>
            <a:endParaRPr lang="en-US" sz="2100" dirty="0"/>
          </a:p>
        </p:txBody>
      </p:sp>
      <p:sp>
        <p:nvSpPr>
          <p:cNvPr id="314" name="Shape 311"/>
          <p:cNvSpPr/>
          <p:nvPr/>
        </p:nvSpPr>
        <p:spPr>
          <a:xfrm>
            <a:off x="3703320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5" name="Shape 312"/>
          <p:cNvSpPr/>
          <p:nvPr/>
        </p:nvSpPr>
        <p:spPr>
          <a:xfrm>
            <a:off x="3784964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6" name="Shape 313"/>
          <p:cNvSpPr/>
          <p:nvPr/>
        </p:nvSpPr>
        <p:spPr>
          <a:xfrm>
            <a:off x="3866607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7" name="Shape 314"/>
          <p:cNvSpPr/>
          <p:nvPr/>
        </p:nvSpPr>
        <p:spPr>
          <a:xfrm>
            <a:off x="3948251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8" name="Shape 315"/>
          <p:cNvSpPr/>
          <p:nvPr/>
        </p:nvSpPr>
        <p:spPr>
          <a:xfrm>
            <a:off x="4029895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9" name="Shape 316"/>
          <p:cNvSpPr/>
          <p:nvPr/>
        </p:nvSpPr>
        <p:spPr>
          <a:xfrm>
            <a:off x="4111538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0" name="Shape 317"/>
          <p:cNvSpPr/>
          <p:nvPr/>
        </p:nvSpPr>
        <p:spPr>
          <a:xfrm>
            <a:off x="4193182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1" name="Shape 318"/>
          <p:cNvSpPr/>
          <p:nvPr/>
        </p:nvSpPr>
        <p:spPr>
          <a:xfrm>
            <a:off x="4274825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2" name="Shape 319"/>
          <p:cNvSpPr/>
          <p:nvPr/>
        </p:nvSpPr>
        <p:spPr>
          <a:xfrm>
            <a:off x="4356469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3" name="Shape 320"/>
          <p:cNvSpPr/>
          <p:nvPr/>
        </p:nvSpPr>
        <p:spPr>
          <a:xfrm>
            <a:off x="4438113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4" name="Shape 321"/>
          <p:cNvSpPr/>
          <p:nvPr/>
        </p:nvSpPr>
        <p:spPr>
          <a:xfrm>
            <a:off x="4519756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5" name="Shape 322"/>
          <p:cNvSpPr/>
          <p:nvPr/>
        </p:nvSpPr>
        <p:spPr>
          <a:xfrm>
            <a:off x="4601400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6" name="Shape 323"/>
          <p:cNvSpPr/>
          <p:nvPr/>
        </p:nvSpPr>
        <p:spPr>
          <a:xfrm>
            <a:off x="4683044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7" name="Shape 324"/>
          <p:cNvSpPr/>
          <p:nvPr/>
        </p:nvSpPr>
        <p:spPr>
          <a:xfrm>
            <a:off x="4764687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8" name="Shape 325"/>
          <p:cNvSpPr/>
          <p:nvPr/>
        </p:nvSpPr>
        <p:spPr>
          <a:xfrm>
            <a:off x="4846331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9" name="Shape 326"/>
          <p:cNvSpPr/>
          <p:nvPr/>
        </p:nvSpPr>
        <p:spPr>
          <a:xfrm>
            <a:off x="4927975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0" name="Shape 327"/>
          <p:cNvSpPr/>
          <p:nvPr/>
        </p:nvSpPr>
        <p:spPr>
          <a:xfrm>
            <a:off x="5009618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1" name="Shape 328"/>
          <p:cNvSpPr/>
          <p:nvPr/>
        </p:nvSpPr>
        <p:spPr>
          <a:xfrm>
            <a:off x="5091262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2" name="Shape 329"/>
          <p:cNvSpPr/>
          <p:nvPr/>
        </p:nvSpPr>
        <p:spPr>
          <a:xfrm>
            <a:off x="5172905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3" name="Shape 330"/>
          <p:cNvSpPr/>
          <p:nvPr/>
        </p:nvSpPr>
        <p:spPr>
          <a:xfrm>
            <a:off x="5254549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4" name="Shape 331"/>
          <p:cNvSpPr/>
          <p:nvPr/>
        </p:nvSpPr>
        <p:spPr>
          <a:xfrm>
            <a:off x="5336193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5" name="Shape 332"/>
          <p:cNvSpPr/>
          <p:nvPr/>
        </p:nvSpPr>
        <p:spPr>
          <a:xfrm>
            <a:off x="5417836" y="266821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6" name="Shape 333"/>
          <p:cNvSpPr/>
          <p:nvPr/>
        </p:nvSpPr>
        <p:spPr>
          <a:xfrm>
            <a:off x="5499480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7" name="Shape 334"/>
          <p:cNvSpPr/>
          <p:nvPr/>
        </p:nvSpPr>
        <p:spPr>
          <a:xfrm>
            <a:off x="5581124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8" name="Shape 335"/>
          <p:cNvSpPr/>
          <p:nvPr/>
        </p:nvSpPr>
        <p:spPr>
          <a:xfrm>
            <a:off x="5662767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9" name="Shape 336"/>
          <p:cNvSpPr/>
          <p:nvPr/>
        </p:nvSpPr>
        <p:spPr>
          <a:xfrm>
            <a:off x="5744411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0" name="Shape 337"/>
          <p:cNvSpPr/>
          <p:nvPr/>
        </p:nvSpPr>
        <p:spPr>
          <a:xfrm>
            <a:off x="5826055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1" name="Shape 338"/>
          <p:cNvSpPr/>
          <p:nvPr/>
        </p:nvSpPr>
        <p:spPr>
          <a:xfrm>
            <a:off x="5907698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2" name="Shape 339"/>
          <p:cNvSpPr/>
          <p:nvPr/>
        </p:nvSpPr>
        <p:spPr>
          <a:xfrm>
            <a:off x="5989342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3" name="Shape 340"/>
          <p:cNvSpPr/>
          <p:nvPr/>
        </p:nvSpPr>
        <p:spPr>
          <a:xfrm>
            <a:off x="6070985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4" name="Shape 341"/>
          <p:cNvSpPr/>
          <p:nvPr/>
        </p:nvSpPr>
        <p:spPr>
          <a:xfrm>
            <a:off x="6152629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5" name="Shape 342"/>
          <p:cNvSpPr/>
          <p:nvPr/>
        </p:nvSpPr>
        <p:spPr>
          <a:xfrm>
            <a:off x="6234273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6" name="Shape 343"/>
          <p:cNvSpPr/>
          <p:nvPr/>
        </p:nvSpPr>
        <p:spPr>
          <a:xfrm>
            <a:off x="6315916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7" name="Shape 344"/>
          <p:cNvSpPr/>
          <p:nvPr/>
        </p:nvSpPr>
        <p:spPr>
          <a:xfrm>
            <a:off x="6397560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8" name="Shape 345"/>
          <p:cNvSpPr/>
          <p:nvPr/>
        </p:nvSpPr>
        <p:spPr>
          <a:xfrm>
            <a:off x="6479204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9" name="Shape 346"/>
          <p:cNvSpPr/>
          <p:nvPr/>
        </p:nvSpPr>
        <p:spPr>
          <a:xfrm>
            <a:off x="6560847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0" name="Shape 347"/>
          <p:cNvSpPr/>
          <p:nvPr/>
        </p:nvSpPr>
        <p:spPr>
          <a:xfrm>
            <a:off x="6642491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1" name="Shape 348"/>
          <p:cNvSpPr/>
          <p:nvPr/>
        </p:nvSpPr>
        <p:spPr>
          <a:xfrm>
            <a:off x="6724135" y="266821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2" name="Text 349"/>
          <p:cNvSpPr txBox="1"/>
          <p:nvPr/>
        </p:nvSpPr>
        <p:spPr>
          <a:xfrm>
            <a:off x="9228960" y="2663647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r>
              <a:rPr lang="en-US" sz="21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21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00" dirty="0"/>
          </a:p>
        </p:txBody>
      </p:sp>
      <p:sp>
        <p:nvSpPr>
          <p:cNvPr id="353" name="Text 350"/>
          <p:cNvSpPr txBox="1"/>
          <p:nvPr/>
        </p:nvSpPr>
        <p:spPr>
          <a:xfrm>
            <a:off x="914400" y="2709367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Qwen3-32B · 3090</a:t>
            </a:r>
            <a:endParaRPr lang="en-US" sz="2100" dirty="0"/>
          </a:p>
        </p:txBody>
      </p:sp>
      <p:sp>
        <p:nvSpPr>
          <p:cNvPr id="354" name="Shape 351"/>
          <p:cNvSpPr/>
          <p:nvPr/>
        </p:nvSpPr>
        <p:spPr>
          <a:xfrm>
            <a:off x="3703320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5" name="Shape 352"/>
          <p:cNvSpPr/>
          <p:nvPr/>
        </p:nvSpPr>
        <p:spPr>
          <a:xfrm>
            <a:off x="3784964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6" name="Shape 353"/>
          <p:cNvSpPr/>
          <p:nvPr/>
        </p:nvSpPr>
        <p:spPr>
          <a:xfrm>
            <a:off x="3866607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7" name="Shape 354"/>
          <p:cNvSpPr/>
          <p:nvPr/>
        </p:nvSpPr>
        <p:spPr>
          <a:xfrm>
            <a:off x="3948251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8" name="Shape 355"/>
          <p:cNvSpPr/>
          <p:nvPr/>
        </p:nvSpPr>
        <p:spPr>
          <a:xfrm>
            <a:off x="402989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9" name="Shape 356"/>
          <p:cNvSpPr/>
          <p:nvPr/>
        </p:nvSpPr>
        <p:spPr>
          <a:xfrm>
            <a:off x="4111538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0" name="Shape 357"/>
          <p:cNvSpPr/>
          <p:nvPr/>
        </p:nvSpPr>
        <p:spPr>
          <a:xfrm>
            <a:off x="4193182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1" name="Shape 358"/>
          <p:cNvSpPr/>
          <p:nvPr/>
        </p:nvSpPr>
        <p:spPr>
          <a:xfrm>
            <a:off x="427482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2" name="Shape 359"/>
          <p:cNvSpPr/>
          <p:nvPr/>
        </p:nvSpPr>
        <p:spPr>
          <a:xfrm>
            <a:off x="4356469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3" name="Shape 360"/>
          <p:cNvSpPr/>
          <p:nvPr/>
        </p:nvSpPr>
        <p:spPr>
          <a:xfrm>
            <a:off x="4438113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4" name="Shape 361"/>
          <p:cNvSpPr/>
          <p:nvPr/>
        </p:nvSpPr>
        <p:spPr>
          <a:xfrm>
            <a:off x="4519756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5" name="Shape 362"/>
          <p:cNvSpPr/>
          <p:nvPr/>
        </p:nvSpPr>
        <p:spPr>
          <a:xfrm>
            <a:off x="4601400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6" name="Shape 363"/>
          <p:cNvSpPr/>
          <p:nvPr/>
        </p:nvSpPr>
        <p:spPr>
          <a:xfrm>
            <a:off x="4683044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7" name="Shape 364"/>
          <p:cNvSpPr/>
          <p:nvPr/>
        </p:nvSpPr>
        <p:spPr>
          <a:xfrm>
            <a:off x="4764687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8" name="Shape 365"/>
          <p:cNvSpPr/>
          <p:nvPr/>
        </p:nvSpPr>
        <p:spPr>
          <a:xfrm>
            <a:off x="4846331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9" name="Shape 366"/>
          <p:cNvSpPr/>
          <p:nvPr/>
        </p:nvSpPr>
        <p:spPr>
          <a:xfrm>
            <a:off x="492797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0" name="Shape 367"/>
          <p:cNvSpPr/>
          <p:nvPr/>
        </p:nvSpPr>
        <p:spPr>
          <a:xfrm>
            <a:off x="5009618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1" name="Shape 368"/>
          <p:cNvSpPr/>
          <p:nvPr/>
        </p:nvSpPr>
        <p:spPr>
          <a:xfrm>
            <a:off x="5091262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2" name="Shape 369"/>
          <p:cNvSpPr/>
          <p:nvPr/>
        </p:nvSpPr>
        <p:spPr>
          <a:xfrm>
            <a:off x="517290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3" name="Shape 370"/>
          <p:cNvSpPr/>
          <p:nvPr/>
        </p:nvSpPr>
        <p:spPr>
          <a:xfrm>
            <a:off x="5254549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4" name="Shape 371"/>
          <p:cNvSpPr/>
          <p:nvPr/>
        </p:nvSpPr>
        <p:spPr>
          <a:xfrm>
            <a:off x="5336193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5" name="Shape 372"/>
          <p:cNvSpPr/>
          <p:nvPr/>
        </p:nvSpPr>
        <p:spPr>
          <a:xfrm>
            <a:off x="5417836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6" name="Shape 373"/>
          <p:cNvSpPr/>
          <p:nvPr/>
        </p:nvSpPr>
        <p:spPr>
          <a:xfrm>
            <a:off x="5499480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7" name="Shape 374"/>
          <p:cNvSpPr/>
          <p:nvPr/>
        </p:nvSpPr>
        <p:spPr>
          <a:xfrm>
            <a:off x="5581124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8" name="Shape 375"/>
          <p:cNvSpPr/>
          <p:nvPr/>
        </p:nvSpPr>
        <p:spPr>
          <a:xfrm>
            <a:off x="5662767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9" name="Shape 376"/>
          <p:cNvSpPr/>
          <p:nvPr/>
        </p:nvSpPr>
        <p:spPr>
          <a:xfrm>
            <a:off x="5744411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0" name="Shape 377"/>
          <p:cNvSpPr/>
          <p:nvPr/>
        </p:nvSpPr>
        <p:spPr>
          <a:xfrm>
            <a:off x="582605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1" name="Shape 378"/>
          <p:cNvSpPr/>
          <p:nvPr/>
        </p:nvSpPr>
        <p:spPr>
          <a:xfrm>
            <a:off x="5907698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2" name="Shape 379"/>
          <p:cNvSpPr/>
          <p:nvPr/>
        </p:nvSpPr>
        <p:spPr>
          <a:xfrm>
            <a:off x="5989342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3" name="Shape 380"/>
          <p:cNvSpPr/>
          <p:nvPr/>
        </p:nvSpPr>
        <p:spPr>
          <a:xfrm>
            <a:off x="607098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4" name="Shape 381"/>
          <p:cNvSpPr/>
          <p:nvPr/>
        </p:nvSpPr>
        <p:spPr>
          <a:xfrm>
            <a:off x="6152629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5" name="Shape 382"/>
          <p:cNvSpPr/>
          <p:nvPr/>
        </p:nvSpPr>
        <p:spPr>
          <a:xfrm>
            <a:off x="6234273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6" name="Shape 383"/>
          <p:cNvSpPr/>
          <p:nvPr/>
        </p:nvSpPr>
        <p:spPr>
          <a:xfrm>
            <a:off x="6315916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7" name="Shape 384"/>
          <p:cNvSpPr/>
          <p:nvPr/>
        </p:nvSpPr>
        <p:spPr>
          <a:xfrm>
            <a:off x="6397560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8" name="Shape 385"/>
          <p:cNvSpPr/>
          <p:nvPr/>
        </p:nvSpPr>
        <p:spPr>
          <a:xfrm>
            <a:off x="6479204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9" name="Shape 386"/>
          <p:cNvSpPr/>
          <p:nvPr/>
        </p:nvSpPr>
        <p:spPr>
          <a:xfrm>
            <a:off x="6560847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0" name="Shape 387"/>
          <p:cNvSpPr/>
          <p:nvPr/>
        </p:nvSpPr>
        <p:spPr>
          <a:xfrm>
            <a:off x="6642491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1" name="Shape 388"/>
          <p:cNvSpPr/>
          <p:nvPr/>
        </p:nvSpPr>
        <p:spPr>
          <a:xfrm>
            <a:off x="672413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2" name="Shape 389"/>
          <p:cNvSpPr/>
          <p:nvPr/>
        </p:nvSpPr>
        <p:spPr>
          <a:xfrm>
            <a:off x="6805778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3" name="Shape 390"/>
          <p:cNvSpPr/>
          <p:nvPr/>
        </p:nvSpPr>
        <p:spPr>
          <a:xfrm>
            <a:off x="6887422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4" name="Shape 391"/>
          <p:cNvSpPr/>
          <p:nvPr/>
        </p:nvSpPr>
        <p:spPr>
          <a:xfrm>
            <a:off x="6969065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5" name="Shape 392"/>
          <p:cNvSpPr/>
          <p:nvPr/>
        </p:nvSpPr>
        <p:spPr>
          <a:xfrm>
            <a:off x="7050709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6" name="Shape 393"/>
          <p:cNvSpPr/>
          <p:nvPr/>
        </p:nvSpPr>
        <p:spPr>
          <a:xfrm>
            <a:off x="7132353" y="27139392"/>
            <a:ext cx="62049" cy="274320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7" name="Shape 394"/>
          <p:cNvSpPr/>
          <p:nvPr/>
        </p:nvSpPr>
        <p:spPr>
          <a:xfrm>
            <a:off x="7213996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8" name="Shape 395"/>
          <p:cNvSpPr/>
          <p:nvPr/>
        </p:nvSpPr>
        <p:spPr>
          <a:xfrm>
            <a:off x="7295640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9" name="Shape 396"/>
          <p:cNvSpPr/>
          <p:nvPr/>
        </p:nvSpPr>
        <p:spPr>
          <a:xfrm>
            <a:off x="7377284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0" name="Shape 397"/>
          <p:cNvSpPr/>
          <p:nvPr/>
        </p:nvSpPr>
        <p:spPr>
          <a:xfrm>
            <a:off x="7458927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1" name="Shape 398"/>
          <p:cNvSpPr/>
          <p:nvPr/>
        </p:nvSpPr>
        <p:spPr>
          <a:xfrm>
            <a:off x="7540571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2" name="Shape 399"/>
          <p:cNvSpPr/>
          <p:nvPr/>
        </p:nvSpPr>
        <p:spPr>
          <a:xfrm>
            <a:off x="7622215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3" name="Shape 400"/>
          <p:cNvSpPr/>
          <p:nvPr/>
        </p:nvSpPr>
        <p:spPr>
          <a:xfrm>
            <a:off x="7703858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4" name="Shape 401"/>
          <p:cNvSpPr/>
          <p:nvPr/>
        </p:nvSpPr>
        <p:spPr>
          <a:xfrm>
            <a:off x="7785502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5" name="Shape 402"/>
          <p:cNvSpPr/>
          <p:nvPr/>
        </p:nvSpPr>
        <p:spPr>
          <a:xfrm>
            <a:off x="7867145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6" name="Shape 403"/>
          <p:cNvSpPr/>
          <p:nvPr/>
        </p:nvSpPr>
        <p:spPr>
          <a:xfrm>
            <a:off x="7948789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7" name="Shape 404"/>
          <p:cNvSpPr/>
          <p:nvPr/>
        </p:nvSpPr>
        <p:spPr>
          <a:xfrm>
            <a:off x="8030433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8" name="Shape 405"/>
          <p:cNvSpPr/>
          <p:nvPr/>
        </p:nvSpPr>
        <p:spPr>
          <a:xfrm>
            <a:off x="8112076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9" name="Shape 406"/>
          <p:cNvSpPr/>
          <p:nvPr/>
        </p:nvSpPr>
        <p:spPr>
          <a:xfrm>
            <a:off x="8193720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0" name="Shape 407"/>
          <p:cNvSpPr/>
          <p:nvPr/>
        </p:nvSpPr>
        <p:spPr>
          <a:xfrm>
            <a:off x="8275364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1" name="Shape 408"/>
          <p:cNvSpPr/>
          <p:nvPr/>
        </p:nvSpPr>
        <p:spPr>
          <a:xfrm>
            <a:off x="8357007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2" name="Shape 409"/>
          <p:cNvSpPr/>
          <p:nvPr/>
        </p:nvSpPr>
        <p:spPr>
          <a:xfrm>
            <a:off x="8438651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3" name="Shape 410"/>
          <p:cNvSpPr/>
          <p:nvPr/>
        </p:nvSpPr>
        <p:spPr>
          <a:xfrm>
            <a:off x="8520295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4" name="Shape 411"/>
          <p:cNvSpPr/>
          <p:nvPr/>
        </p:nvSpPr>
        <p:spPr>
          <a:xfrm>
            <a:off x="8601938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5" name="Shape 412"/>
          <p:cNvSpPr/>
          <p:nvPr/>
        </p:nvSpPr>
        <p:spPr>
          <a:xfrm>
            <a:off x="8683582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6" name="Shape 413"/>
          <p:cNvSpPr/>
          <p:nvPr/>
        </p:nvSpPr>
        <p:spPr>
          <a:xfrm>
            <a:off x="8765225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7" name="Shape 414"/>
          <p:cNvSpPr/>
          <p:nvPr/>
        </p:nvSpPr>
        <p:spPr>
          <a:xfrm>
            <a:off x="8846869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8" name="Shape 415"/>
          <p:cNvSpPr/>
          <p:nvPr/>
        </p:nvSpPr>
        <p:spPr>
          <a:xfrm>
            <a:off x="8928513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9" name="Shape 416"/>
          <p:cNvSpPr/>
          <p:nvPr/>
        </p:nvSpPr>
        <p:spPr>
          <a:xfrm>
            <a:off x="9010156" y="27139392"/>
            <a:ext cx="62049" cy="274320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0" name="Text 417"/>
          <p:cNvSpPr txBox="1"/>
          <p:nvPr/>
        </p:nvSpPr>
        <p:spPr>
          <a:xfrm>
            <a:off x="9228960" y="2709367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r>
              <a:rPr lang="en-US" sz="21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21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2100" dirty="0"/>
          </a:p>
        </p:txBody>
      </p:sp>
      <p:sp>
        <p:nvSpPr>
          <p:cNvPr id="421" name="Text 418"/>
          <p:cNvSpPr txBox="1"/>
          <p:nvPr/>
        </p:nvSpPr>
        <p:spPr>
          <a:xfrm>
            <a:off x="914400" y="27610110"/>
            <a:ext cx="936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Splits chosen by HELM (CPU / GPU units). Less VRAM moves more layers to the CPU, with nothing to hand-tune. Search &lt;0.01 s; full compile &lt;60 s.</a:t>
            </a:r>
            <a:endParaRPr lang="en-US" sz="2400" dirty="0"/>
          </a:p>
        </p:txBody>
      </p:sp>
      <p:sp>
        <p:nvSpPr>
          <p:cNvPr id="422" name="Text 419"/>
          <p:cNvSpPr txBox="1"/>
          <p:nvPr/>
        </p:nvSpPr>
        <p:spPr>
          <a:xfrm>
            <a:off x="11103106" y="5579829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 THE HELM RUNTIME</a:t>
            </a:r>
            <a:endParaRPr lang="en-US" sz="2400" dirty="0"/>
          </a:p>
        </p:txBody>
      </p:sp>
      <p:sp>
        <p:nvSpPr>
          <p:cNvPr id="423" name="Text 420"/>
          <p:cNvSpPr txBox="1"/>
          <p:nvPr/>
        </p:nvSpPr>
        <p:spPr>
          <a:xfrm>
            <a:off x="11103480" y="6063270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grows with host RAM, not VRAM</a:t>
            </a:r>
            <a:endParaRPr lang="en-US" sz="3700" dirty="0"/>
          </a:p>
        </p:txBody>
      </p:sp>
      <p:sp>
        <p:nvSpPr>
          <p:cNvPr id="424" name="Text 421"/>
          <p:cNvSpPr txBox="1"/>
          <p:nvPr/>
        </p:nvSpPr>
        <p:spPr>
          <a:xfrm>
            <a:off x="11064295" y="6631389"/>
            <a:ext cx="936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KV cache lives in 512-token pages; the oldest move to pinned CPU RAM and stream back for attention.</a:t>
            </a:r>
            <a:endParaRPr lang="en-US" sz="2600" dirty="0"/>
          </a:p>
        </p:txBody>
      </p:sp>
      <p:sp>
        <p:nvSpPr>
          <p:cNvPr id="425" name="Text 422"/>
          <p:cNvSpPr txBox="1"/>
          <p:nvPr/>
        </p:nvSpPr>
        <p:spPr>
          <a:xfrm>
            <a:off x="11103480" y="764875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VRAM</a:t>
            </a:r>
            <a:endParaRPr lang="en-US" sz="1900" dirty="0"/>
          </a:p>
        </p:txBody>
      </p:sp>
      <p:sp>
        <p:nvSpPr>
          <p:cNvPr id="426" name="Text 423"/>
          <p:cNvSpPr txBox="1"/>
          <p:nvPr/>
        </p:nvSpPr>
        <p:spPr>
          <a:xfrm>
            <a:off x="11103480" y="851743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RAM</a:t>
            </a:r>
            <a:endParaRPr lang="en-US" sz="1900" dirty="0"/>
          </a:p>
        </p:txBody>
      </p:sp>
      <p:sp>
        <p:nvSpPr>
          <p:cNvPr id="427" name="Shape 424"/>
          <p:cNvSpPr/>
          <p:nvPr/>
        </p:nvSpPr>
        <p:spPr>
          <a:xfrm>
            <a:off x="1297800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8" name="Shape 425"/>
          <p:cNvSpPr/>
          <p:nvPr/>
        </p:nvSpPr>
        <p:spPr>
          <a:xfrm>
            <a:off x="1344622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9" name="Shape 426"/>
          <p:cNvSpPr/>
          <p:nvPr/>
        </p:nvSpPr>
        <p:spPr>
          <a:xfrm>
            <a:off x="1391445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0" name="Shape 427"/>
          <p:cNvSpPr/>
          <p:nvPr/>
        </p:nvSpPr>
        <p:spPr>
          <a:xfrm>
            <a:off x="1438267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1" name="Shape 428"/>
          <p:cNvSpPr/>
          <p:nvPr/>
        </p:nvSpPr>
        <p:spPr>
          <a:xfrm>
            <a:off x="1485090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2" name="Shape 429"/>
          <p:cNvSpPr/>
          <p:nvPr/>
        </p:nvSpPr>
        <p:spPr>
          <a:xfrm>
            <a:off x="1531912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3" name="Shape 430"/>
          <p:cNvSpPr/>
          <p:nvPr/>
        </p:nvSpPr>
        <p:spPr>
          <a:xfrm>
            <a:off x="1578735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4" name="Shape 431"/>
          <p:cNvSpPr/>
          <p:nvPr/>
        </p:nvSpPr>
        <p:spPr>
          <a:xfrm>
            <a:off x="1625557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5" name="Shape 432"/>
          <p:cNvSpPr/>
          <p:nvPr/>
        </p:nvSpPr>
        <p:spPr>
          <a:xfrm>
            <a:off x="1672380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6" name="Shape 433"/>
          <p:cNvSpPr/>
          <p:nvPr/>
        </p:nvSpPr>
        <p:spPr>
          <a:xfrm>
            <a:off x="1719202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7" name="Shape 434"/>
          <p:cNvSpPr/>
          <p:nvPr/>
        </p:nvSpPr>
        <p:spPr>
          <a:xfrm>
            <a:off x="17660250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8" name="Shape 435"/>
          <p:cNvSpPr/>
          <p:nvPr/>
        </p:nvSpPr>
        <p:spPr>
          <a:xfrm>
            <a:off x="18128475" y="8517438"/>
            <a:ext cx="376785" cy="420624"/>
          </a:xfrm>
          <a:prstGeom prst="rect">
            <a:avLst/>
          </a:prstGeom>
          <a:solidFill>
            <a:srgbClr val="FFC6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9" name="Shape 436"/>
          <p:cNvSpPr/>
          <p:nvPr/>
        </p:nvSpPr>
        <p:spPr>
          <a:xfrm>
            <a:off x="18596700" y="7648758"/>
            <a:ext cx="376785" cy="420624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0" name="Shape 437"/>
          <p:cNvSpPr/>
          <p:nvPr/>
        </p:nvSpPr>
        <p:spPr>
          <a:xfrm>
            <a:off x="19064925" y="7648758"/>
            <a:ext cx="376785" cy="420624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1" name="Shape 438"/>
          <p:cNvSpPr/>
          <p:nvPr/>
        </p:nvSpPr>
        <p:spPr>
          <a:xfrm>
            <a:off x="19533150" y="7648758"/>
            <a:ext cx="376785" cy="420624"/>
          </a:xfrm>
          <a:prstGeom prst="rect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2" name="Shape 439"/>
          <p:cNvSpPr/>
          <p:nvPr/>
        </p:nvSpPr>
        <p:spPr>
          <a:xfrm>
            <a:off x="20001375" y="7648758"/>
            <a:ext cx="376785" cy="420624"/>
          </a:xfrm>
          <a:prstGeom prst="rect">
            <a:avLst/>
          </a:prstGeom>
          <a:solidFill>
            <a:srgbClr val="FFFFFF"/>
          </a:solidFill>
          <a:ln w="190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3" name="Shape 440"/>
          <p:cNvSpPr/>
          <p:nvPr/>
        </p:nvSpPr>
        <p:spPr>
          <a:xfrm>
            <a:off x="14850900" y="7648758"/>
            <a:ext cx="376785" cy="420624"/>
          </a:xfrm>
          <a:prstGeom prst="rect">
            <a:avLst/>
          </a:prstGeom>
          <a:solidFill>
            <a:srgbClr val="FFFFFF"/>
          </a:solidFill>
          <a:ln w="15875">
            <a:solidFill>
              <a:srgbClr val="BDB8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44" name="Shape 441"/>
          <p:cNvSpPr/>
          <p:nvPr/>
        </p:nvSpPr>
        <p:spPr>
          <a:xfrm flipV="1">
            <a:off x="15039293" y="8115102"/>
            <a:ext cx="0" cy="356616"/>
          </a:xfrm>
          <a:prstGeom prst="line">
            <a:avLst/>
          </a:prstGeom>
          <a:noFill/>
          <a:ln w="22225">
            <a:solidFill>
              <a:srgbClr val="8C1D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45" name="Text 442"/>
          <p:cNvSpPr txBox="1"/>
          <p:nvPr/>
        </p:nvSpPr>
        <p:spPr>
          <a:xfrm>
            <a:off x="12978000" y="8087670"/>
            <a:ext cx="195156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i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prefetch</a:t>
            </a:r>
            <a:endParaRPr lang="en-US" sz="1700" dirty="0"/>
          </a:p>
        </p:txBody>
      </p:sp>
      <p:sp>
        <p:nvSpPr>
          <p:cNvPr id="446" name="Shape 443"/>
          <p:cNvSpPr/>
          <p:nvPr/>
        </p:nvSpPr>
        <p:spPr>
          <a:xfrm flipH="1">
            <a:off x="18392225" y="8115102"/>
            <a:ext cx="392868" cy="356616"/>
          </a:xfrm>
          <a:prstGeom prst="line">
            <a:avLst/>
          </a:prstGeom>
          <a:noFill/>
          <a:ln w="22225">
            <a:solidFill>
              <a:srgbClr val="8A64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47" name="Text 444"/>
          <p:cNvSpPr txBox="1"/>
          <p:nvPr/>
        </p:nvSpPr>
        <p:spPr>
          <a:xfrm>
            <a:off x="16255575" y="8087670"/>
            <a:ext cx="20801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i="1" dirty="0">
                <a:solidFill>
                  <a:srgbClr val="8A6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evict oldest</a:t>
            </a:r>
            <a:endParaRPr lang="en-US" sz="1700" dirty="0"/>
          </a:p>
        </p:txBody>
      </p:sp>
      <p:sp>
        <p:nvSpPr>
          <p:cNvPr id="448" name="Text 445"/>
          <p:cNvSpPr txBox="1"/>
          <p:nvPr/>
        </p:nvSpPr>
        <p:spPr>
          <a:xfrm>
            <a:off x="12978000" y="9029502"/>
            <a:ext cx="749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 ←  context position (one block = 512 tokens)  →  newer</a:t>
            </a:r>
            <a:endParaRPr lang="en-US" sz="1700" dirty="0"/>
          </a:p>
        </p:txBody>
      </p:sp>
      <p:sp>
        <p:nvSpPr>
          <p:cNvPr id="449" name="Text 446"/>
          <p:cNvSpPr txBox="1"/>
          <p:nvPr/>
        </p:nvSpPr>
        <p:spPr>
          <a:xfrm>
            <a:off x="11103479" y="9440982"/>
            <a:ext cx="949908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Paged KV cache of the GPU-resident layers (outlined: page being filled).</a:t>
            </a:r>
            <a:endParaRPr lang="en-US" sz="2400" dirty="0"/>
          </a:p>
        </p:txBody>
      </p:sp>
      <p:sp>
        <p:nvSpPr>
          <p:cNvPr id="450" name="Text 447"/>
          <p:cNvSpPr txBox="1"/>
          <p:nvPr/>
        </p:nvSpPr>
        <p:spPr>
          <a:xfrm>
            <a:off x="11103105" y="10325092"/>
            <a:ext cx="936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 attention. </a:t>
            </a:r>
            <a:r>
              <a:rPr lang="en-US" sz="24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softmax across pages: 2048/2048 tokens match the no-offload run; a needle is recalled at 65K.</a:t>
            </a:r>
            <a:endParaRPr lang="en-US" sz="2400" dirty="0"/>
          </a:p>
        </p:txBody>
      </p:sp>
      <p:sp>
        <p:nvSpPr>
          <p:cNvPr id="451" name="Text 448"/>
          <p:cNvSpPr txBox="1"/>
          <p:nvPr/>
        </p:nvSpPr>
        <p:spPr>
          <a:xfrm>
            <a:off x="11103105" y="11193772"/>
            <a:ext cx="936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CPU layers. </a:t>
            </a:r>
            <a:r>
              <a:rPr lang="en-US" sz="24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JIT-compiled AVX2 + F16C GEMV reaches ~50 GB/s, versus 3.7 GB/s for PyTorch's fp16 path (13×).</a:t>
            </a:r>
            <a:endParaRPr lang="en-US" sz="2400" dirty="0"/>
          </a:p>
        </p:txBody>
      </p:sp>
      <p:sp>
        <p:nvSpPr>
          <p:cNvPr id="452" name="Shape 449"/>
          <p:cNvSpPr/>
          <p:nvPr/>
        </p:nvSpPr>
        <p:spPr>
          <a:xfrm>
            <a:off x="11103480" y="12184182"/>
            <a:ext cx="936612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3" name="Text 450"/>
          <p:cNvSpPr txBox="1"/>
          <p:nvPr/>
        </p:nvSpPr>
        <p:spPr>
          <a:xfrm>
            <a:off x="11103480" y="12352753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 </a:t>
            </a: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100" dirty="0"/>
          </a:p>
        </p:txBody>
      </p:sp>
      <p:sp>
        <p:nvSpPr>
          <p:cNvPr id="454" name="Text 451"/>
          <p:cNvSpPr txBox="1"/>
          <p:nvPr/>
        </p:nvSpPr>
        <p:spPr>
          <a:xfrm>
            <a:off x="11103480" y="12836189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Fastest on every overflow configuration</a:t>
            </a:r>
            <a:endParaRPr lang="en-US" sz="3700" dirty="0"/>
          </a:p>
        </p:txBody>
      </p:sp>
      <p:sp>
        <p:nvSpPr>
          <p:cNvPr id="455" name="Text 452"/>
          <p:cNvSpPr txBox="1"/>
          <p:nvPr/>
        </p:nvSpPr>
        <p:spPr>
          <a:xfrm>
            <a:off x="11103105" y="13466686"/>
            <a:ext cx="936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GPUs (8, 24, 48 GB) · 10 models, 4B–32B · batch 1 · fp16</a:t>
            </a:r>
            <a:endParaRPr lang="en-US" sz="2100" dirty="0"/>
          </a:p>
        </p:txBody>
      </p:sp>
      <p:graphicFrame>
        <p:nvGraphicFramePr>
          <p:cNvPr id="456" name="Chart 0"/>
          <p:cNvGraphicFramePr/>
          <p:nvPr>
            <p:extLst>
              <p:ext uri="{D42A27DB-BD31-4B8C-83A1-F6EECF244321}">
                <p14:modId xmlns:p14="http://schemas.microsoft.com/office/powerpoint/2010/main" val="10585871"/>
              </p:ext>
            </p:extLst>
          </p:nvPr>
        </p:nvGraphicFramePr>
        <p:xfrm>
          <a:off x="10959804" y="13877204"/>
          <a:ext cx="945756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7" name="Text 453"/>
          <p:cNvSpPr txBox="1"/>
          <p:nvPr/>
        </p:nvSpPr>
        <p:spPr>
          <a:xfrm>
            <a:off x="17024923" y="15479201"/>
            <a:ext cx="2697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4400" b="1" dirty="0">
                <a:solidFill>
                  <a:srgbClr val="8C1D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6.2×</a:t>
            </a:r>
            <a:endParaRPr lang="en-US" sz="4400" dirty="0"/>
          </a:p>
          <a:p>
            <a:pPr marL="0" indent="0" algn="r">
              <a:buNone/>
            </a:pPr>
            <a:r>
              <a:rPr lang="en-US" sz="18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geometric mean</a:t>
            </a:r>
            <a:endParaRPr lang="en-US" sz="4400" dirty="0"/>
          </a:p>
        </p:txBody>
      </p:sp>
      <p:sp>
        <p:nvSpPr>
          <p:cNvPr id="458" name="Text 454"/>
          <p:cNvSpPr txBox="1"/>
          <p:nvPr/>
        </p:nvSpPr>
        <p:spPr>
          <a:xfrm>
            <a:off x="11103480" y="17692176"/>
            <a:ext cx="9366120" cy="1172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 speedup over the best feasible baseline when weights exceed VRAM; vLLM and DeepSpeed fail on all nine. When weights fit, HELM matches vLLM.</a:t>
            </a:r>
            <a:endParaRPr lang="en-US" sz="2400" dirty="0"/>
          </a:p>
        </p:txBody>
      </p:sp>
      <p:sp>
        <p:nvSpPr>
          <p:cNvPr id="459" name="Shape 455"/>
          <p:cNvSpPr/>
          <p:nvPr/>
        </p:nvSpPr>
        <p:spPr>
          <a:xfrm>
            <a:off x="14029560" y="19132825"/>
            <a:ext cx="0" cy="2194560"/>
          </a:xfrm>
          <a:prstGeom prst="line">
            <a:avLst/>
          </a:prstGeom>
          <a:noFill/>
          <a:ln w="12700">
            <a:solidFill>
              <a:srgbClr val="E3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0" name="Text 456"/>
          <p:cNvSpPr txBox="1"/>
          <p:nvPr/>
        </p:nvSpPr>
        <p:spPr>
          <a:xfrm>
            <a:off x="13572360" y="21363961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</a:t>
            </a:r>
            <a:endParaRPr lang="en-US" sz="1700" dirty="0"/>
          </a:p>
        </p:txBody>
      </p:sp>
      <p:sp>
        <p:nvSpPr>
          <p:cNvPr id="461" name="Shape 457"/>
          <p:cNvSpPr/>
          <p:nvPr/>
        </p:nvSpPr>
        <p:spPr>
          <a:xfrm>
            <a:off x="15342390" y="19132825"/>
            <a:ext cx="0" cy="2194560"/>
          </a:xfrm>
          <a:prstGeom prst="line">
            <a:avLst/>
          </a:prstGeom>
          <a:noFill/>
          <a:ln w="12700">
            <a:solidFill>
              <a:srgbClr val="E3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2" name="Text 458"/>
          <p:cNvSpPr txBox="1"/>
          <p:nvPr/>
        </p:nvSpPr>
        <p:spPr>
          <a:xfrm>
            <a:off x="14885190" y="21363961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512</a:t>
            </a:r>
            <a:endParaRPr lang="en-US" sz="1700" dirty="0"/>
          </a:p>
        </p:txBody>
      </p:sp>
      <p:sp>
        <p:nvSpPr>
          <p:cNvPr id="463" name="Shape 459"/>
          <p:cNvSpPr/>
          <p:nvPr/>
        </p:nvSpPr>
        <p:spPr>
          <a:xfrm>
            <a:off x="16655220" y="19132825"/>
            <a:ext cx="0" cy="2194560"/>
          </a:xfrm>
          <a:prstGeom prst="line">
            <a:avLst/>
          </a:prstGeom>
          <a:noFill/>
          <a:ln w="12700">
            <a:solidFill>
              <a:srgbClr val="E3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4" name="Text 460"/>
          <p:cNvSpPr txBox="1"/>
          <p:nvPr/>
        </p:nvSpPr>
        <p:spPr>
          <a:xfrm>
            <a:off x="16198020" y="21363961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2K</a:t>
            </a:r>
            <a:endParaRPr lang="en-US" sz="1700" dirty="0"/>
          </a:p>
        </p:txBody>
      </p:sp>
      <p:sp>
        <p:nvSpPr>
          <p:cNvPr id="465" name="Shape 461"/>
          <p:cNvSpPr/>
          <p:nvPr/>
        </p:nvSpPr>
        <p:spPr>
          <a:xfrm>
            <a:off x="17968050" y="19132825"/>
            <a:ext cx="0" cy="2194560"/>
          </a:xfrm>
          <a:prstGeom prst="line">
            <a:avLst/>
          </a:prstGeom>
          <a:noFill/>
          <a:ln w="12700">
            <a:solidFill>
              <a:srgbClr val="E3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6" name="Text 462"/>
          <p:cNvSpPr txBox="1"/>
          <p:nvPr/>
        </p:nvSpPr>
        <p:spPr>
          <a:xfrm>
            <a:off x="17510850" y="21363961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8K</a:t>
            </a:r>
            <a:endParaRPr lang="en-US" sz="1700" dirty="0"/>
          </a:p>
        </p:txBody>
      </p:sp>
      <p:sp>
        <p:nvSpPr>
          <p:cNvPr id="467" name="Shape 463"/>
          <p:cNvSpPr/>
          <p:nvPr/>
        </p:nvSpPr>
        <p:spPr>
          <a:xfrm>
            <a:off x="19280880" y="19132825"/>
            <a:ext cx="0" cy="2194560"/>
          </a:xfrm>
          <a:prstGeom prst="line">
            <a:avLst/>
          </a:prstGeom>
          <a:noFill/>
          <a:ln w="12700">
            <a:solidFill>
              <a:srgbClr val="E3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8" name="Text 464"/>
          <p:cNvSpPr txBox="1"/>
          <p:nvPr/>
        </p:nvSpPr>
        <p:spPr>
          <a:xfrm>
            <a:off x="18823680" y="21363961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32K</a:t>
            </a:r>
            <a:endParaRPr lang="en-US" sz="1700" dirty="0"/>
          </a:p>
        </p:txBody>
      </p:sp>
      <p:sp>
        <p:nvSpPr>
          <p:cNvPr id="469" name="Text 465"/>
          <p:cNvSpPr txBox="1"/>
          <p:nvPr/>
        </p:nvSpPr>
        <p:spPr>
          <a:xfrm>
            <a:off x="11103480" y="19169401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Qwen3-4B · 4060</a:t>
            </a:r>
            <a:endParaRPr lang="en-US" sz="2000" dirty="0"/>
          </a:p>
        </p:txBody>
      </p:sp>
      <p:sp>
        <p:nvSpPr>
          <p:cNvPr id="470" name="Shape 466"/>
          <p:cNvSpPr/>
          <p:nvPr/>
        </p:nvSpPr>
        <p:spPr>
          <a:xfrm>
            <a:off x="15998805" y="19352281"/>
            <a:ext cx="1969245" cy="0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1" name="Shape 467"/>
          <p:cNvSpPr/>
          <p:nvPr/>
        </p:nvSpPr>
        <p:spPr>
          <a:xfrm>
            <a:off x="15889077" y="19242553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B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2" name="Shape 468"/>
          <p:cNvSpPr/>
          <p:nvPr/>
        </p:nvSpPr>
        <p:spPr>
          <a:xfrm>
            <a:off x="17830890" y="19215121"/>
            <a:ext cx="274320" cy="274320"/>
          </a:xfrm>
          <a:prstGeom prst="ellipse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3" name="Text 469"/>
          <p:cNvSpPr txBox="1"/>
          <p:nvPr/>
        </p:nvSpPr>
        <p:spPr>
          <a:xfrm>
            <a:off x="18187506" y="19169401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8×</a:t>
            </a:r>
            <a:endParaRPr lang="en-US" sz="1900" dirty="0"/>
          </a:p>
        </p:txBody>
      </p:sp>
      <p:sp>
        <p:nvSpPr>
          <p:cNvPr id="474" name="Text 470"/>
          <p:cNvSpPr txBox="1"/>
          <p:nvPr/>
        </p:nvSpPr>
        <p:spPr>
          <a:xfrm>
            <a:off x="11103480" y="19608313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Qwen3-8B · 4060</a:t>
            </a:r>
            <a:endParaRPr lang="en-US" sz="2000" dirty="0"/>
          </a:p>
        </p:txBody>
      </p:sp>
      <p:sp>
        <p:nvSpPr>
          <p:cNvPr id="475" name="Shape 471"/>
          <p:cNvSpPr/>
          <p:nvPr/>
        </p:nvSpPr>
        <p:spPr>
          <a:xfrm>
            <a:off x="14029560" y="19791193"/>
            <a:ext cx="3282075" cy="0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6" name="Shape 472"/>
          <p:cNvSpPr/>
          <p:nvPr/>
        </p:nvSpPr>
        <p:spPr>
          <a:xfrm>
            <a:off x="13919832" y="19681465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B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7" name="Shape 473"/>
          <p:cNvSpPr/>
          <p:nvPr/>
        </p:nvSpPr>
        <p:spPr>
          <a:xfrm>
            <a:off x="17174475" y="19654033"/>
            <a:ext cx="274320" cy="274320"/>
          </a:xfrm>
          <a:prstGeom prst="ellipse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8" name="Text 474"/>
          <p:cNvSpPr txBox="1"/>
          <p:nvPr/>
        </p:nvSpPr>
        <p:spPr>
          <a:xfrm>
            <a:off x="17531091" y="19608313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32×</a:t>
            </a:r>
            <a:endParaRPr lang="en-US" sz="1900" dirty="0"/>
          </a:p>
        </p:txBody>
      </p:sp>
      <p:sp>
        <p:nvSpPr>
          <p:cNvPr id="479" name="Text 475"/>
          <p:cNvSpPr txBox="1"/>
          <p:nvPr/>
        </p:nvSpPr>
        <p:spPr>
          <a:xfrm>
            <a:off x="11103480" y="20047225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Qwen3-14B · 3090</a:t>
            </a:r>
            <a:endParaRPr lang="en-US" sz="2000" dirty="0"/>
          </a:p>
        </p:txBody>
      </p:sp>
      <p:sp>
        <p:nvSpPr>
          <p:cNvPr id="480" name="Shape 476"/>
          <p:cNvSpPr/>
          <p:nvPr/>
        </p:nvSpPr>
        <p:spPr>
          <a:xfrm>
            <a:off x="14029560" y="20230105"/>
            <a:ext cx="5251320" cy="0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1" name="Shape 477"/>
          <p:cNvSpPr/>
          <p:nvPr/>
        </p:nvSpPr>
        <p:spPr>
          <a:xfrm>
            <a:off x="13919832" y="20120377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B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2" name="Shape 478"/>
          <p:cNvSpPr/>
          <p:nvPr/>
        </p:nvSpPr>
        <p:spPr>
          <a:xfrm>
            <a:off x="19143720" y="20092945"/>
            <a:ext cx="274320" cy="274320"/>
          </a:xfrm>
          <a:prstGeom prst="ellipse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3" name="Text 479"/>
          <p:cNvSpPr txBox="1"/>
          <p:nvPr/>
        </p:nvSpPr>
        <p:spPr>
          <a:xfrm>
            <a:off x="19500336" y="2008698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256×</a:t>
            </a:r>
            <a:endParaRPr lang="en-US" sz="1900" dirty="0"/>
          </a:p>
        </p:txBody>
      </p:sp>
      <p:sp>
        <p:nvSpPr>
          <p:cNvPr id="484" name="Text 480"/>
          <p:cNvSpPr txBox="1"/>
          <p:nvPr/>
        </p:nvSpPr>
        <p:spPr>
          <a:xfrm>
            <a:off x="11103480" y="20486137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Qwen3-32B · L40S</a:t>
            </a:r>
            <a:endParaRPr lang="en-US" sz="2000" dirty="0"/>
          </a:p>
        </p:txBody>
      </p:sp>
      <p:sp>
        <p:nvSpPr>
          <p:cNvPr id="485" name="Shape 481"/>
          <p:cNvSpPr/>
          <p:nvPr/>
        </p:nvSpPr>
        <p:spPr>
          <a:xfrm>
            <a:off x="15998805" y="20669017"/>
            <a:ext cx="1969245" cy="0"/>
          </a:xfrm>
          <a:prstGeom prst="line">
            <a:avLst/>
          </a:prstGeom>
          <a:noFill/>
          <a:ln w="31750">
            <a:solidFill>
              <a:srgbClr val="8C1D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6" name="Shape 482"/>
          <p:cNvSpPr/>
          <p:nvPr/>
        </p:nvSpPr>
        <p:spPr>
          <a:xfrm>
            <a:off x="15889077" y="20559289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B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7" name="Shape 483"/>
          <p:cNvSpPr/>
          <p:nvPr/>
        </p:nvSpPr>
        <p:spPr>
          <a:xfrm>
            <a:off x="17830890" y="20531857"/>
            <a:ext cx="274320" cy="274320"/>
          </a:xfrm>
          <a:prstGeom prst="ellipse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8" name="Text 484"/>
          <p:cNvSpPr txBox="1"/>
          <p:nvPr/>
        </p:nvSpPr>
        <p:spPr>
          <a:xfrm>
            <a:off x="18187506" y="20486137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8×</a:t>
            </a:r>
            <a:endParaRPr lang="en-US" sz="1900" dirty="0"/>
          </a:p>
        </p:txBody>
      </p:sp>
      <p:sp>
        <p:nvSpPr>
          <p:cNvPr id="489" name="Text 485"/>
          <p:cNvSpPr txBox="1"/>
          <p:nvPr/>
        </p:nvSpPr>
        <p:spPr>
          <a:xfrm>
            <a:off x="11103480" y="20925049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Qwen3-32B · 3090</a:t>
            </a:r>
            <a:endParaRPr lang="en-US" sz="2000" dirty="0"/>
          </a:p>
        </p:txBody>
      </p:sp>
      <p:sp>
        <p:nvSpPr>
          <p:cNvPr id="490" name="Text 486"/>
          <p:cNvSpPr txBox="1"/>
          <p:nvPr/>
        </p:nvSpPr>
        <p:spPr>
          <a:xfrm>
            <a:off x="14029560" y="20925049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baselines fail</a:t>
            </a:r>
            <a:endParaRPr lang="en-US" dirty="0"/>
          </a:p>
        </p:txBody>
      </p:sp>
      <p:sp>
        <p:nvSpPr>
          <p:cNvPr id="491" name="Shape 487"/>
          <p:cNvSpPr/>
          <p:nvPr/>
        </p:nvSpPr>
        <p:spPr>
          <a:xfrm>
            <a:off x="17174475" y="20970769"/>
            <a:ext cx="274320" cy="274320"/>
          </a:xfrm>
          <a:prstGeom prst="ellipse">
            <a:avLst/>
          </a:prstGeom>
          <a:solidFill>
            <a:srgbClr val="8C1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2" name="Text 488"/>
          <p:cNvSpPr txBox="1"/>
          <p:nvPr/>
        </p:nvSpPr>
        <p:spPr>
          <a:xfrm>
            <a:off x="17531091" y="20925049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 only</a:t>
            </a:r>
            <a:endParaRPr lang="en-US" sz="1900" dirty="0"/>
          </a:p>
        </p:txBody>
      </p:sp>
      <p:sp>
        <p:nvSpPr>
          <p:cNvPr id="493" name="Text 489"/>
          <p:cNvSpPr txBox="1"/>
          <p:nvPr/>
        </p:nvSpPr>
        <p:spPr>
          <a:xfrm>
            <a:off x="11103480" y="21839844"/>
            <a:ext cx="9366120" cy="1119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7.  </a:t>
            </a: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Longest output before running out of memory (tokens, log scale): best baseline ○ → HELM ●. Geometric mean 5.9× on the Qwen3 family.</a:t>
            </a:r>
            <a:endParaRPr lang="en-US" sz="2400" dirty="0"/>
          </a:p>
        </p:txBody>
      </p:sp>
      <p:sp>
        <p:nvSpPr>
          <p:cNvPr id="494" name="Text 490"/>
          <p:cNvSpPr txBox="1"/>
          <p:nvPr/>
        </p:nvSpPr>
        <p:spPr>
          <a:xfrm>
            <a:off x="11108719" y="23123458"/>
            <a:ext cx="9366120" cy="1294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llama.cpp. </a:t>
            </a:r>
            <a:r>
              <a:rPr lang="en-US" sz="24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LLaMA-2-13B (fp16, RTX 3090), HELM's automatic split reaches 10.6 tok/s; the best hand-tuned --n-gpu-layers setting reaches 9.8.</a:t>
            </a:r>
            <a:endParaRPr lang="en-US" sz="2400" dirty="0"/>
          </a:p>
        </p:txBody>
      </p:sp>
      <p:sp>
        <p:nvSpPr>
          <p:cNvPr id="495" name="Shape 491"/>
          <p:cNvSpPr/>
          <p:nvPr/>
        </p:nvSpPr>
        <p:spPr>
          <a:xfrm>
            <a:off x="11103480" y="24561758"/>
            <a:ext cx="936612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6" name="Text 492"/>
          <p:cNvSpPr txBox="1"/>
          <p:nvPr/>
        </p:nvSpPr>
        <p:spPr>
          <a:xfrm>
            <a:off x="11103480" y="24821190"/>
            <a:ext cx="936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 </a:t>
            </a:r>
            <a:r>
              <a:rPr lang="en-US" sz="2400" b="1" kern="0" spc="300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97" name="Text 493"/>
          <p:cNvSpPr txBox="1"/>
          <p:nvPr/>
        </p:nvSpPr>
        <p:spPr>
          <a:xfrm>
            <a:off x="11103480" y="25463653"/>
            <a:ext cx="936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700" b="1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Placement belongs in the compiler</a:t>
            </a:r>
            <a:endParaRPr lang="en-US" sz="3700" dirty="0"/>
          </a:p>
        </p:txBody>
      </p:sp>
      <p:sp>
        <p:nvSpPr>
          <p:cNvPr id="498" name="Text 494"/>
          <p:cNvSpPr txBox="1"/>
          <p:nvPr/>
        </p:nvSpPr>
        <p:spPr>
          <a:xfrm>
            <a:off x="11103479" y="26210281"/>
            <a:ext cx="5727193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3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Treating placement as a compile-time search removes all per-token weight traffic and needs no tuning. </a:t>
            </a:r>
          </a:p>
          <a:p>
            <a:pPr marL="0" indent="0">
              <a:lnSpc>
                <a:spcPct val="108000"/>
              </a:lnSpc>
              <a:buNone/>
            </a:pPr>
            <a:r>
              <a:rPr lang="en-US" sz="23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Next: quantized weights, overlapped CPU/GPU pipelining, and MoE models.</a:t>
            </a:r>
            <a:endParaRPr lang="en-US" sz="2300" dirty="0"/>
          </a:p>
        </p:txBody>
      </p:sp>
      <p:pic>
        <p:nvPicPr>
          <p:cNvPr id="499" name="Image 1" descr="QR code linking to the HELM GitHub repositor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4400" y="26168625"/>
            <a:ext cx="1778000" cy="1778000"/>
          </a:xfrm>
          <a:prstGeom prst="rect">
            <a:avLst/>
          </a:prstGeom>
        </p:spPr>
      </p:pic>
      <p:sp>
        <p:nvSpPr>
          <p:cNvPr id="501" name="Shape 496"/>
          <p:cNvSpPr/>
          <p:nvPr/>
        </p:nvSpPr>
        <p:spPr>
          <a:xfrm>
            <a:off x="914400" y="28730448"/>
            <a:ext cx="19555200" cy="0"/>
          </a:xfrm>
          <a:prstGeom prst="line">
            <a:avLst/>
          </a:prstGeom>
          <a:noFill/>
          <a:ln w="15875">
            <a:solidFill>
              <a:srgbClr val="D9D6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0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28967420"/>
            <a:ext cx="3566160" cy="989096"/>
          </a:xfrm>
          <a:prstGeom prst="rect">
            <a:avLst/>
          </a:prstGeom>
        </p:spPr>
      </p:pic>
      <p:pic>
        <p:nvPicPr>
          <p:cNvPr id="50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480" y="28940760"/>
            <a:ext cx="1622778" cy="1051560"/>
          </a:xfrm>
          <a:prstGeom prst="rect">
            <a:avLst/>
          </a:prstGeom>
        </p:spPr>
      </p:pic>
      <p:pic>
        <p:nvPicPr>
          <p:cNvPr id="50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2280" y="29023056"/>
            <a:ext cx="2252009" cy="896112"/>
          </a:xfrm>
          <a:prstGeom prst="rect">
            <a:avLst/>
          </a:prstGeom>
        </p:spPr>
      </p:pic>
      <p:sp>
        <p:nvSpPr>
          <p:cNvPr id="505" name="Text 497"/>
          <p:cNvSpPr txBox="1"/>
          <p:nvPr/>
        </p:nvSpPr>
        <p:spPr>
          <a:xfrm>
            <a:off x="9372600" y="29004768"/>
            <a:ext cx="7315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in part by NSF (ACED 2436016) and SRC (Project 3154).</a:t>
            </a:r>
            <a:endParaRPr lang="en-US" sz="2400" dirty="0"/>
          </a:p>
        </p:txBody>
      </p:sp>
      <p:pic>
        <p:nvPicPr>
          <p:cNvPr id="506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80880" y="28895040"/>
            <a:ext cx="1188720" cy="1188720"/>
          </a:xfrm>
          <a:prstGeom prst="rect">
            <a:avLst/>
          </a:prstGeom>
        </p:spPr>
      </p:pic>
      <p:sp>
        <p:nvSpPr>
          <p:cNvPr id="508" name="TextBox 507">
            <a:extLst>
              <a:ext uri="{FF2B5EF4-FFF2-40B4-BE49-F238E27FC236}">
                <a16:creationId xmlns:a16="http://schemas.microsoft.com/office/drawing/2014/main" id="{BC6EFCBD-94C1-394D-9E3A-C5B9ED0D9F0F}"/>
              </a:ext>
            </a:extLst>
          </p:cNvPr>
          <p:cNvSpPr txBox="1"/>
          <p:nvPr/>
        </p:nvSpPr>
        <p:spPr>
          <a:xfrm>
            <a:off x="16662400" y="27997425"/>
            <a:ext cx="177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2000" b="1">
                <a:solidFill>
                  <a:srgbClr val="8C1D40"/>
                </a:solidFill>
              </a:rPr>
              <a:t>Paper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F138DB2C-1E40-544F-8F1D-E97A0FC74EAA}"/>
              </a:ext>
            </a:extLst>
          </p:cNvPr>
          <p:cNvSpPr txBox="1"/>
          <p:nvPr/>
        </p:nvSpPr>
        <p:spPr>
          <a:xfrm>
            <a:off x="18694400" y="27997425"/>
            <a:ext cx="177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2000" b="1">
                <a:solidFill>
                  <a:srgbClr val="8C1D40"/>
                </a:solidFill>
              </a:rPr>
              <a:t>Code</a:t>
            </a:r>
          </a:p>
        </p:txBody>
      </p:sp>
      <p:pic>
        <p:nvPicPr>
          <p:cNvPr id="510" name="Picture 509" descr="QR code linking to the HELM paper on IEEE Xplore">
            <a:extLst>
              <a:ext uri="{FF2B5EF4-FFF2-40B4-BE49-F238E27FC236}">
                <a16:creationId xmlns:a16="http://schemas.microsoft.com/office/drawing/2014/main" id="{ACAE3EE8-8441-BA8C-E79B-E8BB3E44C6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62400" y="26168625"/>
            <a:ext cx="1778000" cy="177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B32AD07-8FDE-2D42-A60E-EB872167D6FF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5ddf7c17-a683-4429-9995-973accf98543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819</Words>
  <Application>Microsoft Macintosh PowerPoint</Application>
  <PresentationFormat>Custom</PresentationFormat>
  <Paragraphs>120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HELM — ESWEEK 2026 (CASES) poster</dc:title>
  <dc:subject>PptxGenJS Presentation</dc:subject>
  <dc:creator>PptxGenJS</dc:creator>
  <cp:lastModifiedBy>Atharva Khedkar (Student)</cp:lastModifiedBy>
  <cp:revision>3</cp:revision>
  <dcterms:created xsi:type="dcterms:W3CDTF">2026-09-21T08:23:51Z</dcterms:created>
  <dcterms:modified xsi:type="dcterms:W3CDTF">2026-09-22T05:04:22Z</dcterms:modified>
</cp:coreProperties>
</file>