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7432000" cy="36576000"/>
  <p:notesSz cx="6858000" cy="9236075"/>
  <p:embeddedFontLst>
    <p:embeddedFont>
      <p:font typeface="Tahoma" panose="020B0604030504040204" pitchFamily="34" charset="0"/>
      <p:regular r:id="rId5"/>
      <p:bold r:id="rId6"/>
    </p:embeddedFont>
  </p:embeddedFont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363538" indent="936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727075" indent="187325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090613" indent="280988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454150" indent="37465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4">
          <p15:clr>
            <a:srgbClr val="A4A3A4"/>
          </p15:clr>
        </p15:guide>
        <p15:guide id="2" pos="76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6600"/>
    <a:srgbClr val="FF9900"/>
    <a:srgbClr val="009900"/>
    <a:srgbClr val="33CC33"/>
    <a:srgbClr val="33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397" autoAdjust="0"/>
  </p:normalViewPr>
  <p:slideViewPr>
    <p:cSldViewPr>
      <p:cViewPr>
        <p:scale>
          <a:sx n="20" d="100"/>
          <a:sy n="20" d="100"/>
        </p:scale>
        <p:origin x="2462" y="-413"/>
      </p:cViewPr>
      <p:guideLst>
        <p:guide orient="horz" pos="21184"/>
        <p:guide pos="768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A9A3197-D2D7-43B6-BE6C-052927D401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0425" y="692150"/>
            <a:ext cx="25987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7850"/>
            <a:ext cx="50292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C74480FA-CF5B-4A4F-B2E4-831FDF3643F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ＭＳ Ｐゴシック" pitchFamily="-65" charset="-128"/>
        <a:cs typeface="ＭＳ Ｐゴシック" pitchFamily="-65" charset="-128"/>
      </a:defRPr>
    </a:lvl1pPr>
    <a:lvl2pPr marL="3635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2pPr>
    <a:lvl3pPr marL="7270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3pPr>
    <a:lvl4pPr marL="10906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4pPr>
    <a:lvl5pPr marL="14541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5pPr>
    <a:lvl6pPr marL="1818284" algn="l" defTabSz="7273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81941" algn="l" defTabSz="7273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5598" algn="l" defTabSz="7273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9255" algn="l" defTabSz="7273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0425" y="692150"/>
            <a:ext cx="2598738" cy="3463925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80428-CC17-404C-B71E-AE347BCFB732}" type="slidenum">
              <a:rPr lang="en-CA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CA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035" y="11362973"/>
            <a:ext cx="23317933" cy="78387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984" y="20725696"/>
            <a:ext cx="19202034" cy="9348611"/>
          </a:xfrm>
        </p:spPr>
        <p:txBody>
          <a:bodyPr/>
          <a:lstStyle>
            <a:lvl1pPr marL="0" indent="0" algn="ctr">
              <a:buNone/>
              <a:defRPr/>
            </a:lvl1pPr>
            <a:lvl2pPr marL="363657" indent="0" algn="ctr">
              <a:buNone/>
              <a:defRPr/>
            </a:lvl2pPr>
            <a:lvl3pPr marL="727314" indent="0" algn="ctr">
              <a:buNone/>
              <a:defRPr/>
            </a:lvl3pPr>
            <a:lvl4pPr marL="1090971" indent="0" algn="ctr">
              <a:buNone/>
              <a:defRPr/>
            </a:lvl4pPr>
            <a:lvl5pPr marL="1454628" indent="0" algn="ctr">
              <a:buNone/>
              <a:defRPr/>
            </a:lvl5pPr>
            <a:lvl6pPr marL="1818284" indent="0" algn="ctr">
              <a:buNone/>
              <a:defRPr/>
            </a:lvl6pPr>
            <a:lvl7pPr marL="2181941" indent="0" algn="ctr">
              <a:buNone/>
              <a:defRPr/>
            </a:lvl7pPr>
            <a:lvl8pPr marL="2545598" indent="0" algn="ctr">
              <a:buNone/>
              <a:defRPr/>
            </a:lvl8pPr>
            <a:lvl9pPr marL="290925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6C17-AEDE-4252-9649-66C21A9456C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6EF03-6D5D-4E2E-9D2E-EE2B17949E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45485" y="3250848"/>
            <a:ext cx="5828567" cy="292611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951" y="3250848"/>
            <a:ext cx="17399611" cy="29261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1AEF5-374C-479B-A454-AE146DD0D59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33506-5D21-47C1-B17F-B69E5C047F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3503822"/>
            <a:ext cx="23317017" cy="726369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5502820"/>
            <a:ext cx="23317017" cy="800100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3657" indent="0">
              <a:buNone/>
              <a:defRPr sz="1400"/>
            </a:lvl2pPr>
            <a:lvl3pPr marL="727314" indent="0">
              <a:buNone/>
              <a:defRPr sz="1300"/>
            </a:lvl3pPr>
            <a:lvl4pPr marL="1090971" indent="0">
              <a:buNone/>
              <a:defRPr sz="1100"/>
            </a:lvl4pPr>
            <a:lvl5pPr marL="1454628" indent="0">
              <a:buNone/>
              <a:defRPr sz="1100"/>
            </a:lvl5pPr>
            <a:lvl6pPr marL="1818284" indent="0">
              <a:buNone/>
              <a:defRPr sz="1100"/>
            </a:lvl6pPr>
            <a:lvl7pPr marL="2181941" indent="0">
              <a:buNone/>
              <a:defRPr sz="1100"/>
            </a:lvl7pPr>
            <a:lvl8pPr marL="2545598" indent="0">
              <a:buNone/>
              <a:defRPr sz="1100"/>
            </a:lvl8pPr>
            <a:lvl9pPr marL="290925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C5D-32F8-4F72-90C7-B0A783246D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950" y="10565697"/>
            <a:ext cx="11614089" cy="2194630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9963" y="10565697"/>
            <a:ext cx="11614089" cy="2194630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038C9-77F1-4FCB-B35F-1F6E54F64A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968" y="1464028"/>
            <a:ext cx="24688067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968" y="8187976"/>
            <a:ext cx="12120563" cy="341136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3657" indent="0">
              <a:buNone/>
              <a:defRPr sz="1600" b="1"/>
            </a:lvl2pPr>
            <a:lvl3pPr marL="727314" indent="0">
              <a:buNone/>
              <a:defRPr sz="1400" b="1"/>
            </a:lvl3pPr>
            <a:lvl4pPr marL="1090971" indent="0">
              <a:buNone/>
              <a:defRPr sz="1300" b="1"/>
            </a:lvl4pPr>
            <a:lvl5pPr marL="1454628" indent="0">
              <a:buNone/>
              <a:defRPr sz="1300" b="1"/>
            </a:lvl5pPr>
            <a:lvl6pPr marL="1818284" indent="0">
              <a:buNone/>
              <a:defRPr sz="1300" b="1"/>
            </a:lvl6pPr>
            <a:lvl7pPr marL="2181941" indent="0">
              <a:buNone/>
              <a:defRPr sz="1300" b="1"/>
            </a:lvl7pPr>
            <a:lvl8pPr marL="2545598" indent="0">
              <a:buNone/>
              <a:defRPr sz="1300" b="1"/>
            </a:lvl8pPr>
            <a:lvl9pPr marL="290925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968" y="11599335"/>
            <a:ext cx="12120563" cy="2107318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4894" y="8187976"/>
            <a:ext cx="12125141" cy="341136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3657" indent="0">
              <a:buNone/>
              <a:defRPr sz="1600" b="1"/>
            </a:lvl2pPr>
            <a:lvl3pPr marL="727314" indent="0">
              <a:buNone/>
              <a:defRPr sz="1400" b="1"/>
            </a:lvl3pPr>
            <a:lvl4pPr marL="1090971" indent="0">
              <a:buNone/>
              <a:defRPr sz="1300" b="1"/>
            </a:lvl4pPr>
            <a:lvl5pPr marL="1454628" indent="0">
              <a:buNone/>
              <a:defRPr sz="1300" b="1"/>
            </a:lvl5pPr>
            <a:lvl6pPr marL="1818284" indent="0">
              <a:buNone/>
              <a:defRPr sz="1300" b="1"/>
            </a:lvl6pPr>
            <a:lvl7pPr marL="2181941" indent="0">
              <a:buNone/>
              <a:defRPr sz="1300" b="1"/>
            </a:lvl7pPr>
            <a:lvl8pPr marL="2545598" indent="0">
              <a:buNone/>
              <a:defRPr sz="1300" b="1"/>
            </a:lvl8pPr>
            <a:lvl9pPr marL="290925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4894" y="11599335"/>
            <a:ext cx="12125141" cy="2107318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D08F-763B-472B-A72C-512BF85147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B3F9-952D-4613-AB00-F1AB34F414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E28C-80FB-497E-A262-5777F1B076B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967" y="1456974"/>
            <a:ext cx="9024938" cy="619654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4784" y="1456974"/>
            <a:ext cx="15335250" cy="3121554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967" y="7653515"/>
            <a:ext cx="9024938" cy="25019000"/>
          </a:xfrm>
        </p:spPr>
        <p:txBody>
          <a:bodyPr/>
          <a:lstStyle>
            <a:lvl1pPr marL="0" indent="0">
              <a:buNone/>
              <a:defRPr sz="1100"/>
            </a:lvl1pPr>
            <a:lvl2pPr marL="363657" indent="0">
              <a:buNone/>
              <a:defRPr sz="1000"/>
            </a:lvl2pPr>
            <a:lvl3pPr marL="727314" indent="0">
              <a:buNone/>
              <a:defRPr sz="800"/>
            </a:lvl3pPr>
            <a:lvl4pPr marL="1090971" indent="0">
              <a:buNone/>
              <a:defRPr sz="700"/>
            </a:lvl4pPr>
            <a:lvl5pPr marL="1454628" indent="0">
              <a:buNone/>
              <a:defRPr sz="700"/>
            </a:lvl5pPr>
            <a:lvl6pPr marL="1818284" indent="0">
              <a:buNone/>
              <a:defRPr sz="700"/>
            </a:lvl6pPr>
            <a:lvl7pPr marL="2181941" indent="0">
              <a:buNone/>
              <a:defRPr sz="700"/>
            </a:lvl7pPr>
            <a:lvl8pPr marL="2545598" indent="0">
              <a:buNone/>
              <a:defRPr sz="700"/>
            </a:lvl8pPr>
            <a:lvl9pPr marL="290925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4EA0-B36C-4A74-A401-A0F39E02F62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048" y="25602850"/>
            <a:ext cx="16459016" cy="302330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7048" y="3268488"/>
            <a:ext cx="16459016" cy="21944541"/>
          </a:xfrm>
        </p:spPr>
        <p:txBody>
          <a:bodyPr/>
          <a:lstStyle>
            <a:lvl1pPr marL="0" indent="0">
              <a:buNone/>
              <a:defRPr sz="2500"/>
            </a:lvl1pPr>
            <a:lvl2pPr marL="363657" indent="0">
              <a:buNone/>
              <a:defRPr sz="2200"/>
            </a:lvl2pPr>
            <a:lvl3pPr marL="727314" indent="0">
              <a:buNone/>
              <a:defRPr sz="1900"/>
            </a:lvl3pPr>
            <a:lvl4pPr marL="1090971" indent="0">
              <a:buNone/>
              <a:defRPr sz="1600"/>
            </a:lvl4pPr>
            <a:lvl5pPr marL="1454628" indent="0">
              <a:buNone/>
              <a:defRPr sz="1600"/>
            </a:lvl5pPr>
            <a:lvl6pPr marL="1818284" indent="0">
              <a:buNone/>
              <a:defRPr sz="1600"/>
            </a:lvl6pPr>
            <a:lvl7pPr marL="2181941" indent="0">
              <a:buNone/>
              <a:defRPr sz="1600"/>
            </a:lvl7pPr>
            <a:lvl8pPr marL="2545598" indent="0">
              <a:buNone/>
              <a:defRPr sz="1600"/>
            </a:lvl8pPr>
            <a:lvl9pPr marL="2909255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7048" y="28626155"/>
            <a:ext cx="16459016" cy="4291541"/>
          </a:xfrm>
        </p:spPr>
        <p:txBody>
          <a:bodyPr/>
          <a:lstStyle>
            <a:lvl1pPr marL="0" indent="0">
              <a:buNone/>
              <a:defRPr sz="1100"/>
            </a:lvl1pPr>
            <a:lvl2pPr marL="363657" indent="0">
              <a:buNone/>
              <a:defRPr sz="1000"/>
            </a:lvl2pPr>
            <a:lvl3pPr marL="727314" indent="0">
              <a:buNone/>
              <a:defRPr sz="800"/>
            </a:lvl3pPr>
            <a:lvl4pPr marL="1090971" indent="0">
              <a:buNone/>
              <a:defRPr sz="700"/>
            </a:lvl4pPr>
            <a:lvl5pPr marL="1454628" indent="0">
              <a:buNone/>
              <a:defRPr sz="700"/>
            </a:lvl5pPr>
            <a:lvl6pPr marL="1818284" indent="0">
              <a:buNone/>
              <a:defRPr sz="700"/>
            </a:lvl6pPr>
            <a:lvl7pPr marL="2181941" indent="0">
              <a:buNone/>
              <a:defRPr sz="700"/>
            </a:lvl7pPr>
            <a:lvl8pPr marL="2545598" indent="0">
              <a:buNone/>
              <a:defRPr sz="700"/>
            </a:lvl8pPr>
            <a:lvl9pPr marL="290925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F96D-63AA-48B4-86F1-3396FAA0E99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251200"/>
            <a:ext cx="23317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111" tIns="174555" rIns="349111" bIns="1745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0566400"/>
            <a:ext cx="23317200" cy="219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111" tIns="174555" rIns="349111" bIns="174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33324800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111" tIns="174555" rIns="349111" bIns="174555" numCol="1" anchor="t" anchorCtr="0" compatLnSpc="1">
            <a:prstTxWarp prst="textNoShape">
              <a:avLst/>
            </a:prstTxWarp>
          </a:bodyPr>
          <a:lstStyle>
            <a:lvl1pPr>
              <a:defRPr sz="53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72600" y="33324800"/>
            <a:ext cx="868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111" tIns="174555" rIns="349111" bIns="174555" numCol="1" anchor="t" anchorCtr="0" compatLnSpc="1">
            <a:prstTxWarp prst="textNoShape">
              <a:avLst/>
            </a:prstTxWarp>
          </a:bodyPr>
          <a:lstStyle>
            <a:lvl1pPr algn="ctr">
              <a:defRPr sz="53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59600" y="33324800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9111" tIns="174555" rIns="349111" bIns="174555" numCol="1" anchor="t" anchorCtr="0" compatLnSpc="1">
            <a:prstTxWarp prst="textNoShape">
              <a:avLst/>
            </a:prstTxWarp>
          </a:bodyPr>
          <a:lstStyle>
            <a:lvl1pPr algn="r">
              <a:defRPr sz="53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9062F27-410B-4FCC-9E48-0A90623FBB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091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49091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2pPr>
      <a:lvl3pPr algn="ctr" defTabSz="349091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3pPr>
      <a:lvl4pPr algn="ctr" defTabSz="349091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4pPr>
      <a:lvl5pPr algn="ctr" defTabSz="349091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5pPr>
      <a:lvl6pPr marL="363657" algn="ctr" defTabSz="3491359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6pPr>
      <a:lvl7pPr marL="727314" algn="ctr" defTabSz="3491359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7pPr>
      <a:lvl8pPr marL="1090971" algn="ctr" defTabSz="3491359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8pPr>
      <a:lvl9pPr marL="1454628" algn="ctr" defTabSz="3491359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Times New Roman" pitchFamily="18" charset="0"/>
        </a:defRPr>
      </a:lvl9pPr>
    </p:titleStyle>
    <p:bodyStyle>
      <a:lvl1pPr marL="1308100" indent="-1308100" algn="l" defTabSz="3490913" rtl="0" eaLnBrk="0" fontAlgn="base" hangingPunct="0">
        <a:spcBef>
          <a:spcPct val="20000"/>
        </a:spcBef>
        <a:spcAft>
          <a:spcPct val="0"/>
        </a:spcAft>
        <a:buChar char="•"/>
        <a:defRPr sz="12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835275" indent="-1090613" algn="l" defTabSz="3490913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  <a:ea typeface="ＭＳ Ｐゴシック" pitchFamily="-65" charset="-128"/>
        </a:defRPr>
      </a:lvl2pPr>
      <a:lvl3pPr marL="4362450" indent="-871538" algn="l" defTabSz="3490913" rtl="0" eaLnBrk="0" fontAlgn="base" hangingPunct="0">
        <a:spcBef>
          <a:spcPct val="20000"/>
        </a:spcBef>
        <a:spcAft>
          <a:spcPct val="0"/>
        </a:spcAft>
        <a:buChar char="•"/>
        <a:defRPr sz="9100">
          <a:solidFill>
            <a:schemeClr val="tx1"/>
          </a:solidFill>
          <a:latin typeface="+mn-lt"/>
          <a:ea typeface="ＭＳ Ｐゴシック" pitchFamily="-65" charset="-128"/>
        </a:defRPr>
      </a:lvl3pPr>
      <a:lvl4pPr marL="6108700" indent="-871538" algn="l" defTabSz="3490913" rtl="0" eaLnBrk="0" fontAlgn="base" hangingPunct="0">
        <a:spcBef>
          <a:spcPct val="20000"/>
        </a:spcBef>
        <a:spcAft>
          <a:spcPct val="0"/>
        </a:spcAft>
        <a:buChar char="–"/>
        <a:defRPr sz="7600">
          <a:solidFill>
            <a:schemeClr val="tx1"/>
          </a:solidFill>
          <a:latin typeface="+mn-lt"/>
          <a:ea typeface="ＭＳ Ｐゴシック" pitchFamily="-65" charset="-128"/>
        </a:defRPr>
      </a:lvl4pPr>
      <a:lvl5pPr marL="7854950" indent="-871538" algn="l" defTabSz="3490913" rtl="0" eaLnBrk="0" fontAlgn="base" hangingPunct="0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  <a:ea typeface="ＭＳ Ｐゴシック" pitchFamily="-65" charset="-128"/>
        </a:defRPr>
      </a:lvl5pPr>
      <a:lvl6pPr marL="8218898" indent="-872524" algn="l" defTabSz="3491359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6pPr>
      <a:lvl7pPr marL="8582555" indent="-872524" algn="l" defTabSz="3491359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7pPr>
      <a:lvl8pPr marL="8946212" indent="-872524" algn="l" defTabSz="3491359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8pPr>
      <a:lvl9pPr marL="9309869" indent="-872524" algn="l" defTabSz="3491359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27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657" algn="l" defTabSz="727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7314" algn="l" defTabSz="727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971" algn="l" defTabSz="727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628" algn="l" defTabSz="727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8284" algn="l" defTabSz="727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1941" algn="l" defTabSz="727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5598" algn="l" defTabSz="727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255" algn="l" defTabSz="727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27432000" cy="16002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Automatic &amp; Sustainable Execution Modeling &amp; Characterization</a:t>
            </a:r>
            <a:br>
              <a:rPr lang="en-US" sz="60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60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of Domain-Specific Architectures</a:t>
            </a:r>
          </a:p>
        </p:txBody>
      </p:sp>
      <p:sp>
        <p:nvSpPr>
          <p:cNvPr id="1037" name="Line 3"/>
          <p:cNvSpPr>
            <a:spLocks noChangeShapeType="1"/>
          </p:cNvSpPr>
          <p:nvPr/>
        </p:nvSpPr>
        <p:spPr bwMode="auto">
          <a:xfrm flipV="1">
            <a:off x="0" y="2971799"/>
            <a:ext cx="27432000" cy="45719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</p:spPr>
        <p:txBody>
          <a:bodyPr lIns="72731" tIns="36366" rIns="72731" bIns="36366"/>
          <a:lstStyle/>
          <a:p>
            <a:endParaRPr lang="en-US"/>
          </a:p>
        </p:txBody>
      </p:sp>
      <p:sp>
        <p:nvSpPr>
          <p:cNvPr id="1038" name="Rectangle 118"/>
          <p:cNvSpPr>
            <a:spLocks noChangeArrowheads="1"/>
          </p:cNvSpPr>
          <p:nvPr/>
        </p:nvSpPr>
        <p:spPr bwMode="auto">
          <a:xfrm>
            <a:off x="0" y="0"/>
            <a:ext cx="27432000" cy="36576000"/>
          </a:xfrm>
          <a:prstGeom prst="rect">
            <a:avLst/>
          </a:prstGeom>
          <a:noFill/>
          <a:ln w="139700">
            <a:solidFill>
              <a:schemeClr val="tx2"/>
            </a:solidFill>
            <a:miter lim="800000"/>
            <a:headEnd/>
            <a:tailEnd/>
          </a:ln>
        </p:spPr>
        <p:txBody>
          <a:bodyPr wrap="none" lIns="72731" tIns="36366" rIns="72731" bIns="36366" anchor="ctr"/>
          <a:lstStyle/>
          <a:p>
            <a:pPr algn="ctr"/>
            <a:endParaRPr lang="en-US" sz="1900" b="1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1039" name="Rectangle 374"/>
          <p:cNvSpPr>
            <a:spLocks noChangeArrowheads="1"/>
          </p:cNvSpPr>
          <p:nvPr/>
        </p:nvSpPr>
        <p:spPr bwMode="auto">
          <a:xfrm>
            <a:off x="4921710" y="3124200"/>
            <a:ext cx="3229458" cy="8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CA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Motivation</a:t>
            </a:r>
          </a:p>
        </p:txBody>
      </p:sp>
      <p:sp>
        <p:nvSpPr>
          <p:cNvPr id="1040" name="Rectangle 412"/>
          <p:cNvSpPr>
            <a:spLocks noChangeArrowheads="1"/>
          </p:cNvSpPr>
          <p:nvPr/>
        </p:nvSpPr>
        <p:spPr bwMode="auto">
          <a:xfrm>
            <a:off x="17830800" y="23317200"/>
            <a:ext cx="9372599" cy="8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731" tIns="36366" rIns="72731" bIns="36366">
            <a:spAutoFit/>
          </a:bodyPr>
          <a:lstStyle/>
          <a:p>
            <a:pPr algn="ctr"/>
            <a:r>
              <a:rPr lang="en-CA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1044" name="Rectangle 109"/>
          <p:cNvSpPr>
            <a:spLocks noChangeArrowheads="1"/>
          </p:cNvSpPr>
          <p:nvPr/>
        </p:nvSpPr>
        <p:spPr bwMode="auto">
          <a:xfrm>
            <a:off x="0" y="1828800"/>
            <a:ext cx="2743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Shail Dave and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Aviral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Shrivastava</a:t>
            </a:r>
            <a:endParaRPr lang="en-US" sz="3200" b="1" baseline="30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110"/>
          <p:cNvSpPr>
            <a:spLocks noChangeArrowheads="1"/>
          </p:cNvSpPr>
          <p:nvPr/>
        </p:nvSpPr>
        <p:spPr bwMode="auto">
          <a:xfrm>
            <a:off x="0" y="2362200"/>
            <a:ext cx="2743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School of Computing and AI, Arizona State University</a:t>
            </a:r>
          </a:p>
        </p:txBody>
      </p:sp>
      <p:sp>
        <p:nvSpPr>
          <p:cNvPr id="2066" name="Rectangle 111"/>
          <p:cNvSpPr>
            <a:spLocks noChangeArrowheads="1"/>
          </p:cNvSpPr>
          <p:nvPr/>
        </p:nvSpPr>
        <p:spPr bwMode="auto">
          <a:xfrm>
            <a:off x="381000" y="3886200"/>
            <a:ext cx="1303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  <a:defRPr/>
            </a:pPr>
            <a:r>
              <a:rPr lang="en-US" sz="3200" dirty="0">
                <a:solidFill>
                  <a:srgbClr val="0000FF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Develop a framework for modular, reusable execution modeling and evaluation of various domain-specific architectures and automatic characterization of their execution bottlenecks </a:t>
            </a:r>
            <a:endParaRPr lang="en-US" sz="3200" b="1" dirty="0">
              <a:solidFill>
                <a:srgbClr val="0000FF"/>
              </a:solidFill>
              <a:latin typeface="+mn-lt"/>
              <a:ea typeface="ＭＳ Ｐゴシック" pitchFamily="-80" charset="-128"/>
            </a:endParaRPr>
          </a:p>
        </p:txBody>
      </p:sp>
      <p:sp>
        <p:nvSpPr>
          <p:cNvPr id="1047" name="Rectangle 115"/>
          <p:cNvSpPr>
            <a:spLocks noChangeArrowheads="1"/>
          </p:cNvSpPr>
          <p:nvPr/>
        </p:nvSpPr>
        <p:spPr bwMode="auto">
          <a:xfrm>
            <a:off x="751439" y="5715000"/>
            <a:ext cx="1236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Design: Pivotal yet Unaccounted Factor in Computing’s Embodied Carbon</a:t>
            </a:r>
            <a:endParaRPr lang="en-US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28600" y="3236839"/>
            <a:ext cx="13258800" cy="2249561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4" tIns="256032" rIns="512064" bIns="256032"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70" name="Rounded Rectangle 69"/>
          <p:cNvSpPr/>
          <p:nvPr/>
        </p:nvSpPr>
        <p:spPr>
          <a:xfrm>
            <a:off x="228600" y="5715000"/>
            <a:ext cx="13258800" cy="81534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4" tIns="256032" rIns="512064" bIns="256032"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75" name="Rectangle 5"/>
          <p:cNvSpPr txBox="1">
            <a:spLocks noChangeArrowheads="1"/>
          </p:cNvSpPr>
          <p:nvPr/>
        </p:nvSpPr>
        <p:spPr bwMode="auto">
          <a:xfrm>
            <a:off x="914400" y="28575000"/>
            <a:ext cx="5562600" cy="2895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349111" tIns="174555" rIns="349111" bIns="174555"/>
          <a:lstStyle/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Description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Description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7754600" y="23393399"/>
            <a:ext cx="9448800" cy="675484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4" tIns="256032" rIns="512064" bIns="256032"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83" name="Rounded Rectangle 82"/>
          <p:cNvSpPr/>
          <p:nvPr/>
        </p:nvSpPr>
        <p:spPr>
          <a:xfrm>
            <a:off x="228600" y="23393400"/>
            <a:ext cx="17373600" cy="1207820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2064" tIns="256032" rIns="512064" bIns="256032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27" name="Rounded Rectangle 226"/>
          <p:cNvSpPr/>
          <p:nvPr/>
        </p:nvSpPr>
        <p:spPr>
          <a:xfrm>
            <a:off x="13715451" y="3196012"/>
            <a:ext cx="13487949" cy="10672388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4" tIns="256032" rIns="512064" bIns="256032"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09" name="Rectangle 115"/>
          <p:cNvSpPr>
            <a:spLocks noChangeArrowheads="1"/>
          </p:cNvSpPr>
          <p:nvPr/>
        </p:nvSpPr>
        <p:spPr bwMode="auto">
          <a:xfrm>
            <a:off x="14401800" y="3307140"/>
            <a:ext cx="118871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Status Quo: Experts Build New Models, Simulators for Every New Architecture</a:t>
            </a:r>
            <a:endParaRPr lang="en-US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" name="Rounded Rectangle 418"/>
          <p:cNvSpPr/>
          <p:nvPr/>
        </p:nvSpPr>
        <p:spPr>
          <a:xfrm>
            <a:off x="228600" y="14171418"/>
            <a:ext cx="26974800" cy="899338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4" tIns="256032" rIns="512064" bIns="256032"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51" name="Rectangle 115"/>
          <p:cNvSpPr>
            <a:spLocks noChangeArrowheads="1"/>
          </p:cNvSpPr>
          <p:nvPr/>
        </p:nvSpPr>
        <p:spPr bwMode="auto">
          <a:xfrm>
            <a:off x="1056239" y="23317200"/>
            <a:ext cx="154029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Results: Validation, Analysis, Demonstration</a:t>
            </a:r>
            <a:endParaRPr lang="en-US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Rectangle 412"/>
          <p:cNvSpPr>
            <a:spLocks noChangeArrowheads="1"/>
          </p:cNvSpPr>
          <p:nvPr/>
        </p:nvSpPr>
        <p:spPr bwMode="auto">
          <a:xfrm>
            <a:off x="18423233" y="30327600"/>
            <a:ext cx="8322967" cy="8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CA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Publications &amp; Tech. Impact</a:t>
            </a:r>
          </a:p>
        </p:txBody>
      </p:sp>
      <p:sp>
        <p:nvSpPr>
          <p:cNvPr id="219" name="Rectangle 5"/>
          <p:cNvSpPr txBox="1">
            <a:spLocks noChangeArrowheads="1"/>
          </p:cNvSpPr>
          <p:nvPr/>
        </p:nvSpPr>
        <p:spPr bwMode="auto">
          <a:xfrm>
            <a:off x="13781727" y="4892932"/>
            <a:ext cx="6106473" cy="661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9111" tIns="174555" rIns="349111" bIns="174555"/>
          <a:lstStyle/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Writing analytical models and simulators specific to architecture template needs redesign as workloads evolve</a:t>
            </a:r>
            <a:endParaRPr lang="en-US" sz="2800" b="1" kern="0" dirty="0">
              <a:solidFill>
                <a:srgbClr val="FF0000"/>
              </a:solidFill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  <a:p>
            <a:pPr marL="709613" lvl="1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E.g., tools evaluate ML accelerators for systolic array or </a:t>
            </a:r>
            <a:r>
              <a:rPr lang="en-US" sz="2800" kern="0" dirty="0" err="1">
                <a:latin typeface="Arial" pitchFamily="34" charset="0"/>
                <a:ea typeface="ＭＳ Ｐゴシック" pitchFamily="-65" charset="-128"/>
                <a:cs typeface="Arial" pitchFamily="34" charset="0"/>
              </a:rPr>
              <a:t>Eyeriss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-like architecture </a:t>
            </a:r>
            <a:endParaRPr lang="en-US" sz="2800" kern="0" dirty="0">
              <a:solidFill>
                <a:srgbClr val="FF0000"/>
              </a:solidFill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  <a:p>
            <a:pPr marL="709613" lvl="1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FF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10000s of lines of code</a:t>
            </a:r>
          </a:p>
          <a:p>
            <a:pPr marL="709613" lvl="1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Infeasible to extend for new architecture specialization;</a:t>
            </a:r>
            <a:b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</a:br>
            <a:r>
              <a:rPr lang="en-US" sz="2800" kern="0" dirty="0">
                <a:solidFill>
                  <a:srgbClr val="FF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Efforts take weeks-months!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FC2A3-5010-4109-9A58-28C857FE83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590959"/>
            <a:ext cx="5275407" cy="2533241"/>
          </a:xfrm>
          <a:prstGeom prst="rect">
            <a:avLst/>
          </a:prstGeom>
        </p:spPr>
      </p:pic>
      <p:sp>
        <p:nvSpPr>
          <p:cNvPr id="2" name="Rectangle 111">
            <a:extLst>
              <a:ext uri="{FF2B5EF4-FFF2-40B4-BE49-F238E27FC236}">
                <a16:creationId xmlns:a16="http://schemas.microsoft.com/office/drawing/2014/main" id="{2B18F12E-52B3-2DC5-34DF-109103FB2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0" y="31013400"/>
            <a:ext cx="9677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Working with SRC, ASU, UCLA to file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non-provisional US patents. SRC members &amp; others are interested.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ASPLOS 2024 paper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on bottleneck-mitigating design space exploration of deep learning accelerators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ACM SRC 2022-2023 Silver Medal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(SIGBED)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Papers/talks at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ASPLOS, VTS, DAC 2022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Seminars/talks at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Intel Labs, IBM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AI Compute </a:t>
            </a:r>
            <a:r>
              <a:rPr lang="en-US" sz="2800" kern="0" dirty="0" err="1">
                <a:latin typeface="Arial" pitchFamily="34" charset="0"/>
                <a:ea typeface="ＭＳ Ｐゴシック" pitchFamily="-65" charset="-128"/>
                <a:cs typeface="Arial" pitchFamily="34" charset="0"/>
              </a:rPr>
              <a:t>Symp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.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Findings impacted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technical report to NSF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on sustainable computing (comp. architectures)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Featured on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ASU news cover, ACM news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.</a:t>
            </a:r>
            <a:endParaRPr lang="en-US" sz="2400" dirty="0">
              <a:latin typeface="+mn-lt"/>
              <a:ea typeface="ＭＳ Ｐゴシック" pitchFamily="-80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05400-A763-E835-A0E9-EA1B3FBBD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45" b="57317"/>
          <a:stretch/>
        </p:blipFill>
        <p:spPr>
          <a:xfrm>
            <a:off x="209549" y="28879800"/>
            <a:ext cx="16249651" cy="2002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757C8E-63BA-CBAC-B526-FAEAE6A4ECFC}"/>
              </a:ext>
            </a:extLst>
          </p:cNvPr>
          <p:cNvSpPr txBox="1"/>
          <p:nvPr/>
        </p:nvSpPr>
        <p:spPr>
          <a:xfrm>
            <a:off x="457200" y="34050982"/>
            <a:ext cx="169406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90913" eaLnBrk="0" hangingPunct="0">
              <a:spcBef>
                <a:spcPts val="0"/>
              </a:spcBef>
              <a:defRPr/>
            </a:pPr>
            <a:r>
              <a:rPr lang="en-US" sz="32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Explainable-DSE w/ bottleneck analysis achieved (a) 6x lower latency codesigns for edge DL accelerators (b) in 47x fewer iterations (mins vs. days–weeks) [ASPLOS24]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D96541-28CD-F282-B801-6F6559D6A9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811"/>
          <a:stretch/>
        </p:blipFill>
        <p:spPr>
          <a:xfrm>
            <a:off x="76200" y="30784800"/>
            <a:ext cx="17678400" cy="2325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62FB87-1090-DE1D-9316-D6F960251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5" t="42754" r="5880" b="36794"/>
          <a:stretch/>
        </p:blipFill>
        <p:spPr>
          <a:xfrm>
            <a:off x="152400" y="33110269"/>
            <a:ext cx="17400908" cy="1027331"/>
          </a:xfrm>
          <a:prstGeom prst="rect">
            <a:avLst/>
          </a:prstGeom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6E51D35D-61B8-AAA9-AB36-870CFC3F0F3C}"/>
              </a:ext>
            </a:extLst>
          </p:cNvPr>
          <p:cNvSpPr txBox="1"/>
          <p:nvPr/>
        </p:nvSpPr>
        <p:spPr>
          <a:xfrm>
            <a:off x="93785" y="15128837"/>
            <a:ext cx="7851062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Specifying Architectures as Flow-Graphs allow Modeling and Evaluating Wide Range of Accelerators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A1042B4D-B089-F166-0081-3A41CFFA275A}"/>
              </a:ext>
            </a:extLst>
          </p:cNvPr>
          <p:cNvSpPr txBox="1"/>
          <p:nvPr/>
        </p:nvSpPr>
        <p:spPr>
          <a:xfrm>
            <a:off x="17678400" y="15011400"/>
            <a:ext cx="9448800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0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Modularity and dataflow-driven activity information enables Automatic Bottleneck Analysis. Informed decisions about mitigating bottlenecks makes design optimization Explainable. </a:t>
            </a:r>
          </a:p>
        </p:txBody>
      </p:sp>
      <p:sp>
        <p:nvSpPr>
          <p:cNvPr id="1065" name="Rectangle 115">
            <a:extLst>
              <a:ext uri="{FF2B5EF4-FFF2-40B4-BE49-F238E27FC236}">
                <a16:creationId xmlns:a16="http://schemas.microsoft.com/office/drawing/2014/main" id="{D01A7496-7CDA-A4F0-CD2E-91314BD2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73200"/>
            <a:ext cx="2667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DSAProf</a:t>
            </a:r>
            <a:r>
              <a:rPr lang="en-CA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b="1" dirty="0"/>
              <a:t>Modular, Dataflow-driven Framework for Sustainable Architecture Modeling</a:t>
            </a:r>
            <a:endParaRPr lang="en-US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B2326C71-1775-028C-EF33-ADD55D79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420" y="10591800"/>
            <a:ext cx="13679380" cy="283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9111" tIns="174555" rIns="349111" bIns="174555"/>
          <a:lstStyle/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3100" b="1" kern="0" dirty="0">
                <a:solidFill>
                  <a:srgbClr val="FF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Challenges: Unitary Modeling + Lack of Automation for Embedding Architectural Activity in Analytical Models/ Simulation</a:t>
            </a:r>
          </a:p>
          <a:p>
            <a:pPr marL="1073150" lvl="2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Unitary models make reuse non-trivial, likely erroneous.</a:t>
            </a:r>
          </a:p>
          <a:p>
            <a:pPr marL="1073150" lvl="2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Unitary models offer no insights in obtained execution costs like latency</a:t>
            </a:r>
          </a:p>
          <a:p>
            <a:pPr marL="1073150" lvl="2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Execution activity is calculated manually and embedded within analytical model or supplied externally - differently for every new architecture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563CB-D8ED-CA4A-F891-92989E8DA6A9}"/>
              </a:ext>
            </a:extLst>
          </p:cNvPr>
          <p:cNvSpPr txBox="1"/>
          <p:nvPr/>
        </p:nvSpPr>
        <p:spPr>
          <a:xfrm>
            <a:off x="15526802" y="35471602"/>
            <a:ext cx="9542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794098">
              <a:spcBef>
                <a:spcPct val="20000"/>
              </a:spcBef>
            </a:pPr>
            <a:r>
              <a:rPr lang="en-US" sz="4800" b="1" dirty="0"/>
              <a:t>Website and Related Material:</a:t>
            </a:r>
          </a:p>
        </p:txBody>
      </p:sp>
      <p:pic>
        <p:nvPicPr>
          <p:cNvPr id="23" name="Picture 2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DCA664D-5E62-F057-DC98-DE1A9C1C6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701" y="125144"/>
            <a:ext cx="1943099" cy="1943099"/>
          </a:xfrm>
          <a:prstGeom prst="rect">
            <a:avLst/>
          </a:prstGeom>
        </p:spPr>
      </p:pic>
      <p:pic>
        <p:nvPicPr>
          <p:cNvPr id="13" name="Picture 2" descr="A S U">
            <a:extLst>
              <a:ext uri="{FF2B5EF4-FFF2-40B4-BE49-F238E27FC236}">
                <a16:creationId xmlns:a16="http://schemas.microsoft.com/office/drawing/2014/main" id="{B0E5E5F0-5C19-50FF-6B98-D4D184B45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64" r="58770" b="-5990"/>
          <a:stretch/>
        </p:blipFill>
        <p:spPr bwMode="auto">
          <a:xfrm>
            <a:off x="22555200" y="1219200"/>
            <a:ext cx="3157626" cy="14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AAD05B7-CED6-DD37-CE18-08A3C07A1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1" y="34545857"/>
            <a:ext cx="1904999" cy="1904999"/>
          </a:xfrm>
          <a:prstGeom prst="rect">
            <a:avLst/>
          </a:prstGeom>
        </p:spPr>
      </p:pic>
      <p:sp>
        <p:nvSpPr>
          <p:cNvPr id="6" name="Rounded Rectangle 296">
            <a:extLst>
              <a:ext uri="{FF2B5EF4-FFF2-40B4-BE49-F238E27FC236}">
                <a16:creationId xmlns:a16="http://schemas.microsoft.com/office/drawing/2014/main" id="{18880FEB-80A2-B87F-7019-A7B10EB88122}"/>
              </a:ext>
            </a:extLst>
          </p:cNvPr>
          <p:cNvSpPr/>
          <p:nvPr/>
        </p:nvSpPr>
        <p:spPr>
          <a:xfrm>
            <a:off x="17754600" y="30353694"/>
            <a:ext cx="9448800" cy="5117908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4" tIns="256032" rIns="512064" bIns="256032"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F01ACD-A624-9604-F5AA-21F12184F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0" y="23926800"/>
            <a:ext cx="9982200" cy="508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9111" tIns="174555" rIns="349111" bIns="174555"/>
          <a:lstStyle/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Agile and sustainable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design methods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for domain-specific architectures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need techniques for automatic architectural modeling and characterization.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For every new architecture, developing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unitary model or simulation is highly unsustainable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. 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A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modular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, dataflow-driven framework can be flexible and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extensible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for execution modeling and characterization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for a wide range of DSAs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, without building a new tool from scratch for new DSAs. 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Modularity and dataflow-driven analysis also leads to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automatic bottleneck characterization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for DSAs and efficient hardware/software </a:t>
            </a:r>
            <a:r>
              <a:rPr lang="en-US" sz="2800" b="1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codesigns in agile manner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.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b="1" kern="0" dirty="0" err="1">
                <a:latin typeface="Arial" pitchFamily="34" charset="0"/>
                <a:ea typeface="ＭＳ Ｐゴシック" pitchFamily="-65" charset="-128"/>
                <a:cs typeface="Arial" pitchFamily="34" charset="0"/>
              </a:rPr>
              <a:t>Explainability</a:t>
            </a:r>
            <a:r>
              <a:rPr lang="en-US" sz="28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can be enabled with bottleneck analysis of costs and gray-box estimations for mitigations.</a:t>
            </a:r>
          </a:p>
          <a:p>
            <a:pPr marL="346075" indent="-346075" defTabSz="3490913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1884CE-74BC-9BA8-6054-216C558FB4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49" y="16593510"/>
            <a:ext cx="8185802" cy="65567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93C3C2-98F4-42E7-09FB-76A445C3E4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239" y="7181280"/>
            <a:ext cx="12201770" cy="66871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8106EF1-4033-4615-3E29-43B4F2F40BE5}"/>
              </a:ext>
            </a:extLst>
          </p:cNvPr>
          <p:cNvSpPr txBox="1"/>
          <p:nvPr/>
        </p:nvSpPr>
        <p:spPr>
          <a:xfrm>
            <a:off x="533400" y="11883781"/>
            <a:ext cx="14606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Embodied</a:t>
            </a:r>
            <a:br>
              <a:rPr lang="en-US" sz="2000" b="1" dirty="0"/>
            </a:br>
            <a:r>
              <a:rPr lang="en-US" sz="2000" b="1" dirty="0"/>
              <a:t>carbon </a:t>
            </a:r>
            <a:br>
              <a:rPr lang="en-US" sz="2000" b="1" dirty="0"/>
            </a:br>
            <a:r>
              <a:rPr lang="en-US" sz="2000" b="1" dirty="0"/>
              <a:t>primarily</a:t>
            </a:r>
            <a:br>
              <a:rPr lang="en-US" sz="2000" b="1" dirty="0"/>
            </a:br>
            <a:r>
              <a:rPr lang="en-US" sz="2000" b="1" dirty="0"/>
              <a:t>studied </a:t>
            </a:r>
            <a:br>
              <a:rPr lang="en-US" sz="2000" b="1" dirty="0"/>
            </a:br>
            <a:r>
              <a:rPr lang="en-US" sz="2000" b="1" dirty="0"/>
              <a:t>today: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BB0EC9-F174-2E85-2F24-03502E790A2B}"/>
              </a:ext>
            </a:extLst>
          </p:cNvPr>
          <p:cNvSpPr txBox="1"/>
          <p:nvPr/>
        </p:nvSpPr>
        <p:spPr>
          <a:xfrm>
            <a:off x="301533" y="9129917"/>
            <a:ext cx="1471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is not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focused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on much: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093048-962E-D939-48D2-35035A61D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92950" y="5029200"/>
            <a:ext cx="7334250" cy="19716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3192FCC-A111-6B30-A6C4-E9E67437ED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796" b="1454"/>
          <a:stretch/>
        </p:blipFill>
        <p:spPr>
          <a:xfrm>
            <a:off x="19507200" y="7323320"/>
            <a:ext cx="5880794" cy="3266800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EA2DF6E3-7B27-1308-CFB5-F1FB5691361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28904" y="16916400"/>
            <a:ext cx="8686799" cy="4827630"/>
          </a:xfrm>
          <a:prstGeom prst="rect">
            <a:avLst/>
          </a:prstGeom>
        </p:spPr>
      </p:pic>
      <p:sp>
        <p:nvSpPr>
          <p:cNvPr id="449" name="TextBox 448">
            <a:extLst>
              <a:ext uri="{FF2B5EF4-FFF2-40B4-BE49-F238E27FC236}">
                <a16:creationId xmlns:a16="http://schemas.microsoft.com/office/drawing/2014/main" id="{CD59476C-3D0E-F003-5187-5346C0245D06}"/>
              </a:ext>
            </a:extLst>
          </p:cNvPr>
          <p:cNvSpPr txBox="1"/>
          <p:nvPr/>
        </p:nvSpPr>
        <p:spPr>
          <a:xfrm>
            <a:off x="17269118" y="21640800"/>
            <a:ext cx="10098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of Bottleneck Graph for Latency of a Deep Learning Accelerator.</a:t>
            </a:r>
            <a:br>
              <a:rPr lang="en-US" sz="2400" dirty="0"/>
            </a:br>
            <a:r>
              <a:rPr lang="en-US" sz="2400" dirty="0"/>
              <a:t>Automatic Characterization help identify underlying inefficiencies and</a:t>
            </a:r>
            <a:br>
              <a:rPr lang="en-US" sz="2400" dirty="0"/>
            </a:br>
            <a:r>
              <a:rPr lang="en-US" sz="2400" dirty="0"/>
              <a:t>mitigations for related hardware or software parameters to improve.</a:t>
            </a:r>
          </a:p>
        </p:txBody>
      </p: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39EF2F22-9A2A-38C5-5B43-A39E79A80176}"/>
              </a:ext>
            </a:extLst>
          </p:cNvPr>
          <p:cNvGrpSpPr/>
          <p:nvPr/>
        </p:nvGrpSpPr>
        <p:grpSpPr>
          <a:xfrm>
            <a:off x="12325166" y="16338199"/>
            <a:ext cx="5734234" cy="3479925"/>
            <a:chOff x="5111497" y="4165092"/>
            <a:chExt cx="3590925" cy="1868424"/>
          </a:xfrm>
        </p:grpSpPr>
        <p:pic>
          <p:nvPicPr>
            <p:cNvPr id="452" name="Picture 451">
              <a:extLst>
                <a:ext uri="{FF2B5EF4-FFF2-40B4-BE49-F238E27FC236}">
                  <a16:creationId xmlns:a16="http://schemas.microsoft.com/office/drawing/2014/main" id="{5B215BC4-A1E6-7B3B-F3CF-02AB474B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0" y="4165092"/>
              <a:ext cx="1943100" cy="180975"/>
            </a:xfrm>
            <a:prstGeom prst="rect">
              <a:avLst/>
            </a:prstGeom>
          </p:spPr>
        </p:pic>
        <p:pic>
          <p:nvPicPr>
            <p:cNvPr id="453" name="Picture 452">
              <a:extLst>
                <a:ext uri="{FF2B5EF4-FFF2-40B4-BE49-F238E27FC236}">
                  <a16:creationId xmlns:a16="http://schemas.microsoft.com/office/drawing/2014/main" id="{03D9027B-DBF4-03A0-2A79-4EAFB460A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11497" y="4302823"/>
              <a:ext cx="3590925" cy="590550"/>
            </a:xfrm>
            <a:prstGeom prst="rect">
              <a:avLst/>
            </a:prstGeom>
          </p:spPr>
        </p:pic>
        <p:pic>
          <p:nvPicPr>
            <p:cNvPr id="454" name="Picture 453">
              <a:extLst>
                <a:ext uri="{FF2B5EF4-FFF2-40B4-BE49-F238E27FC236}">
                  <a16:creationId xmlns:a16="http://schemas.microsoft.com/office/drawing/2014/main" id="{2CDE2A70-3C2C-4322-BEF1-49B573843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27879" y="4862703"/>
              <a:ext cx="3533775" cy="733425"/>
            </a:xfrm>
            <a:prstGeom prst="rect">
              <a:avLst/>
            </a:prstGeom>
          </p:spPr>
        </p:pic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66D46ED4-1ED5-6E8D-1237-6383A98F8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11497" y="5681472"/>
              <a:ext cx="933450" cy="209550"/>
            </a:xfrm>
            <a:prstGeom prst="rect">
              <a:avLst/>
            </a:prstGeom>
          </p:spPr>
        </p:pic>
        <p:pic>
          <p:nvPicPr>
            <p:cNvPr id="456" name="Picture 455">
              <a:extLst>
                <a:ext uri="{FF2B5EF4-FFF2-40B4-BE49-F238E27FC236}">
                  <a16:creationId xmlns:a16="http://schemas.microsoft.com/office/drawing/2014/main" id="{3CCD9C86-5068-6E5B-ED15-8C99CF6D6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24450" y="5862066"/>
              <a:ext cx="2886075" cy="171450"/>
            </a:xfrm>
            <a:prstGeom prst="rect">
              <a:avLst/>
            </a:prstGeom>
          </p:spPr>
        </p:pic>
      </p:grpSp>
      <p:sp>
        <p:nvSpPr>
          <p:cNvPr id="459" name="TextBox 458">
            <a:extLst>
              <a:ext uri="{FF2B5EF4-FFF2-40B4-BE49-F238E27FC236}">
                <a16:creationId xmlns:a16="http://schemas.microsoft.com/office/drawing/2014/main" id="{C5433BE6-0A17-B4A8-E509-3155652D9232}"/>
              </a:ext>
            </a:extLst>
          </p:cNvPr>
          <p:cNvSpPr txBox="1"/>
          <p:nvPr/>
        </p:nvSpPr>
        <p:spPr>
          <a:xfrm>
            <a:off x="533400" y="24178102"/>
            <a:ext cx="9448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90913" eaLnBrk="0" hangingPunct="0">
              <a:spcBef>
                <a:spcPts val="0"/>
              </a:spcBef>
              <a:defRPr/>
            </a:pPr>
            <a:r>
              <a:rPr lang="en-US" sz="32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10s vs. 10,000s of LoC, </a:t>
            </a:r>
            <a:br>
              <a:rPr lang="en-US" sz="32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</a:br>
            <a:r>
              <a:rPr lang="en-US" sz="32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Days vs. Months of Design/Analysis Time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E5F67D41-A635-CF9C-932F-EBD7ECBAD4CD}"/>
              </a:ext>
            </a:extLst>
          </p:cNvPr>
          <p:cNvSpPr txBox="1"/>
          <p:nvPr/>
        </p:nvSpPr>
        <p:spPr>
          <a:xfrm>
            <a:off x="10098982" y="24560748"/>
            <a:ext cx="75794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400" dirty="0"/>
              <a:t>Latency and energy of dense and sparse tensor accelerators (</a:t>
            </a:r>
            <a:r>
              <a:rPr lang="en-US" sz="2400" dirty="0" err="1"/>
              <a:t>Eyeriss</a:t>
            </a:r>
            <a:r>
              <a:rPr lang="en-US" sz="2400" dirty="0"/>
              <a:t>, EIE, </a:t>
            </a:r>
            <a:r>
              <a:rPr lang="en-US" sz="2400" dirty="0" err="1"/>
              <a:t>Cambricon</a:t>
            </a:r>
            <a:r>
              <a:rPr lang="en-US" sz="2400" dirty="0"/>
              <a:t>, ZENA, etc.)</a:t>
            </a:r>
          </a:p>
          <a:p>
            <a:pPr lvl="1" indent="0"/>
            <a:endParaRPr lang="en-US" sz="2400" dirty="0"/>
          </a:p>
          <a:p>
            <a:pPr lvl="1" indent="0"/>
            <a:endParaRPr lang="en-US" sz="2400" dirty="0"/>
          </a:p>
          <a:p>
            <a:pPr lvl="1" indent="0"/>
            <a:endParaRPr lang="en-US" sz="1600" dirty="0"/>
          </a:p>
          <a:p>
            <a:pPr lvl="1" indent="0"/>
            <a:endParaRPr lang="en-US" sz="2400" dirty="0"/>
          </a:p>
          <a:p>
            <a:pPr marL="206375" indent="-206375">
              <a:buFont typeface="Arial" panose="020B0604020202020204" pitchFamily="34" charset="0"/>
              <a:buChar char="•"/>
            </a:pPr>
            <a:r>
              <a:rPr lang="en-US" sz="2400" dirty="0"/>
              <a:t>E.g., why </a:t>
            </a:r>
            <a:r>
              <a:rPr lang="en-US" sz="2400" dirty="0" err="1"/>
              <a:t>Cambricon</a:t>
            </a:r>
            <a:r>
              <a:rPr lang="en-US" sz="2400" dirty="0"/>
              <a:t>-like AI chip</a:t>
            </a:r>
            <a:br>
              <a:rPr lang="en-US" sz="2400" dirty="0"/>
            </a:br>
            <a:r>
              <a:rPr lang="en-US" sz="2400" dirty="0"/>
              <a:t>would achieve ~7.7-8.9x speedup</a:t>
            </a:r>
            <a:br>
              <a:rPr lang="en-US" sz="2400" dirty="0"/>
            </a:br>
            <a:r>
              <a:rPr lang="en-US" sz="2400" dirty="0"/>
              <a:t>for sparse BERT vs. 12.2x </a:t>
            </a:r>
            <a:br>
              <a:rPr lang="en-US" sz="2400" dirty="0"/>
            </a:br>
            <a:r>
              <a:rPr lang="en-US" sz="2400" dirty="0"/>
              <a:t>achievable w/ 92% sparsity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A9FDC306-B7CF-6980-A2C8-D3030745CCFD}"/>
              </a:ext>
            </a:extLst>
          </p:cNvPr>
          <p:cNvSpPr txBox="1"/>
          <p:nvPr/>
        </p:nvSpPr>
        <p:spPr>
          <a:xfrm>
            <a:off x="381000" y="25500316"/>
            <a:ext cx="39896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Architecture Definition </a:t>
            </a:r>
            <a:br>
              <a:rPr lang="en-US" sz="2400" dirty="0"/>
            </a:br>
            <a:r>
              <a:rPr lang="en-US" sz="2400" dirty="0"/>
              <a:t>(~40 LoC, same/more flexible vs. unitary models)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AE4F2C13-4D32-4DE5-A35B-46A9E7C1F3A7}"/>
              </a:ext>
            </a:extLst>
          </p:cNvPr>
          <p:cNvSpPr txBox="1"/>
          <p:nvPr/>
        </p:nvSpPr>
        <p:spPr>
          <a:xfrm>
            <a:off x="381000" y="26974800"/>
            <a:ext cx="39896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Workload Mapping </a:t>
            </a:r>
            <a:br>
              <a:rPr lang="en-US" sz="2400" dirty="0"/>
            </a:br>
            <a:r>
              <a:rPr lang="en-US" sz="2400" dirty="0"/>
              <a:t>(~30 LoC, same; Code gen by library/compiler, same)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D6C3BF7C-1885-76FA-4EF2-4696AA4E3A94}"/>
              </a:ext>
            </a:extLst>
          </p:cNvPr>
          <p:cNvSpPr txBox="1"/>
          <p:nvPr/>
        </p:nvSpPr>
        <p:spPr>
          <a:xfrm>
            <a:off x="4495800" y="25544066"/>
            <a:ext cx="547154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Execution Cost Modeling</a:t>
            </a:r>
            <a:br>
              <a:rPr lang="en-US" sz="2400" dirty="0"/>
            </a:br>
            <a:r>
              <a:rPr lang="en-US" sz="2400" dirty="0"/>
              <a:t>Only for few new component vs. constructing whole new unitary model or notable extensions (</a:t>
            </a:r>
            <a:r>
              <a:rPr lang="en-US" sz="2400" b="1" dirty="0"/>
              <a:t>10s vs 10000s LoC, days vs months</a:t>
            </a:r>
            <a:r>
              <a:rPr lang="en-US" sz="2400" dirty="0"/>
              <a:t>)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4B2FE1B6-81C0-A6CC-6FFE-2299A6CAD903}"/>
              </a:ext>
            </a:extLst>
          </p:cNvPr>
          <p:cNvSpPr txBox="1"/>
          <p:nvPr/>
        </p:nvSpPr>
        <p:spPr>
          <a:xfrm>
            <a:off x="4510652" y="27557586"/>
            <a:ext cx="54715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Bottleneck Characterization</a:t>
            </a:r>
            <a:br>
              <a:rPr lang="en-US" sz="2400" dirty="0"/>
            </a:br>
            <a:r>
              <a:rPr lang="en-US" sz="2400" dirty="0"/>
              <a:t>(Automatic/</a:t>
            </a:r>
            <a:r>
              <a:rPr lang="en-US" sz="2400" b="1" dirty="0"/>
              <a:t>immediate vs. </a:t>
            </a:r>
            <a:br>
              <a:rPr lang="en-US" sz="2400" b="1" dirty="0"/>
            </a:br>
            <a:r>
              <a:rPr lang="en-US" sz="2400" b="1" dirty="0"/>
              <a:t>Manual in weeks, 0 vs. 1000s LoC</a:t>
            </a:r>
            <a:r>
              <a:rPr lang="en-US" sz="2400" dirty="0"/>
              <a:t>)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904F08C5-4F11-5945-9770-982CE2A213C7}"/>
              </a:ext>
            </a:extLst>
          </p:cNvPr>
          <p:cNvSpPr txBox="1"/>
          <p:nvPr/>
        </p:nvSpPr>
        <p:spPr>
          <a:xfrm>
            <a:off x="9103416" y="24058721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Estimates in ~1%-7% of reported results</a:t>
            </a:r>
            <a:endParaRPr lang="en-US" sz="3200" dirty="0"/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2723D407-86F1-32AC-ED4C-ECBA48F8DA4E}"/>
              </a:ext>
            </a:extLst>
          </p:cNvPr>
          <p:cNvGrpSpPr/>
          <p:nvPr/>
        </p:nvGrpSpPr>
        <p:grpSpPr>
          <a:xfrm>
            <a:off x="15097015" y="26536383"/>
            <a:ext cx="2047985" cy="1733817"/>
            <a:chOff x="331184" y="1037401"/>
            <a:chExt cx="2201608" cy="2924175"/>
          </a:xfrm>
        </p:grpSpPr>
        <p:pic>
          <p:nvPicPr>
            <p:cNvPr id="472" name="Picture 471">
              <a:extLst>
                <a:ext uri="{FF2B5EF4-FFF2-40B4-BE49-F238E27FC236}">
                  <a16:creationId xmlns:a16="http://schemas.microsoft.com/office/drawing/2014/main" id="{8BCD2CEB-4EFD-AA8D-923B-44352832A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24" r="76165" b="15309"/>
            <a:stretch/>
          </p:blipFill>
          <p:spPr>
            <a:xfrm>
              <a:off x="331184" y="1037401"/>
              <a:ext cx="814768" cy="2476500"/>
            </a:xfrm>
            <a:prstGeom prst="rect">
              <a:avLst/>
            </a:prstGeom>
          </p:spPr>
        </p:pic>
        <p:pic>
          <p:nvPicPr>
            <p:cNvPr id="473" name="Picture 472">
              <a:extLst>
                <a:ext uri="{FF2B5EF4-FFF2-40B4-BE49-F238E27FC236}">
                  <a16:creationId xmlns:a16="http://schemas.microsoft.com/office/drawing/2014/main" id="{596975F2-C64C-8223-17E0-2467DAB5D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785"/>
            <a:stretch/>
          </p:blipFill>
          <p:spPr>
            <a:xfrm>
              <a:off x="1068800" y="1037401"/>
              <a:ext cx="1463992" cy="2924175"/>
            </a:xfrm>
            <a:prstGeom prst="rect">
              <a:avLst/>
            </a:prstGeom>
          </p:spPr>
        </p:pic>
      </p:grpSp>
      <p:pic>
        <p:nvPicPr>
          <p:cNvPr id="477" name="Picture 476">
            <a:extLst>
              <a:ext uri="{FF2B5EF4-FFF2-40B4-BE49-F238E27FC236}">
                <a16:creationId xmlns:a16="http://schemas.microsoft.com/office/drawing/2014/main" id="{237A1F01-85CB-241F-DB17-8AFC1785903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984"/>
          <a:stretch/>
        </p:blipFill>
        <p:spPr>
          <a:xfrm>
            <a:off x="10010775" y="28194000"/>
            <a:ext cx="8172450" cy="768124"/>
          </a:xfrm>
          <a:prstGeom prst="rect">
            <a:avLst/>
          </a:prstGeom>
        </p:spPr>
      </p:pic>
      <p:sp>
        <p:nvSpPr>
          <p:cNvPr id="224" name="TextBox 223">
            <a:extLst>
              <a:ext uri="{FF2B5EF4-FFF2-40B4-BE49-F238E27FC236}">
                <a16:creationId xmlns:a16="http://schemas.microsoft.com/office/drawing/2014/main" id="{4FF5CB0E-C368-470A-69A5-00CF14B30FB6}"/>
              </a:ext>
            </a:extLst>
          </p:cNvPr>
          <p:cNvSpPr txBox="1"/>
          <p:nvPr/>
        </p:nvSpPr>
        <p:spPr>
          <a:xfrm>
            <a:off x="9738692" y="25516582"/>
            <a:ext cx="7553739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90913"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2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Automatic bottleneck analysis</a:t>
            </a:r>
            <a:br>
              <a:rPr lang="en-US" sz="32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</a:br>
            <a:r>
              <a:rPr lang="en-US" sz="32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reveals underlying inefficiencies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C57B1F3-C898-5561-08D3-4389BC4B3A4A}"/>
              </a:ext>
            </a:extLst>
          </p:cNvPr>
          <p:cNvSpPr txBox="1"/>
          <p:nvPr/>
        </p:nvSpPr>
        <p:spPr>
          <a:xfrm>
            <a:off x="15285600" y="26224468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[Proc. of IEEE21]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FAA50A5-2F46-9663-F6CF-6A21D4A2C344}"/>
              </a:ext>
            </a:extLst>
          </p:cNvPr>
          <p:cNvSpPr txBox="1"/>
          <p:nvPr/>
        </p:nvSpPr>
        <p:spPr>
          <a:xfrm>
            <a:off x="7351849" y="15077182"/>
            <a:ext cx="9478411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rgbClr val="0000FF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Modularity with Component-wise Modeling enables Extensibility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588DEB3F-8B07-F902-3C35-CA364F6F2521}"/>
              </a:ext>
            </a:extLst>
          </p:cNvPr>
          <p:cNvSpPr txBox="1"/>
          <p:nvPr/>
        </p:nvSpPr>
        <p:spPr>
          <a:xfrm>
            <a:off x="7829832" y="16078200"/>
            <a:ext cx="453249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module is associated with related definitions about power, performance, execution functionality, etc.</a:t>
            </a:r>
            <a:br>
              <a:rPr lang="en-US" sz="2400" dirty="0"/>
            </a:br>
            <a:endParaRPr lang="en-US" sz="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Overall methodologies are defined for architecture abstraction</a:t>
            </a:r>
            <a:r>
              <a:rPr lang="en-US" sz="2400" dirty="0"/>
              <a:t>, so when extended, it works just by defining custom modules that are new nodes/ subgraphs in DSA flow graph.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BF91B630-F713-F31D-6286-69A102BC30DA}"/>
              </a:ext>
            </a:extLst>
          </p:cNvPr>
          <p:cNvSpPr txBox="1"/>
          <p:nvPr/>
        </p:nvSpPr>
        <p:spPr>
          <a:xfrm>
            <a:off x="7829832" y="20268724"/>
            <a:ext cx="9000428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Dataflow-driven exchange of execution related information</a:t>
            </a:r>
            <a:r>
              <a:rPr lang="en-US" sz="2400" dirty="0"/>
              <a:t> among the DSA components obviates calculating execution activity manually and makes it possible to quantify or simulate each component separately. 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DSL with APIs for flexible specification</a:t>
            </a:r>
            <a:r>
              <a:rPr lang="en-US" sz="2400" dirty="0"/>
              <a:t> of nodes, edges, hierarchy, associating those to custom objects for processing.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Architecture-level library</a:t>
            </a:r>
            <a:r>
              <a:rPr lang="en-US" sz="2400" dirty="0"/>
              <a:t> for modeling common modules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E138BE5-4463-C96A-83BF-09CA6823B297}"/>
              </a:ext>
            </a:extLst>
          </p:cNvPr>
          <p:cNvSpPr txBox="1"/>
          <p:nvPr/>
        </p:nvSpPr>
        <p:spPr>
          <a:xfrm>
            <a:off x="25476489" y="7809092"/>
            <a:ext cx="173958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Template</a:t>
            </a:r>
            <a:br>
              <a:rPr lang="en-US" sz="22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</a:br>
            <a:r>
              <a:rPr lang="en-US" sz="22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architecture </a:t>
            </a:r>
            <a:br>
              <a:rPr lang="en-US" sz="22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</a:br>
            <a:r>
              <a:rPr lang="en-US" sz="22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in </a:t>
            </a:r>
            <a:br>
              <a:rPr lang="en-US" sz="22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</a:br>
            <a:r>
              <a:rPr lang="en-US" sz="22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MAESTRO</a:t>
            </a:r>
          </a:p>
          <a:p>
            <a:pPr algn="ctr"/>
            <a:r>
              <a:rPr lang="en-US" sz="2200" kern="0" dirty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[MICRO19]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/>
      <p:bldP spid="463" grpId="0" animBg="1"/>
      <p:bldP spid="46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16732</TotalTime>
  <Words>798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Tahoma</vt:lpstr>
      <vt:lpstr>Default Design</vt:lpstr>
      <vt:lpstr>Automatic &amp; Sustainable Execution Modeling &amp; Characterization of Domain-Specific Architectures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Characterization of Nanomaterials for Lithium Ion Batteries  By: Vyas Munidas   Supervisor: Prof. A. McLean</dc:title>
  <dc:creator>nikki</dc:creator>
  <cp:lastModifiedBy>Shail Dave</cp:lastModifiedBy>
  <cp:revision>826</cp:revision>
  <cp:lastPrinted>2008-05-05T16:10:31Z</cp:lastPrinted>
  <dcterms:created xsi:type="dcterms:W3CDTF">2008-05-05T14:37:07Z</dcterms:created>
  <dcterms:modified xsi:type="dcterms:W3CDTF">2023-09-01T03:50:48Z</dcterms:modified>
</cp:coreProperties>
</file>